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2" r:id="rId3"/>
    <p:sldId id="271" r:id="rId4"/>
    <p:sldId id="274" r:id="rId5"/>
    <p:sldId id="275" r:id="rId6"/>
    <p:sldId id="256" r:id="rId7"/>
    <p:sldId id="265" r:id="rId8"/>
    <p:sldId id="267" r:id="rId9"/>
    <p:sldId id="259" r:id="rId10"/>
    <p:sldId id="268" r:id="rId11"/>
    <p:sldId id="263" r:id="rId12"/>
    <p:sldId id="269" r:id="rId13"/>
    <p:sldId id="270" r:id="rId14"/>
    <p:sldId id="276" r:id="rId15"/>
    <p:sldId id="277" r:id="rId16"/>
    <p:sldId id="25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C85D-7211-4579-A187-776F302AC6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B3DB-CA6F-4CEB-8D81-34C062121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2116A6-55E2-47BD-B11F-505953810D6B}" type="slidenum">
              <a:rPr kumimoji="1" lang="en-US" altLang="zh-TW" sz="1200" b="0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200" b="0" i="0" u="none" strike="noStrike" kern="1200" cap="none" spc="0" normalizeH="0" baseline="-2500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0500" y="728663"/>
            <a:ext cx="6477000" cy="36449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16450"/>
            <a:ext cx="5486400" cy="437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624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2116A6-55E2-47BD-B11F-505953810D6B}" type="slidenum">
              <a:rPr kumimoji="1" lang="en-US" altLang="zh-TW" sz="1200" b="0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200" b="0" i="0" u="none" strike="noStrike" kern="1200" cap="none" spc="0" normalizeH="0" baseline="-2500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0500" y="728663"/>
            <a:ext cx="6477000" cy="36449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16450"/>
            <a:ext cx="5486400" cy="437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01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18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228600"/>
            <a:ext cx="2768600" cy="5562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102600" cy="5562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2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685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8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44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1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746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8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66800"/>
            <a:ext cx="1076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508000" y="838200"/>
            <a:ext cx="111760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-2500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1413933" y="6400800"/>
            <a:ext cx="10270067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-2500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10987617" y="6400800"/>
            <a:ext cx="527262" cy="309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>
            <a:lvl1pPr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P</a:t>
            </a:r>
            <a:fld id="{0E08E0A9-9E4E-43D0-8EBC-4D9AE4E26C46}" type="slidenum"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37"/>
          <p:cNvSpPr>
            <a:spLocks noChangeArrowheads="1"/>
          </p:cNvSpPr>
          <p:nvPr userDrawn="1"/>
        </p:nvSpPr>
        <p:spPr bwMode="auto">
          <a:xfrm>
            <a:off x="1102784" y="6453188"/>
            <a:ext cx="1072409" cy="27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NCTU EE</a:t>
            </a:r>
          </a:p>
        </p:txBody>
      </p:sp>
      <p:pic>
        <p:nvPicPr>
          <p:cNvPr id="1032" name="Picture 38" descr="NCTULogo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8689"/>
            <a:ext cx="11684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39"/>
          <p:cNvSpPr>
            <a:spLocks noChangeArrowheads="1" noChangeShapeType="1" noTextEdit="1"/>
          </p:cNvSpPr>
          <p:nvPr userDrawn="1"/>
        </p:nvSpPr>
        <p:spPr bwMode="auto">
          <a:xfrm>
            <a:off x="1102785" y="6669088"/>
            <a:ext cx="2880783" cy="188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1" u="none" strike="noStrike" kern="10" cap="none" spc="0" normalizeH="0" baseline="-25000" noProof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uLnTx/>
                <a:uFillTx/>
                <a:latin typeface="新細明體"/>
                <a:ea typeface="新細明體"/>
                <a:cs typeface="+mn-cs"/>
              </a:rPr>
              <a:t>National Chiao Tung University</a:t>
            </a:r>
            <a:endParaRPr kumimoji="1" lang="zh-TW" altLang="en-US" sz="3600" b="0" i="1" u="none" strike="noStrike" kern="10" cap="none" spc="0" normalizeH="0" baseline="-25000" noProof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uLnTx/>
              <a:uFillTx/>
              <a:latin typeface="新細明體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493963" y="2526576"/>
            <a:ext cx="7778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 smtClean="0">
                <a:solidFill>
                  <a:srgbClr val="000000"/>
                </a:solidFill>
                <a:latin typeface="Times New Roman"/>
                <a:ea typeface="Segoe UI Black" panose="020B0A02040204020203" pitchFamily="34" charset="0"/>
              </a:rPr>
              <a:t>Work station</a:t>
            </a:r>
            <a:r>
              <a:rPr lang="en-US" altLang="zh-TW" sz="4000" dirty="0">
                <a:solidFill>
                  <a:srgbClr val="000000"/>
                </a:solidFill>
                <a:latin typeface="Times New Roman"/>
                <a:ea typeface="Segoe UI Black" panose="020B0A02040204020203" pitchFamily="34" charset="0"/>
              </a:rPr>
              <a:t> </a:t>
            </a:r>
            <a:r>
              <a:rPr kumimoji="1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Segoe UI Black" panose="020B0A02040204020203" pitchFamily="34" charset="0"/>
                <a:cs typeface="+mn-cs"/>
              </a:rPr>
              <a:t>example 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04" y="1090246"/>
            <a:ext cx="9944100" cy="517207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8069" y="1907931"/>
            <a:ext cx="8258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5122" y="35169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尋找輸出 </a:t>
            </a:r>
            <a:r>
              <a:rPr lang="en-US" altLang="zh-TW" dirty="0" smtClean="0"/>
              <a:t>:  .sw0</a:t>
            </a:r>
            <a:r>
              <a:rPr lang="zh-TW" altLang="en-US" dirty="0" smtClean="0"/>
              <a:t>檔案  </a:t>
            </a:r>
            <a:r>
              <a:rPr lang="en-US" altLang="zh-TW" dirty="0" smtClean="0"/>
              <a:t>(for DC analysis)</a:t>
            </a:r>
          </a:p>
        </p:txBody>
      </p:sp>
      <p:sp>
        <p:nvSpPr>
          <p:cNvPr id="5" name="向右箭號 4"/>
          <p:cNvSpPr/>
          <p:nvPr/>
        </p:nvSpPr>
        <p:spPr bwMode="auto">
          <a:xfrm>
            <a:off x="4554415" y="5147924"/>
            <a:ext cx="861646" cy="16705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71888" y="5419318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wp</a:t>
            </a:r>
            <a:r>
              <a:rPr lang="zh-TW" altLang="en-US" dirty="0" smtClean="0"/>
              <a:t>上升 </a:t>
            </a:r>
            <a:r>
              <a:rPr lang="en-US" altLang="zh-TW" dirty="0" smtClean="0"/>
              <a:t>, VTC</a:t>
            </a:r>
            <a:r>
              <a:rPr lang="zh-TW" altLang="en-US" dirty="0" smtClean="0"/>
              <a:t>右移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0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487764" y="166138"/>
            <a:ext cx="1107440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Transient Analysis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914400"/>
            <a:ext cx="4505814" cy="54204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914400"/>
            <a:ext cx="5029200" cy="29527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3992074"/>
            <a:ext cx="5029200" cy="154004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 rot="5400000">
            <a:off x="6538935" y="5349624"/>
            <a:ext cx="659494" cy="364992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60291" y="5772514"/>
            <a:ext cx="595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1ps</a:t>
            </a:r>
            <a:r>
              <a:rPr lang="zh-TW" altLang="en-US" dirty="0" smtClean="0"/>
              <a:t>的間隔模擬總共</a:t>
            </a:r>
            <a:r>
              <a:rPr lang="en-US" altLang="zh-TW" dirty="0" err="1" smtClean="0"/>
              <a:t>simtime</a:t>
            </a:r>
            <a:r>
              <a:rPr lang="zh-TW" altLang="en-US" dirty="0" smtClean="0"/>
              <a:t>的時間做暫態分析</a:t>
            </a:r>
            <a:endParaRPr lang="en-US" altLang="zh-TW" dirty="0" smtClean="0"/>
          </a:p>
          <a:p>
            <a:r>
              <a:rPr lang="en-US" altLang="zh-TW" dirty="0" smtClean="0"/>
              <a:t>(sweep </a:t>
            </a:r>
            <a:r>
              <a:rPr lang="en-US" altLang="zh-TW" dirty="0" err="1" smtClean="0"/>
              <a:t>wp</a:t>
            </a:r>
            <a:r>
              <a:rPr lang="zh-TW" altLang="en-US" dirty="0" smtClean="0"/>
              <a:t>變數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wp</a:t>
            </a:r>
            <a:r>
              <a:rPr lang="en-US" altLang="zh-TW" dirty="0" smtClean="0"/>
              <a:t>=64n</a:t>
            </a:r>
            <a:r>
              <a:rPr lang="zh-TW" altLang="en-US" dirty="0" smtClean="0"/>
              <a:t>開始每</a:t>
            </a:r>
            <a:r>
              <a:rPr lang="en-US" altLang="zh-TW" dirty="0" smtClean="0"/>
              <a:t>step=64n</a:t>
            </a:r>
            <a:r>
              <a:rPr lang="zh-TW" altLang="en-US" dirty="0" smtClean="0"/>
              <a:t>重複做一次模擬</a:t>
            </a:r>
            <a:endParaRPr lang="en-US" altLang="zh-TW" dirty="0" smtClean="0"/>
          </a:p>
          <a:p>
            <a:r>
              <a:rPr lang="zh-TW" altLang="en-US" dirty="0" smtClean="0"/>
              <a:t>到</a:t>
            </a:r>
            <a:r>
              <a:rPr lang="en-US" altLang="zh-TW" dirty="0" err="1" smtClean="0"/>
              <a:t>wp</a:t>
            </a:r>
            <a:r>
              <a:rPr lang="en-US" altLang="zh-TW" dirty="0" smtClean="0"/>
              <a:t>=384n)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5122" y="351692"/>
            <a:ext cx="437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尋找輸出 </a:t>
            </a:r>
            <a:r>
              <a:rPr lang="en-US" altLang="zh-TW" dirty="0" smtClean="0"/>
              <a:t>:  .tr0</a:t>
            </a:r>
            <a:r>
              <a:rPr lang="zh-TW" altLang="en-US" dirty="0" smtClean="0"/>
              <a:t>檔案  </a:t>
            </a:r>
            <a:r>
              <a:rPr lang="en-US" altLang="zh-TW" dirty="0" smtClean="0"/>
              <a:t>(for Transient analysis)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75" y="1046285"/>
            <a:ext cx="10029825" cy="51962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277" y="1978270"/>
            <a:ext cx="8258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 bwMode="auto">
          <a:xfrm rot="10800000">
            <a:off x="5081953" y="4813816"/>
            <a:ext cx="861646" cy="16705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24080" y="512146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</a:t>
            </a:r>
            <a:r>
              <a:rPr lang="en-US" altLang="zh-TW" dirty="0" err="1" smtClean="0"/>
              <a:t>wp</a:t>
            </a:r>
            <a:r>
              <a:rPr lang="zh-TW" altLang="en-US" dirty="0" smtClean="0"/>
              <a:t>上升，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變快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07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1839" y="15352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執行模擬指令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51231" y="18140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 bwMode="auto">
          <a:xfrm>
            <a:off x="8299937" y="2395116"/>
            <a:ext cx="96716" cy="378069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89108" y="2725615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不會輸出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lis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但會顯示在螢幕上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2910281"/>
            <a:ext cx="2930160" cy="25951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8" y="1233066"/>
            <a:ext cx="4362450" cy="1162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33" y="1233065"/>
            <a:ext cx="4505325" cy="117078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33" y="3565903"/>
            <a:ext cx="2670298" cy="777843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 bwMode="auto">
          <a:xfrm>
            <a:off x="7430782" y="4343746"/>
            <a:ext cx="96716" cy="378069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730277" y="47350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開啟波形軟體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25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42" y="1199778"/>
            <a:ext cx="3641980" cy="477476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546223" y="143518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err="1" smtClean="0"/>
              <a:t>FinFET</a:t>
            </a:r>
            <a:r>
              <a:rPr lang="en-US" altLang="zh-TW" kern="0" dirty="0" smtClean="0"/>
              <a:t> Basic(1/2</a:t>
            </a:r>
            <a:r>
              <a:rPr lang="en-US" altLang="zh-TW" kern="0" dirty="0" smtClean="0"/>
              <a:t>)</a:t>
            </a:r>
            <a:endParaRPr lang="zh-TW" altLang="en-US" kern="0" dirty="0"/>
          </a:p>
        </p:txBody>
      </p:sp>
      <p:sp>
        <p:nvSpPr>
          <p:cNvPr id="19" name="向右箭號 18"/>
          <p:cNvSpPr/>
          <p:nvPr/>
        </p:nvSpPr>
        <p:spPr bwMode="auto">
          <a:xfrm>
            <a:off x="7307102" y="3651588"/>
            <a:ext cx="2308193" cy="18622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615295" y="3587162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引入</a:t>
            </a:r>
            <a:r>
              <a:rPr lang="en-US" altLang="zh-TW" dirty="0" err="1" smtClean="0">
                <a:solidFill>
                  <a:srgbClr val="FF0000"/>
                </a:solidFill>
              </a:rPr>
              <a:t>FinFET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>
                <a:solidFill>
                  <a:srgbClr val="FF0000"/>
                </a:solidFill>
              </a:rPr>
              <a:t>檔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向右箭號 24"/>
          <p:cNvSpPr/>
          <p:nvPr/>
        </p:nvSpPr>
        <p:spPr bwMode="auto">
          <a:xfrm rot="10800000">
            <a:off x="3427597" y="4966872"/>
            <a:ext cx="756845" cy="124419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4606" y="484444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FinFET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vdd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0.7(V)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2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84" y="2667317"/>
            <a:ext cx="3921735" cy="3047683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546223" y="143518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err="1" smtClean="0"/>
              <a:t>FinFET</a:t>
            </a:r>
            <a:r>
              <a:rPr lang="en-US" altLang="zh-TW" kern="0" dirty="0" smtClean="0"/>
              <a:t> Basic(2/2</a:t>
            </a:r>
            <a:r>
              <a:rPr lang="en-US" altLang="zh-TW" kern="0" dirty="0" smtClean="0"/>
              <a:t>)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1200" y="1066800"/>
            <a:ext cx="107696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 smtClean="0"/>
              <a:t>FinFET</a:t>
            </a:r>
            <a:r>
              <a:rPr lang="zh-TW" altLang="en-US" kern="0" dirty="0" smtClean="0"/>
              <a:t>三種</a:t>
            </a:r>
            <a:r>
              <a:rPr lang="en-US" altLang="zh-TW" kern="0" dirty="0" smtClean="0"/>
              <a:t>VT</a:t>
            </a:r>
            <a:r>
              <a:rPr lang="zh-TW" altLang="en-US" kern="0" dirty="0" smtClean="0"/>
              <a:t>為</a:t>
            </a:r>
            <a:r>
              <a:rPr lang="en-US" altLang="zh-TW" kern="0" dirty="0" smtClean="0"/>
              <a:t>:</a:t>
            </a:r>
            <a:r>
              <a:rPr lang="zh-TW" altLang="en-US" kern="0" dirty="0" smtClean="0"/>
              <a:t> </a:t>
            </a:r>
            <a:r>
              <a:rPr lang="en-US" altLang="zh-TW" kern="0" dirty="0" err="1" smtClean="0"/>
              <a:t>rvt</a:t>
            </a:r>
            <a:r>
              <a:rPr lang="en-US" altLang="zh-TW" kern="0" dirty="0" smtClean="0"/>
              <a:t>, </a:t>
            </a:r>
            <a:r>
              <a:rPr lang="en-US" altLang="zh-TW" kern="0" dirty="0" err="1" smtClean="0"/>
              <a:t>lvt</a:t>
            </a:r>
            <a:r>
              <a:rPr lang="en-US" altLang="zh-TW" kern="0" dirty="0" smtClean="0"/>
              <a:t>, </a:t>
            </a:r>
            <a:r>
              <a:rPr lang="en-US" altLang="zh-TW" kern="0" dirty="0" err="1" smtClean="0"/>
              <a:t>slvt</a:t>
            </a:r>
            <a:endParaRPr lang="en-US" altLang="zh-TW" kern="0" dirty="0" smtClean="0"/>
          </a:p>
          <a:p>
            <a:r>
              <a:rPr lang="en-US" altLang="zh-TW" kern="0" dirty="0" err="1" smtClean="0"/>
              <a:t>FinFET</a:t>
            </a:r>
            <a:r>
              <a:rPr lang="zh-TW" altLang="en-US" kern="0" dirty="0" smtClean="0"/>
              <a:t>的</a:t>
            </a:r>
            <a:r>
              <a:rPr lang="en-US" altLang="zh-TW" kern="0" dirty="0" smtClean="0"/>
              <a:t>size</a:t>
            </a:r>
            <a:r>
              <a:rPr lang="zh-TW" altLang="en-US" kern="0" dirty="0" smtClean="0"/>
              <a:t>皆已固定，只能調整</a:t>
            </a:r>
            <a:r>
              <a:rPr lang="en-US" altLang="zh-TW" kern="0" dirty="0" smtClean="0"/>
              <a:t>fin</a:t>
            </a:r>
            <a:r>
              <a:rPr lang="zh-TW" altLang="en-US" kern="0" dirty="0" smtClean="0"/>
              <a:t>數量</a:t>
            </a:r>
            <a:r>
              <a:rPr lang="en-US" altLang="zh-TW" kern="0" dirty="0" smtClean="0"/>
              <a:t>(</a:t>
            </a:r>
            <a:r>
              <a:rPr lang="zh-TW" altLang="en-US" kern="0" smtClean="0"/>
              <a:t>整數</a:t>
            </a:r>
            <a:r>
              <a:rPr lang="en-US" altLang="zh-TW" kern="0" smtClean="0"/>
              <a:t>)</a:t>
            </a:r>
            <a:endParaRPr lang="en-US" altLang="zh-TW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5706208" y="3385038"/>
            <a:ext cx="923192" cy="21013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29400" y="3385038"/>
            <a:ext cx="923192" cy="210136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5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3600" b="1" dirty="0" smtClean="0"/>
              <a:t>Thanks </a:t>
            </a:r>
            <a:r>
              <a:rPr lang="en-US" altLang="zh-TW" sz="3600" b="1" dirty="0"/>
              <a:t>for your attention!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14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mobaXterm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mobaXterm</a:t>
            </a:r>
            <a:endParaRPr lang="en-US" altLang="zh-TW" dirty="0" smtClean="0"/>
          </a:p>
          <a:p>
            <a:r>
              <a:rPr lang="en-US" altLang="zh-TW" dirty="0"/>
              <a:t>https://mobaxterm.mobatek.net/download-home-edition.html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5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in the server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70" y="1014046"/>
            <a:ext cx="9852660" cy="5359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573823" y="1081454"/>
            <a:ext cx="307731" cy="1758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15561" y="132470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1.New session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70838" y="2412022"/>
            <a:ext cx="389793" cy="4366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05491" y="21226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50777" y="3012830"/>
            <a:ext cx="744415" cy="4366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60631" y="31593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248400" y="3012829"/>
            <a:ext cx="744415" cy="4366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67905" y="286183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05491" y="53358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62" y="5437700"/>
            <a:ext cx="4105275" cy="31432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805491" y="5804807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en-US" altLang="zh-TW" dirty="0" err="1" smtClean="0"/>
              <a:t>dicXXX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你的帳號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1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in the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577" y="1131277"/>
            <a:ext cx="5476875" cy="4648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90810" y="12221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預設密碼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dic</a:t>
            </a:r>
            <a:endParaRPr lang="en-US" altLang="zh-TW" dirty="0" smtClean="0"/>
          </a:p>
          <a:p>
            <a:r>
              <a:rPr lang="zh-TW" altLang="en-US" dirty="0" smtClean="0"/>
              <a:t>打密碼時不會顯示出來，直接按</a:t>
            </a:r>
            <a:r>
              <a:rPr lang="en-US" altLang="zh-TW" dirty="0" smtClean="0"/>
              <a:t>ente</a:t>
            </a:r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10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Password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62672" y="3727938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登入後輸入 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，先輸入舊密碼，再輸入新密碼以修改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09" y="2505807"/>
            <a:ext cx="7692947" cy="1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493963" y="2526576"/>
            <a:ext cx="7778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Segoe UI Black" panose="020B0A02040204020203" pitchFamily="34" charset="0"/>
                <a:cs typeface="+mn-cs"/>
              </a:rPr>
              <a:t>Hspice</a:t>
            </a:r>
            <a:r>
              <a:rPr lang="en-US" altLang="zh-TW" sz="4000" noProof="0" dirty="0">
                <a:solidFill>
                  <a:srgbClr val="000000"/>
                </a:solidFill>
                <a:latin typeface="Times New Roman"/>
                <a:ea typeface="Segoe UI Black" panose="020B0A02040204020203" pitchFamily="34" charset="0"/>
              </a:rPr>
              <a:t> </a:t>
            </a:r>
            <a:r>
              <a:rPr lang="en-US" altLang="zh-TW" sz="4000" dirty="0" smtClean="0">
                <a:solidFill>
                  <a:srgbClr val="000000"/>
                </a:solidFill>
                <a:latin typeface="Times New Roman"/>
                <a:ea typeface="Segoe UI Black" panose="020B0A02040204020203" pitchFamily="34" charset="0"/>
              </a:rPr>
              <a:t>example</a:t>
            </a:r>
            <a:endParaRPr kumimoji="1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 bwMode="auto">
          <a:xfrm>
            <a:off x="546223" y="143518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Basic(1/2)</a:t>
            </a:r>
            <a:endParaRPr lang="zh-TW" altLang="en-US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00" y="1255038"/>
            <a:ext cx="3924237" cy="474401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 bwMode="auto">
          <a:xfrm>
            <a:off x="6069299" y="2241048"/>
            <a:ext cx="2978590" cy="6337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6069299" y="2857502"/>
            <a:ext cx="2978590" cy="6337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6069299" y="3152181"/>
            <a:ext cx="2978590" cy="6337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6069299" y="2535727"/>
            <a:ext cx="2978590" cy="6337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136726" y="2088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較</a:t>
            </a:r>
            <a:r>
              <a:rPr lang="zh-TW" altLang="en-US" dirty="0"/>
              <a:t>精</a:t>
            </a:r>
            <a:r>
              <a:rPr lang="zh-TW" altLang="en-US" dirty="0" smtClean="0"/>
              <a:t>準的模擬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136726" y="2382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輸出波型檔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136726" y="270452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元件工作點於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lis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136725" y="2979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環境溫度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 bwMode="auto">
          <a:xfrm>
            <a:off x="6739697" y="5075305"/>
            <a:ext cx="2112928" cy="18622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852624" y="4966846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引入模擬所需的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路徑與製程檔放置位置要一致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 bwMode="auto">
          <a:xfrm rot="10800000">
            <a:off x="3467748" y="4869539"/>
            <a:ext cx="756845" cy="124419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5" name="向右箭號 24"/>
          <p:cNvSpPr/>
          <p:nvPr/>
        </p:nvSpPr>
        <p:spPr bwMode="auto">
          <a:xfrm rot="10800000">
            <a:off x="3467748" y="5472789"/>
            <a:ext cx="756845" cy="124419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04463" y="50290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包含在裡頭的檔案資訊</a:t>
            </a:r>
            <a:endParaRPr lang="en-US" altLang="zh-TW" dirty="0" smtClean="0"/>
          </a:p>
          <a:p>
            <a:r>
              <a:rPr lang="zh-TW" altLang="en-US" dirty="0" smtClean="0"/>
              <a:t>不會秀在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lis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5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 bwMode="auto">
          <a:xfrm>
            <a:off x="555101" y="174067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Basic(2/2)</a:t>
            </a:r>
            <a:endParaRPr lang="zh-TW" altLang="en-US" kern="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44" y="1029810"/>
            <a:ext cx="5622799" cy="5032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996950" y="1485900"/>
            <a:ext cx="2603500" cy="1060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1" name="向右箭號 20"/>
          <p:cNvSpPr/>
          <p:nvPr/>
        </p:nvSpPr>
        <p:spPr bwMode="auto">
          <a:xfrm>
            <a:off x="3600450" y="1952750"/>
            <a:ext cx="698500" cy="7924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98950" y="1807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設定參數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96950" y="2727451"/>
            <a:ext cx="2762250" cy="1060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3" name="向右箭號 22"/>
          <p:cNvSpPr/>
          <p:nvPr/>
        </p:nvSpPr>
        <p:spPr bwMode="auto">
          <a:xfrm>
            <a:off x="3759200" y="3336925"/>
            <a:ext cx="698500" cy="7924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57700" y="3152259"/>
            <a:ext cx="5676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建立子電路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 </a:t>
            </a:r>
            <a:r>
              <a:rPr lang="zh-TW" altLang="en-US" dirty="0" smtClean="0">
                <a:solidFill>
                  <a:srgbClr val="FF0000"/>
                </a:solidFill>
              </a:rPr>
              <a:t>呼叫</a:t>
            </a:r>
            <a:r>
              <a:rPr lang="en-US" altLang="zh-TW" dirty="0" err="1" smtClean="0">
                <a:solidFill>
                  <a:srgbClr val="FF0000"/>
                </a:solidFill>
              </a:rPr>
              <a:t>mos</a:t>
            </a:r>
            <a:r>
              <a:rPr lang="zh-TW" altLang="en-US" dirty="0" smtClean="0">
                <a:solidFill>
                  <a:srgbClr val="FF0000"/>
                </a:solidFill>
              </a:rPr>
              <a:t>的方式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m??  D  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  B </a:t>
            </a:r>
            <a:r>
              <a:rPr lang="en-US" altLang="zh-TW" dirty="0" err="1" smtClean="0">
                <a:solidFill>
                  <a:srgbClr val="FF0000"/>
                </a:solidFill>
              </a:rPr>
              <a:t>pmos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r>
              <a:rPr lang="en-US" altLang="zh-TW" dirty="0" err="1" smtClean="0">
                <a:solidFill>
                  <a:srgbClr val="FF0000"/>
                </a:solidFill>
              </a:rPr>
              <a:t>mos</a:t>
            </a:r>
            <a:r>
              <a:rPr lang="en-US" altLang="zh-TW" dirty="0" smtClean="0">
                <a:solidFill>
                  <a:srgbClr val="FF0000"/>
                </a:solidFill>
              </a:rPr>
              <a:t>  w=?  l=?)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 flipH="1">
            <a:off x="911878" y="3851276"/>
            <a:ext cx="2932394" cy="59055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9" name="向右箭號 28"/>
          <p:cNvSpPr/>
          <p:nvPr/>
        </p:nvSpPr>
        <p:spPr bwMode="auto">
          <a:xfrm>
            <a:off x="3844272" y="4131065"/>
            <a:ext cx="698500" cy="79249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42772" y="3986023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建立主電路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呼叫子電路用</a:t>
            </a:r>
            <a:r>
              <a:rPr lang="en-US" altLang="zh-TW" dirty="0" smtClean="0">
                <a:solidFill>
                  <a:srgbClr val="FFC000"/>
                </a:solidFill>
              </a:rPr>
              <a:t>x</a:t>
            </a:r>
            <a:r>
              <a:rPr lang="zh-TW" altLang="en-US" dirty="0" smtClean="0">
                <a:solidFill>
                  <a:srgbClr val="FFC000"/>
                </a:solidFill>
              </a:rPr>
              <a:t>開頭 </a:t>
            </a:r>
            <a:r>
              <a:rPr lang="en-US" altLang="zh-TW" dirty="0" smtClean="0">
                <a:solidFill>
                  <a:srgbClr val="FFC000"/>
                </a:solidFill>
              </a:rPr>
              <a:t>; </a:t>
            </a:r>
            <a:r>
              <a:rPr lang="zh-TW" altLang="en-US" dirty="0" smtClean="0">
                <a:solidFill>
                  <a:srgbClr val="FFC000"/>
                </a:solidFill>
              </a:rPr>
              <a:t>呼叫電容用</a:t>
            </a:r>
            <a:r>
              <a:rPr lang="en-US" altLang="zh-TW" dirty="0" smtClean="0">
                <a:solidFill>
                  <a:srgbClr val="FFC000"/>
                </a:solidFill>
              </a:rPr>
              <a:t>c</a:t>
            </a:r>
            <a:r>
              <a:rPr lang="zh-TW" altLang="en-US" dirty="0" smtClean="0">
                <a:solidFill>
                  <a:srgbClr val="FFC000"/>
                </a:solidFill>
              </a:rPr>
              <a:t>開頭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C000"/>
                </a:solidFill>
              </a:rPr>
              <a:t>                    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 flipH="1">
            <a:off x="911878" y="4490103"/>
            <a:ext cx="6075662" cy="171747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2" name="向右箭號 31"/>
          <p:cNvSpPr/>
          <p:nvPr/>
        </p:nvSpPr>
        <p:spPr bwMode="auto">
          <a:xfrm>
            <a:off x="3546693" y="4983783"/>
            <a:ext cx="698500" cy="79249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86040" y="50694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呼叫電壓源用</a:t>
            </a:r>
            <a:r>
              <a:rPr lang="en-US" altLang="zh-TW" dirty="0" smtClean="0">
                <a:solidFill>
                  <a:srgbClr val="FFC000"/>
                </a:solidFill>
              </a:rPr>
              <a:t>v</a:t>
            </a:r>
            <a:r>
              <a:rPr lang="zh-TW" altLang="en-US" dirty="0" smtClean="0">
                <a:solidFill>
                  <a:srgbClr val="FFC000"/>
                </a:solidFill>
              </a:rPr>
              <a:t>開頭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4" name="向右箭號 33"/>
          <p:cNvSpPr/>
          <p:nvPr/>
        </p:nvSpPr>
        <p:spPr bwMode="auto">
          <a:xfrm>
            <a:off x="6987540" y="5228569"/>
            <a:ext cx="698500" cy="79249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74279" y="483874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DC</a:t>
            </a:r>
            <a:r>
              <a:rPr lang="zh-TW" altLang="en-US" dirty="0" smtClean="0">
                <a:solidFill>
                  <a:srgbClr val="FFC000"/>
                </a:solidFill>
              </a:rPr>
              <a:t>電壓源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70624" y="5693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pulse</a:t>
            </a:r>
            <a:r>
              <a:rPr lang="zh-TW" altLang="en-US" dirty="0" smtClean="0">
                <a:solidFill>
                  <a:srgbClr val="FFC000"/>
                </a:solidFill>
              </a:rPr>
              <a:t>電壓源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6654612" y="5858314"/>
            <a:ext cx="891103" cy="45719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1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914400"/>
            <a:ext cx="4505814" cy="54204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914400"/>
            <a:ext cx="5029200" cy="2952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4025779"/>
            <a:ext cx="5029200" cy="153682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-3133223" y="228600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DC Analysis  </a:t>
            </a:r>
            <a:endParaRPr lang="zh-TW" altLang="en-US" kern="0" dirty="0"/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6584655" y="5212466"/>
            <a:ext cx="659494" cy="364992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29300" y="5562601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vin</a:t>
            </a:r>
            <a:r>
              <a:rPr lang="zh-TW" altLang="en-US" dirty="0" smtClean="0"/>
              <a:t>電壓源從</a:t>
            </a:r>
            <a:r>
              <a:rPr lang="en-US" altLang="zh-TW" dirty="0" smtClean="0"/>
              <a:t>0v</a:t>
            </a:r>
            <a:r>
              <a:rPr lang="zh-TW" altLang="en-US" dirty="0" smtClean="0"/>
              <a:t>到</a:t>
            </a:r>
            <a:r>
              <a:rPr lang="en-US" altLang="zh-TW" dirty="0" smtClean="0"/>
              <a:t>0.9v</a:t>
            </a:r>
            <a:r>
              <a:rPr lang="zh-TW" altLang="en-US" dirty="0" smtClean="0"/>
              <a:t>以</a:t>
            </a:r>
            <a:r>
              <a:rPr lang="en-US" altLang="zh-TW" dirty="0" smtClean="0"/>
              <a:t>step=0.01v</a:t>
            </a:r>
            <a:r>
              <a:rPr lang="zh-TW" altLang="en-US" dirty="0" smtClean="0"/>
              <a:t>做</a:t>
            </a:r>
            <a:r>
              <a:rPr lang="en-US" altLang="zh-TW" dirty="0" smtClean="0"/>
              <a:t>DC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(sweep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wp</a:t>
            </a:r>
            <a:r>
              <a:rPr lang="zh-TW" altLang="en-US" dirty="0" smtClean="0"/>
              <a:t>變數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wp</a:t>
            </a:r>
            <a:r>
              <a:rPr lang="en-US" altLang="zh-TW" dirty="0" smtClean="0"/>
              <a:t>=100n</a:t>
            </a:r>
            <a:r>
              <a:rPr lang="zh-TW" altLang="en-US" dirty="0" smtClean="0"/>
              <a:t>開始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step=100n</a:t>
            </a:r>
          </a:p>
          <a:p>
            <a:r>
              <a:rPr lang="zh-TW" altLang="en-US" dirty="0" smtClean="0"/>
              <a:t>重複模擬一次到</a:t>
            </a:r>
            <a:r>
              <a:rPr lang="en-US" altLang="zh-TW" dirty="0" err="1" smtClean="0"/>
              <a:t>wp</a:t>
            </a:r>
            <a:r>
              <a:rPr lang="en-US" altLang="zh-TW" dirty="0" smtClean="0"/>
              <a:t>=1000n)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8920</TotalTime>
  <Words>348</Words>
  <Application>Microsoft Office PowerPoint</Application>
  <PresentationFormat>寬螢幕</PresentationFormat>
  <Paragraphs>82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標楷體</vt:lpstr>
      <vt:lpstr>Arial</vt:lpstr>
      <vt:lpstr>Arial Black</vt:lpstr>
      <vt:lpstr>Calibri</vt:lpstr>
      <vt:lpstr>Segoe UI Black</vt:lpstr>
      <vt:lpstr>Times New Roman</vt:lpstr>
      <vt:lpstr>Wingdings</vt:lpstr>
      <vt:lpstr>1_預設簡報設計</vt:lpstr>
      <vt:lpstr>PowerPoint 簡報</vt:lpstr>
      <vt:lpstr>Download mobaXterm</vt:lpstr>
      <vt:lpstr>Login in the server</vt:lpstr>
      <vt:lpstr>Login in the server</vt:lpstr>
      <vt:lpstr>Change Password</vt:lpstr>
      <vt:lpstr>PowerPoint 簡報</vt:lpstr>
      <vt:lpstr>PowerPoint 簡報</vt:lpstr>
      <vt:lpstr>PowerPoint 簡報</vt:lpstr>
      <vt:lpstr>PowerPoint 簡報</vt:lpstr>
      <vt:lpstr>PowerPoint 簡報</vt:lpstr>
      <vt:lpstr>Transient Analysis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陳珈因</cp:lastModifiedBy>
  <cp:revision>94</cp:revision>
  <dcterms:created xsi:type="dcterms:W3CDTF">2019-02-18T14:17:56Z</dcterms:created>
  <dcterms:modified xsi:type="dcterms:W3CDTF">2021-02-26T09:17:05Z</dcterms:modified>
</cp:coreProperties>
</file>