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70" r:id="rId7"/>
    <p:sldId id="265" r:id="rId8"/>
    <p:sldId id="264" r:id="rId9"/>
    <p:sldId id="266" r:id="rId10"/>
    <p:sldId id="271" r:id="rId11"/>
    <p:sldId id="269" r:id="rId12"/>
    <p:sldId id="285" r:id="rId13"/>
    <p:sldId id="287" r:id="rId14"/>
    <p:sldId id="288" r:id="rId15"/>
    <p:sldId id="267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9" r:id="rId26"/>
    <p:sldId id="284" r:id="rId27"/>
    <p:sldId id="282" r:id="rId28"/>
    <p:sldId id="283" r:id="rId29"/>
    <p:sldId id="286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4F9-5E59-4150-868C-4C63B44891BD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C140-B299-42F8-B740-6C5241617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02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4F9-5E59-4150-868C-4C63B44891BD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C140-B299-42F8-B740-6C5241617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2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4F9-5E59-4150-868C-4C63B44891BD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C140-B299-42F8-B740-6C5241617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07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4F9-5E59-4150-868C-4C63B44891BD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C140-B299-42F8-B740-6C5241617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1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4F9-5E59-4150-868C-4C63B44891BD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C140-B299-42F8-B740-6C5241617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7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4F9-5E59-4150-868C-4C63B44891BD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C140-B299-42F8-B740-6C5241617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89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4F9-5E59-4150-868C-4C63B44891BD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C140-B299-42F8-B740-6C5241617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64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4F9-5E59-4150-868C-4C63B44891BD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C140-B299-42F8-B740-6C5241617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01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4F9-5E59-4150-868C-4C63B44891BD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C140-B299-42F8-B740-6C5241617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44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4F9-5E59-4150-868C-4C63B44891BD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C140-B299-42F8-B740-6C5241617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17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4F9-5E59-4150-868C-4C63B44891BD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C140-B299-42F8-B740-6C5241617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03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5D4F9-5E59-4150-868C-4C63B44891BD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9C140-B299-42F8-B740-6C5241617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13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Basic Verilog RTL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995230"/>
            <a:ext cx="9144000" cy="1655762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5259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Blocking and non-blocking assignment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839788" y="1717739"/>
            <a:ext cx="5157787" cy="823912"/>
          </a:xfrm>
        </p:spPr>
        <p:txBody>
          <a:bodyPr/>
          <a:lstStyle/>
          <a:p>
            <a:r>
              <a:rPr lang="en-US" altLang="zh-TW" dirty="0"/>
              <a:t>Blocking assignment (=)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839788" y="2541651"/>
            <a:ext cx="5157787" cy="3684588"/>
          </a:xfrm>
        </p:spPr>
        <p:txBody>
          <a:bodyPr/>
          <a:lstStyle/>
          <a:p>
            <a:r>
              <a:rPr lang="en-US" altLang="zh-TW" dirty="0"/>
              <a:t>Execute statements line by line.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As B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B, A and B will stuck at same value.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>
          <a:xfrm>
            <a:off x="6172200" y="1717739"/>
            <a:ext cx="5183188" cy="823912"/>
          </a:xfrm>
        </p:spPr>
        <p:txBody>
          <a:bodyPr/>
          <a:lstStyle/>
          <a:p>
            <a:r>
              <a:rPr lang="en-US" altLang="zh-TW" dirty="0"/>
              <a:t>Non-blocking assignment (&lt;=)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>
          <a:xfrm>
            <a:off x="6172200" y="2541651"/>
            <a:ext cx="5321808" cy="3684588"/>
          </a:xfrm>
        </p:spPr>
        <p:txBody>
          <a:bodyPr/>
          <a:lstStyle/>
          <a:p>
            <a:r>
              <a:rPr lang="en-US" altLang="zh-TW" dirty="0"/>
              <a:t>Execute statements at same time.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Swap A and B every cycle.</a:t>
            </a:r>
          </a:p>
          <a:p>
            <a:endParaRPr lang="zh-TW" altLang="en-US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344" y="3175134"/>
            <a:ext cx="2676899" cy="149563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416" y="3175134"/>
            <a:ext cx="2724530" cy="138131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622041" y="3834194"/>
            <a:ext cx="185167" cy="3994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023097" y="3863595"/>
            <a:ext cx="185167" cy="3994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954979" y="5876088"/>
            <a:ext cx="5694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Highly recommended for sequential circuits.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93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Value Representation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8" y="2648223"/>
            <a:ext cx="8192643" cy="1543265"/>
          </a:xfrm>
          <a:prstGeom prst="rect">
            <a:avLst/>
          </a:prstGeom>
        </p:spPr>
      </p:pic>
      <p:sp>
        <p:nvSpPr>
          <p:cNvPr id="12" name="內容版面配置區 18"/>
          <p:cNvSpPr>
            <a:spLocks noGrp="1"/>
          </p:cNvSpPr>
          <p:nvPr>
            <p:ph sz="half" idx="2"/>
          </p:nvPr>
        </p:nvSpPr>
        <p:spPr>
          <a:xfrm>
            <a:off x="2752344" y="4526279"/>
            <a:ext cx="5888736" cy="2139697"/>
          </a:xfrm>
        </p:spPr>
        <p:txBody>
          <a:bodyPr>
            <a:normAutofit/>
          </a:bodyPr>
          <a:lstStyle/>
          <a:p>
            <a:pPr lvl="1"/>
            <a:r>
              <a:rPr lang="en-US" altLang="zh-TW" dirty="0"/>
              <a:t>Value format:</a:t>
            </a:r>
          </a:p>
          <a:p>
            <a:pPr marL="914400" lvl="2" indent="0">
              <a:buNone/>
            </a:pPr>
            <a:r>
              <a:rPr lang="en-US" altLang="zh-TW" dirty="0"/>
              <a:t>Constant: &lt;size&gt;’&lt;base&gt;&lt;value&gt;</a:t>
            </a:r>
          </a:p>
          <a:p>
            <a:pPr marL="914400" lvl="2" indent="0">
              <a:buNone/>
            </a:pPr>
            <a:r>
              <a:rPr lang="en-US" altLang="zh-TW" dirty="0"/>
              <a:t>&lt;size&gt;	: bit width.</a:t>
            </a:r>
          </a:p>
          <a:p>
            <a:pPr marL="914400" lvl="2" indent="0">
              <a:buNone/>
            </a:pPr>
            <a:r>
              <a:rPr lang="en-US" altLang="zh-TW" dirty="0"/>
              <a:t>&lt;base&gt;	: b, o, d, h.</a:t>
            </a:r>
          </a:p>
          <a:p>
            <a:pPr marL="914400" lvl="2" indent="0">
              <a:buNone/>
            </a:pPr>
            <a:r>
              <a:rPr lang="en-US" altLang="zh-TW" dirty="0"/>
              <a:t>&lt;value&gt;	: value in &lt;base&gt; representation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95584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Bus Concatenation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54E2FC4-45A7-4934-8A86-4A4232C28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734" y="2443865"/>
            <a:ext cx="2362530" cy="109552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90EB383-7688-4408-B559-54F88115C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4513861"/>
            <a:ext cx="87915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7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7F72B-FC7F-4299-97E8-2527A527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Operations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737862-5A90-4592-9635-47B37FEDD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813" y="2331190"/>
            <a:ext cx="2848373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61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7F72B-FC7F-4299-97E8-2527A527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Signed Issue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CCB7139-158D-4F67-BB94-BAFD14D1A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338" y="2505074"/>
            <a:ext cx="1514686" cy="1038370"/>
          </a:xfrm>
          <a:prstGeom prst="rect">
            <a:avLst/>
          </a:prstGeom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544C51-3A63-4E66-B1F1-9696B8E15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833741"/>
            <a:ext cx="5157787" cy="2355922"/>
          </a:xfrm>
        </p:spPr>
        <p:txBody>
          <a:bodyPr/>
          <a:lstStyle/>
          <a:p>
            <a:r>
              <a:rPr lang="en-US" altLang="zh-TW" dirty="0"/>
              <a:t>B will be zero extended to 8 bits.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67539FB-C3D0-47D4-A909-A7D6BD381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833741"/>
            <a:ext cx="5183188" cy="2355922"/>
          </a:xfrm>
        </p:spPr>
        <p:txBody>
          <a:bodyPr/>
          <a:lstStyle/>
          <a:p>
            <a:r>
              <a:rPr lang="en-US" altLang="zh-TW" dirty="0"/>
              <a:t>B will be sign extended to 8 bits.</a:t>
            </a:r>
          </a:p>
          <a:p>
            <a:r>
              <a:rPr lang="en-US" altLang="zh-TW" dirty="0"/>
              <a:t>Both operands must be signed.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8A01946-DB36-4FB7-9AA7-18C90C7F8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554" y="2519363"/>
            <a:ext cx="1667108" cy="100979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CF60C8A-ED68-45CC-BA91-FD939B9AA5C0}"/>
              </a:ext>
            </a:extLst>
          </p:cNvPr>
          <p:cNvSpPr/>
          <p:nvPr/>
        </p:nvSpPr>
        <p:spPr>
          <a:xfrm>
            <a:off x="8270489" y="2548853"/>
            <a:ext cx="511202" cy="366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223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Combinational Circuit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580616"/>
            <a:ext cx="3438525" cy="14478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998" y="3138749"/>
            <a:ext cx="3096057" cy="334374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486" y="3028416"/>
            <a:ext cx="3404808" cy="356440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023097" y="4892039"/>
            <a:ext cx="288799" cy="2031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169400" y="5282183"/>
            <a:ext cx="1404368" cy="1950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88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Combinational Circuit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580616"/>
            <a:ext cx="3438525" cy="14478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126" y="3174720"/>
            <a:ext cx="3404808" cy="356440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003040" y="5428487"/>
            <a:ext cx="1404368" cy="1950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661" y="3133205"/>
            <a:ext cx="3273920" cy="360592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956040" y="5498591"/>
            <a:ext cx="328424" cy="1889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648664" y="2843750"/>
            <a:ext cx="1559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recommended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5733341" y="4816497"/>
            <a:ext cx="438912" cy="2393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452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If-else</a:t>
            </a:r>
            <a:endParaRPr lang="zh-TW" altLang="en-US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92" y="3187328"/>
            <a:ext cx="2457450" cy="2124075"/>
          </a:xfrm>
        </p:spPr>
      </p:pic>
      <p:pic>
        <p:nvPicPr>
          <p:cNvPr id="8" name="內容版面配置區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15455" y="2382983"/>
            <a:ext cx="2829320" cy="396295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428083" y="4767525"/>
            <a:ext cx="1468376" cy="8991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689451" y="4157926"/>
            <a:ext cx="393192" cy="182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788" y="2912458"/>
            <a:ext cx="4020111" cy="28674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218467" y="5038344"/>
            <a:ext cx="3478432" cy="273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9055580" y="5829456"/>
            <a:ext cx="12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in-line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4034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34254" y="1853057"/>
            <a:ext cx="3328419" cy="43513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27778" y="4377382"/>
            <a:ext cx="1839365" cy="12736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317339" y="3842266"/>
            <a:ext cx="370230" cy="2047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330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ALU with Case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95514" y="1798193"/>
            <a:ext cx="38009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8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146" y="1659363"/>
            <a:ext cx="4591691" cy="482984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20274" y="1720375"/>
            <a:ext cx="1467294" cy="1544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220274" y="6253148"/>
            <a:ext cx="927798" cy="257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220274" y="3385058"/>
            <a:ext cx="2564574" cy="117936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220274" y="4727664"/>
            <a:ext cx="3890454" cy="136224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712436" y="2307725"/>
            <a:ext cx="152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Module frame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921788" y="3787252"/>
            <a:ext cx="169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92D050"/>
                </a:solidFill>
              </a:rPr>
              <a:t>Variable declare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8197647" y="5224118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Module body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087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Sequential circuit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62476" y="1825625"/>
            <a:ext cx="2799180" cy="2387536"/>
          </a:xfrm>
          <a:prstGeom prst="rect">
            <a:avLst/>
          </a:prstGeom>
        </p:spPr>
      </p:pic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>
          <a:xfrm>
            <a:off x="6236208" y="2301113"/>
            <a:ext cx="5181600" cy="4351338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sz="2400" dirty="0"/>
              <a:t>Active high and Synchronous reset</a:t>
            </a:r>
          </a:p>
          <a:p>
            <a:endParaRPr lang="en-US" altLang="zh-TW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664" y="2422211"/>
            <a:ext cx="2600688" cy="17909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007" y="4567554"/>
            <a:ext cx="3542649" cy="177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75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Synchronous and Asynchronous Reset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Synchronous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active high</a:t>
            </a:r>
            <a:endParaRPr lang="zh-TW" altLang="en-US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2478" y="2683415"/>
            <a:ext cx="2657846" cy="1810003"/>
          </a:xfrm>
          <a:prstGeom prst="rect">
            <a:avLst/>
          </a:prstGeom>
        </p:spPr>
      </p:pic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Asynchronous &amp; active high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74919" y="2688178"/>
            <a:ext cx="3820058" cy="180047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230668" y="3136392"/>
            <a:ext cx="1312894" cy="2834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48" y="4815176"/>
            <a:ext cx="3886446" cy="163701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575" y="4815176"/>
            <a:ext cx="3823607" cy="16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98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Finite State Machine (FSM)</a:t>
            </a:r>
            <a:endParaRPr lang="zh-TW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8257032" y="2862072"/>
            <a:ext cx="1773936" cy="9875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Next state</a:t>
            </a:r>
          </a:p>
          <a:p>
            <a:pPr algn="ctr"/>
            <a:r>
              <a:rPr lang="en-US" altLang="zh-TW" dirty="0"/>
              <a:t>generator</a:t>
            </a:r>
            <a:endParaRPr lang="zh-TW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8257032" y="4297680"/>
            <a:ext cx="1773936" cy="9875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Current state</a:t>
            </a:r>
          </a:p>
          <a:p>
            <a:pPr algn="ctr"/>
            <a:r>
              <a:rPr lang="en-US" altLang="zh-TW" dirty="0"/>
              <a:t>register</a:t>
            </a:r>
            <a:endParaRPr lang="zh-TW" altLang="en-US" dirty="0"/>
          </a:p>
        </p:txBody>
      </p:sp>
      <p:cxnSp>
        <p:nvCxnSpPr>
          <p:cNvPr id="68" name="肘形接點 67"/>
          <p:cNvCxnSpPr>
            <a:stCxn id="65" idx="3"/>
            <a:endCxn id="67" idx="3"/>
          </p:cNvCxnSpPr>
          <p:nvPr/>
        </p:nvCxnSpPr>
        <p:spPr>
          <a:xfrm>
            <a:off x="10030968" y="3355848"/>
            <a:ext cx="12700" cy="1435608"/>
          </a:xfrm>
          <a:prstGeom prst="bentConnector3">
            <a:avLst>
              <a:gd name="adj1" fmla="val 324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肘形接點 70"/>
          <p:cNvCxnSpPr>
            <a:stCxn id="67" idx="1"/>
            <a:endCxn id="65" idx="1"/>
          </p:cNvCxnSpPr>
          <p:nvPr/>
        </p:nvCxnSpPr>
        <p:spPr>
          <a:xfrm rot="10800000">
            <a:off x="8257032" y="3355848"/>
            <a:ext cx="12700" cy="1435608"/>
          </a:xfrm>
          <a:prstGeom prst="bentConnector3">
            <a:avLst>
              <a:gd name="adj1" fmla="val 2808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7342632" y="3049524"/>
            <a:ext cx="9207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圖片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50" y="5126060"/>
            <a:ext cx="5620534" cy="1505160"/>
          </a:xfrm>
          <a:prstGeom prst="rect">
            <a:avLst/>
          </a:prstGeom>
        </p:spPr>
      </p:pic>
      <p:sp>
        <p:nvSpPr>
          <p:cNvPr id="80" name="橢圓 79"/>
          <p:cNvSpPr/>
          <p:nvPr/>
        </p:nvSpPr>
        <p:spPr>
          <a:xfrm>
            <a:off x="1880616" y="2002536"/>
            <a:ext cx="1207008" cy="74980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S_IDLE</a:t>
            </a:r>
            <a:endParaRPr lang="zh-TW" altLang="en-US" dirty="0"/>
          </a:p>
        </p:txBody>
      </p:sp>
      <p:sp>
        <p:nvSpPr>
          <p:cNvPr id="81" name="橢圓 80"/>
          <p:cNvSpPr/>
          <p:nvPr/>
        </p:nvSpPr>
        <p:spPr>
          <a:xfrm>
            <a:off x="1880616" y="3447288"/>
            <a:ext cx="1207008" cy="74980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S_IN</a:t>
            </a:r>
            <a:endParaRPr lang="zh-TW" altLang="en-US" dirty="0"/>
          </a:p>
        </p:txBody>
      </p:sp>
      <p:sp>
        <p:nvSpPr>
          <p:cNvPr id="82" name="橢圓 81"/>
          <p:cNvSpPr/>
          <p:nvPr/>
        </p:nvSpPr>
        <p:spPr>
          <a:xfrm>
            <a:off x="4044696" y="3447288"/>
            <a:ext cx="1207008" cy="74980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S_EXE</a:t>
            </a:r>
            <a:endParaRPr lang="zh-TW" altLang="en-US" dirty="0"/>
          </a:p>
        </p:txBody>
      </p:sp>
      <p:sp>
        <p:nvSpPr>
          <p:cNvPr id="83" name="橢圓 82"/>
          <p:cNvSpPr/>
          <p:nvPr/>
        </p:nvSpPr>
        <p:spPr>
          <a:xfrm>
            <a:off x="4044696" y="2002536"/>
            <a:ext cx="1207008" cy="74980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S_OUT</a:t>
            </a:r>
            <a:endParaRPr lang="zh-TW" altLang="en-US" dirty="0"/>
          </a:p>
        </p:txBody>
      </p:sp>
      <p:cxnSp>
        <p:nvCxnSpPr>
          <p:cNvPr id="84" name="直線單箭頭接點 83"/>
          <p:cNvCxnSpPr>
            <a:stCxn id="80" idx="4"/>
            <a:endCxn id="81" idx="0"/>
          </p:cNvCxnSpPr>
          <p:nvPr/>
        </p:nvCxnSpPr>
        <p:spPr>
          <a:xfrm>
            <a:off x="2484120" y="2752344"/>
            <a:ext cx="0" cy="694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81" idx="6"/>
            <a:endCxn id="82" idx="2"/>
          </p:cNvCxnSpPr>
          <p:nvPr/>
        </p:nvCxnSpPr>
        <p:spPr>
          <a:xfrm>
            <a:off x="3087624" y="3822192"/>
            <a:ext cx="9570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82" idx="0"/>
            <a:endCxn id="83" idx="4"/>
          </p:cNvCxnSpPr>
          <p:nvPr/>
        </p:nvCxnSpPr>
        <p:spPr>
          <a:xfrm flipV="1">
            <a:off x="4648200" y="2752344"/>
            <a:ext cx="0" cy="694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83" idx="2"/>
            <a:endCxn id="80" idx="6"/>
          </p:cNvCxnSpPr>
          <p:nvPr/>
        </p:nvCxnSpPr>
        <p:spPr>
          <a:xfrm flipH="1">
            <a:off x="3087624" y="2377440"/>
            <a:ext cx="9570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弧形接點 87"/>
          <p:cNvCxnSpPr>
            <a:stCxn id="81" idx="4"/>
            <a:endCxn id="81" idx="2"/>
          </p:cNvCxnSpPr>
          <p:nvPr/>
        </p:nvCxnSpPr>
        <p:spPr>
          <a:xfrm rot="5400000" flipH="1">
            <a:off x="1994916" y="3707892"/>
            <a:ext cx="374904" cy="603504"/>
          </a:xfrm>
          <a:prstGeom prst="curvedConnector4">
            <a:avLst>
              <a:gd name="adj1" fmla="val -102439"/>
              <a:gd name="adj2" fmla="val 14697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弧形接點 88"/>
          <p:cNvCxnSpPr>
            <a:stCxn id="80" idx="0"/>
            <a:endCxn id="80" idx="2"/>
          </p:cNvCxnSpPr>
          <p:nvPr/>
        </p:nvCxnSpPr>
        <p:spPr>
          <a:xfrm rot="16200000" flipH="1" flipV="1">
            <a:off x="1994916" y="1888236"/>
            <a:ext cx="374904" cy="603504"/>
          </a:xfrm>
          <a:prstGeom prst="curvedConnector4">
            <a:avLst>
              <a:gd name="adj1" fmla="val -107317"/>
              <a:gd name="adj2" fmla="val 1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弧形接點 89"/>
          <p:cNvCxnSpPr>
            <a:stCxn id="82" idx="6"/>
            <a:endCxn id="82" idx="4"/>
          </p:cNvCxnSpPr>
          <p:nvPr/>
        </p:nvCxnSpPr>
        <p:spPr>
          <a:xfrm flipH="1">
            <a:off x="4648200" y="3822192"/>
            <a:ext cx="603504" cy="374904"/>
          </a:xfrm>
          <a:prstGeom prst="curvedConnector4">
            <a:avLst>
              <a:gd name="adj1" fmla="val -50000"/>
              <a:gd name="adj2" fmla="val 20243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39F0275E-3192-4719-8B02-8D94D56F3C8A}"/>
              </a:ext>
            </a:extLst>
          </p:cNvPr>
          <p:cNvSpPr/>
          <p:nvPr/>
        </p:nvSpPr>
        <p:spPr>
          <a:xfrm>
            <a:off x="10421111" y="3888986"/>
            <a:ext cx="1135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Next</a:t>
            </a:r>
            <a:r>
              <a:rPr lang="zh-TW" altLang="en-US" dirty="0"/>
              <a:t> </a:t>
            </a:r>
            <a:r>
              <a:rPr lang="en-US" altLang="zh-TW" dirty="0"/>
              <a:t>state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BB1542C-AB83-42A9-8F52-964D7B82BE18}"/>
              </a:ext>
            </a:extLst>
          </p:cNvPr>
          <p:cNvSpPr/>
          <p:nvPr/>
        </p:nvSpPr>
        <p:spPr>
          <a:xfrm>
            <a:off x="6495795" y="3888986"/>
            <a:ext cx="1411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Current</a:t>
            </a:r>
            <a:r>
              <a:rPr lang="zh-TW" altLang="en-US" dirty="0"/>
              <a:t> </a:t>
            </a:r>
            <a:r>
              <a:rPr lang="en-US" altLang="zh-TW" dirty="0"/>
              <a:t>state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3452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Finite State Machine (FSM)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824" y="1517904"/>
            <a:ext cx="4594614" cy="510235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231136" y="3054096"/>
            <a:ext cx="1773936" cy="9875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Next state</a:t>
            </a:r>
          </a:p>
          <a:p>
            <a:pPr algn="ctr"/>
            <a:r>
              <a:rPr lang="en-US" altLang="zh-TW" dirty="0"/>
              <a:t>generator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231136" y="4489704"/>
            <a:ext cx="1773936" cy="9875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Current state</a:t>
            </a:r>
          </a:p>
          <a:p>
            <a:pPr algn="ctr"/>
            <a:r>
              <a:rPr lang="en-US" altLang="zh-TW" dirty="0"/>
              <a:t>register</a:t>
            </a:r>
            <a:endParaRPr lang="zh-TW" altLang="en-US" dirty="0"/>
          </a:p>
        </p:txBody>
      </p:sp>
      <p:cxnSp>
        <p:nvCxnSpPr>
          <p:cNvPr id="20" name="肘形接點 19"/>
          <p:cNvCxnSpPr>
            <a:stCxn id="17" idx="3"/>
            <a:endCxn id="18" idx="3"/>
          </p:cNvCxnSpPr>
          <p:nvPr/>
        </p:nvCxnSpPr>
        <p:spPr>
          <a:xfrm>
            <a:off x="4005072" y="3547872"/>
            <a:ext cx="12700" cy="1435608"/>
          </a:xfrm>
          <a:prstGeom prst="bentConnector3">
            <a:avLst>
              <a:gd name="adj1" fmla="val 324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18" idx="1"/>
            <a:endCxn id="17" idx="1"/>
          </p:cNvCxnSpPr>
          <p:nvPr/>
        </p:nvCxnSpPr>
        <p:spPr>
          <a:xfrm rot="10800000">
            <a:off x="2231136" y="3547872"/>
            <a:ext cx="12700" cy="1435608"/>
          </a:xfrm>
          <a:prstGeom prst="bentConnector3">
            <a:avLst>
              <a:gd name="adj1" fmla="val 2808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1316736" y="3241548"/>
            <a:ext cx="9207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592824" y="2880360"/>
            <a:ext cx="3566160" cy="123444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92824" y="4233672"/>
            <a:ext cx="4517136" cy="228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9947" y="6200632"/>
            <a:ext cx="1528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combinational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064150" y="3795760"/>
            <a:ext cx="116198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sequential</a:t>
            </a:r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5" name="直線單箭頭接點 4"/>
          <p:cNvCxnSpPr>
            <a:endCxn id="24" idx="1"/>
          </p:cNvCxnSpPr>
          <p:nvPr/>
        </p:nvCxnSpPr>
        <p:spPr>
          <a:xfrm>
            <a:off x="4005072" y="4041648"/>
            <a:ext cx="2587752" cy="1335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endCxn id="3" idx="1"/>
          </p:cNvCxnSpPr>
          <p:nvPr/>
        </p:nvCxnSpPr>
        <p:spPr>
          <a:xfrm flipV="1">
            <a:off x="4005072" y="3497580"/>
            <a:ext cx="2587752" cy="99212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AAEB284-D01D-42B9-866B-E4C5A6FC0923}"/>
              </a:ext>
            </a:extLst>
          </p:cNvPr>
          <p:cNvSpPr/>
          <p:nvPr/>
        </p:nvSpPr>
        <p:spPr>
          <a:xfrm>
            <a:off x="4404584" y="3373815"/>
            <a:ext cx="1135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Next</a:t>
            </a:r>
            <a:r>
              <a:rPr lang="zh-TW" altLang="en-US" dirty="0"/>
              <a:t> </a:t>
            </a:r>
            <a:r>
              <a:rPr lang="en-US" altLang="zh-TW" dirty="0"/>
              <a:t>state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DF41296-1C80-456E-8D93-6560915ABE25}"/>
              </a:ext>
            </a:extLst>
          </p:cNvPr>
          <p:cNvSpPr/>
          <p:nvPr/>
        </p:nvSpPr>
        <p:spPr>
          <a:xfrm>
            <a:off x="479268" y="3373815"/>
            <a:ext cx="1411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Current</a:t>
            </a:r>
            <a:r>
              <a:rPr lang="zh-TW" altLang="en-US" dirty="0"/>
              <a:t> </a:t>
            </a:r>
            <a:r>
              <a:rPr lang="en-US" altLang="zh-TW" dirty="0"/>
              <a:t>state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8415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Finite State Machine (FSM)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824" y="1517904"/>
            <a:ext cx="4594614" cy="5102352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592824" y="4233672"/>
            <a:ext cx="4517136" cy="228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9947" y="6200632"/>
            <a:ext cx="1528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combinational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1578864" y="2039112"/>
            <a:ext cx="1207008" cy="74980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S_IDLE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1578864" y="3483864"/>
            <a:ext cx="1207008" cy="74980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S_IN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3742944" y="3483864"/>
            <a:ext cx="1207008" cy="74980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S_EXE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3742944" y="2039112"/>
            <a:ext cx="1207008" cy="74980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S_OUT</a:t>
            </a:r>
            <a:endParaRPr lang="zh-TW" altLang="en-US" dirty="0"/>
          </a:p>
        </p:txBody>
      </p:sp>
      <p:cxnSp>
        <p:nvCxnSpPr>
          <p:cNvPr id="27" name="直線單箭頭接點 26"/>
          <p:cNvCxnSpPr>
            <a:stCxn id="15" idx="4"/>
            <a:endCxn id="16" idx="0"/>
          </p:cNvCxnSpPr>
          <p:nvPr/>
        </p:nvCxnSpPr>
        <p:spPr>
          <a:xfrm>
            <a:off x="2182368" y="2788920"/>
            <a:ext cx="0" cy="694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6" idx="6"/>
            <a:endCxn id="19" idx="2"/>
          </p:cNvCxnSpPr>
          <p:nvPr/>
        </p:nvCxnSpPr>
        <p:spPr>
          <a:xfrm>
            <a:off x="2785872" y="3858768"/>
            <a:ext cx="9570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9" idx="0"/>
            <a:endCxn id="22" idx="4"/>
          </p:cNvCxnSpPr>
          <p:nvPr/>
        </p:nvCxnSpPr>
        <p:spPr>
          <a:xfrm flipV="1">
            <a:off x="4346448" y="2788920"/>
            <a:ext cx="0" cy="694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2" idx="2"/>
            <a:endCxn id="15" idx="6"/>
          </p:cNvCxnSpPr>
          <p:nvPr/>
        </p:nvCxnSpPr>
        <p:spPr>
          <a:xfrm flipH="1">
            <a:off x="2785872" y="2414016"/>
            <a:ext cx="9570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弧形接點 31"/>
          <p:cNvCxnSpPr>
            <a:stCxn id="16" idx="4"/>
            <a:endCxn id="16" idx="2"/>
          </p:cNvCxnSpPr>
          <p:nvPr/>
        </p:nvCxnSpPr>
        <p:spPr>
          <a:xfrm rot="5400000" flipH="1">
            <a:off x="1693164" y="3744468"/>
            <a:ext cx="374904" cy="603504"/>
          </a:xfrm>
          <a:prstGeom prst="curvedConnector4">
            <a:avLst>
              <a:gd name="adj1" fmla="val -102439"/>
              <a:gd name="adj2" fmla="val 14697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弧形接點 32"/>
          <p:cNvCxnSpPr>
            <a:stCxn id="15" idx="0"/>
            <a:endCxn id="15" idx="2"/>
          </p:cNvCxnSpPr>
          <p:nvPr/>
        </p:nvCxnSpPr>
        <p:spPr>
          <a:xfrm rot="16200000" flipH="1" flipV="1">
            <a:off x="1693164" y="1924812"/>
            <a:ext cx="374904" cy="603504"/>
          </a:xfrm>
          <a:prstGeom prst="curvedConnector4">
            <a:avLst>
              <a:gd name="adj1" fmla="val -107317"/>
              <a:gd name="adj2" fmla="val 1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弧形接點 33"/>
          <p:cNvCxnSpPr>
            <a:stCxn id="19" idx="6"/>
            <a:endCxn id="19" idx="4"/>
          </p:cNvCxnSpPr>
          <p:nvPr/>
        </p:nvCxnSpPr>
        <p:spPr>
          <a:xfrm flipH="1">
            <a:off x="4346448" y="3858768"/>
            <a:ext cx="603504" cy="374904"/>
          </a:xfrm>
          <a:prstGeom prst="curvedConnector4">
            <a:avLst>
              <a:gd name="adj1" fmla="val -50000"/>
              <a:gd name="adj2" fmla="val 20243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圖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94" y="5115096"/>
            <a:ext cx="5620534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46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77B4F-C980-4233-B945-593B6511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loop example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0D5D6A-42CB-4089-9249-2BB0CE00A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07" y="2018402"/>
            <a:ext cx="5096586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21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Testbed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68" y="1570594"/>
            <a:ext cx="6284143" cy="52874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51560" y="2093976"/>
            <a:ext cx="5010911" cy="4242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553" y="264044"/>
            <a:ext cx="3392174" cy="639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87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Testbed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936" y="1570594"/>
            <a:ext cx="6284143" cy="528740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901439" y="2752344"/>
            <a:ext cx="2115313" cy="3319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516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Testbed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936" y="1570594"/>
            <a:ext cx="6284143" cy="52874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87439" y="2752344"/>
            <a:ext cx="2142745" cy="3310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198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2B29C1-66C7-44A4-BF25-8C7F4D65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Recommended Text Editor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849A98-F602-4E2F-BD52-6E09F2342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VS code with Verilog extension</a:t>
            </a:r>
          </a:p>
          <a:p>
            <a:endParaRPr lang="en-US" altLang="zh-TW" dirty="0"/>
          </a:p>
          <a:p>
            <a:r>
              <a:rPr lang="en-US" altLang="zh-TW" dirty="0"/>
              <a:t>Notepad++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Sublime</a:t>
            </a:r>
          </a:p>
        </p:txBody>
      </p:sp>
    </p:spTree>
    <p:extLst>
      <p:ext uri="{BB962C8B-B14F-4D97-AF65-F5344CB8AC3E}">
        <p14:creationId xmlns:p14="http://schemas.microsoft.com/office/powerpoint/2010/main" val="100403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內容版面配置區 3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9283" y="1825625"/>
            <a:ext cx="3639433" cy="43513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Syntax</a:t>
            </a:r>
            <a:endParaRPr lang="zh-TW" altLang="en-US" dirty="0"/>
          </a:p>
        </p:txBody>
      </p:sp>
      <p:sp>
        <p:nvSpPr>
          <p:cNvPr id="19" name="內容版面配置區 1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End statements with 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62290" y="2832166"/>
            <a:ext cx="150558" cy="2585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942906" y="5471734"/>
            <a:ext cx="150558" cy="2585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3410712" y="5142550"/>
            <a:ext cx="150558" cy="2585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739896" y="3160337"/>
            <a:ext cx="173736" cy="8813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03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9283" y="1825625"/>
            <a:ext cx="3639433" cy="43513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Syntax</a:t>
            </a:r>
            <a:endParaRPr lang="zh-TW" altLang="en-US" dirty="0"/>
          </a:p>
        </p:txBody>
      </p:sp>
      <p:sp>
        <p:nvSpPr>
          <p:cNvPr id="19" name="內容版面配置區 1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Two style of comments</a:t>
            </a:r>
          </a:p>
          <a:p>
            <a:pPr lvl="1"/>
            <a:r>
              <a:rPr lang="en-US" altLang="zh-TW" dirty="0"/>
              <a:t>Single line comment after “</a:t>
            </a:r>
            <a:r>
              <a:rPr lang="en-US" altLang="zh-TW" dirty="0">
                <a:solidFill>
                  <a:schemeClr val="accent6"/>
                </a:solidFill>
              </a:rPr>
              <a:t>//</a:t>
            </a:r>
            <a:r>
              <a:rPr lang="en-US" altLang="zh-TW" dirty="0"/>
              <a:t>”.</a:t>
            </a:r>
          </a:p>
          <a:p>
            <a:pPr lvl="1"/>
            <a:r>
              <a:rPr lang="en-US" altLang="zh-TW" dirty="0"/>
              <a:t>Block comment from “</a:t>
            </a:r>
            <a:r>
              <a:rPr lang="en-US" altLang="zh-TW" dirty="0">
                <a:solidFill>
                  <a:schemeClr val="accent6"/>
                </a:solidFill>
              </a:rPr>
              <a:t>/*</a:t>
            </a:r>
            <a:r>
              <a:rPr lang="en-US" altLang="zh-TW" dirty="0"/>
              <a:t>” to “</a:t>
            </a:r>
            <a:r>
              <a:rPr lang="en-US" altLang="zh-TW" dirty="0">
                <a:solidFill>
                  <a:schemeClr val="accent6"/>
                </a:solidFill>
              </a:rPr>
              <a:t>*/</a:t>
            </a:r>
            <a:r>
              <a:rPr lang="en-US" altLang="zh-TW" dirty="0"/>
              <a:t>”.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002536" y="4160520"/>
            <a:ext cx="1170432" cy="5303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877056" y="3831336"/>
            <a:ext cx="1234440" cy="201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65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9283" y="1825625"/>
            <a:ext cx="3639433" cy="43513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Syntax</a:t>
            </a:r>
            <a:endParaRPr lang="zh-TW" altLang="en-US" dirty="0"/>
          </a:p>
        </p:txBody>
      </p:sp>
      <p:sp>
        <p:nvSpPr>
          <p:cNvPr id="19" name="內容版面配置區 1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  <a:r>
              <a:rPr lang="en-US" altLang="zh-TW" dirty="0">
                <a:solidFill>
                  <a:srgbClr val="0070C0"/>
                </a:solidFill>
              </a:rPr>
              <a:t>begin</a:t>
            </a:r>
            <a:r>
              <a:rPr lang="en-US" altLang="zh-TW" dirty="0"/>
              <a:t> …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  <a:r>
              <a:rPr lang="en-US" altLang="zh-TW" dirty="0"/>
              <a:t> to compound statements.</a:t>
            </a:r>
          </a:p>
          <a:p>
            <a:endParaRPr lang="en-US" altLang="zh-TW" dirty="0"/>
          </a:p>
          <a:p>
            <a:r>
              <a:rPr lang="en-US" altLang="zh-TW" dirty="0"/>
              <a:t>{}</a:t>
            </a:r>
            <a:r>
              <a:rPr lang="zh-TW" altLang="en-US" dirty="0"/>
              <a:t> </a:t>
            </a:r>
            <a:r>
              <a:rPr lang="en-US" altLang="zh-TW" dirty="0"/>
              <a:t>is used to combine signals in </a:t>
            </a:r>
            <a:r>
              <a:rPr lang="en-US" altLang="zh-TW" dirty="0" err="1"/>
              <a:t>verilog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993392" y="5646611"/>
            <a:ext cx="356616" cy="2055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4553712" y="4818888"/>
            <a:ext cx="420624" cy="2103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06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Declare variable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26" y="1884872"/>
            <a:ext cx="7868748" cy="2305372"/>
          </a:xfrm>
          <a:prstGeom prst="rect">
            <a:avLst/>
          </a:prstGeom>
        </p:spPr>
      </p:pic>
      <p:sp>
        <p:nvSpPr>
          <p:cNvPr id="4" name="內容版面配置區 18">
            <a:extLst>
              <a:ext uri="{FF2B5EF4-FFF2-40B4-BE49-F238E27FC236}">
                <a16:creationId xmlns:a16="http://schemas.microsoft.com/office/drawing/2014/main" id="{D0BFD502-A5D4-4C9B-B1CE-B700215AE527}"/>
              </a:ext>
            </a:extLst>
          </p:cNvPr>
          <p:cNvSpPr txBox="1">
            <a:spLocks/>
          </p:cNvSpPr>
          <p:nvPr/>
        </p:nvSpPr>
        <p:spPr>
          <a:xfrm>
            <a:off x="2752344" y="4526279"/>
            <a:ext cx="5888736" cy="2139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dirty="0"/>
              <a:t>&lt;type&gt; [MSB:LSB] &lt;variable&gt;</a:t>
            </a:r>
          </a:p>
          <a:p>
            <a:pPr marL="914400" lvl="2" indent="0">
              <a:buNone/>
            </a:pPr>
            <a:r>
              <a:rPr lang="en-US" altLang="zh-TW" dirty="0"/>
              <a:t>Type          : reg or wire for RTL.</a:t>
            </a:r>
          </a:p>
          <a:p>
            <a:pPr marL="914400" lvl="2" indent="0">
              <a:buNone/>
            </a:pPr>
            <a:r>
              <a:rPr lang="en-US" altLang="zh-TW" dirty="0"/>
              <a:t>[MSB:LSB]: determine bit width. 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5434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89191" y="1825625"/>
            <a:ext cx="3479617" cy="43513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type</a:t>
            </a:r>
            <a:endParaRPr lang="zh-TW" altLang="en-US" dirty="0"/>
          </a:p>
        </p:txBody>
      </p:sp>
      <p:sp>
        <p:nvSpPr>
          <p:cNvPr id="19" name="內容版面配置區 18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22976" cy="4776344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wire</a:t>
            </a:r>
          </a:p>
          <a:p>
            <a:pPr lvl="1"/>
            <a:r>
              <a:rPr lang="en-US" altLang="zh-TW" dirty="0"/>
              <a:t>Continuously driven signal.</a:t>
            </a:r>
          </a:p>
          <a:p>
            <a:pPr lvl="1"/>
            <a:r>
              <a:rPr lang="en-US" altLang="zh-TW" dirty="0"/>
              <a:t>Use “</a:t>
            </a:r>
            <a:r>
              <a:rPr lang="en-US" altLang="zh-TW" dirty="0">
                <a:solidFill>
                  <a:srgbClr val="0070C0"/>
                </a:solidFill>
              </a:rPr>
              <a:t>assign</a:t>
            </a:r>
            <a:r>
              <a:rPr lang="en-US" altLang="zh-TW" dirty="0"/>
              <a:t>”  to assign a value or operations. </a:t>
            </a:r>
          </a:p>
          <a:p>
            <a:pPr lvl="1"/>
            <a:r>
              <a:rPr lang="en-US" altLang="zh-TW" dirty="0"/>
              <a:t>Only for combinational signals. 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assign </a:t>
            </a:r>
            <a:r>
              <a:rPr lang="en-US" altLang="zh-TW" dirty="0"/>
              <a:t>only be used outside always blocks.</a:t>
            </a:r>
          </a:p>
          <a:p>
            <a:pPr lvl="1"/>
            <a:r>
              <a:rPr lang="en-US" altLang="zh-TW" dirty="0"/>
              <a:t>Default type of output ports is </a:t>
            </a:r>
            <a:r>
              <a:rPr lang="en-US" altLang="zh-TW" dirty="0">
                <a:solidFill>
                  <a:srgbClr val="0070C0"/>
                </a:solidFill>
              </a:rPr>
              <a:t>wire</a:t>
            </a:r>
            <a:r>
              <a:rPr lang="en-US" altLang="zh-TW" dirty="0"/>
              <a:t>.</a:t>
            </a:r>
          </a:p>
          <a:p>
            <a:pPr lvl="1"/>
            <a:endParaRPr lang="en-US" altLang="zh-TW" dirty="0"/>
          </a:p>
        </p:txBody>
      </p:sp>
      <p:sp>
        <p:nvSpPr>
          <p:cNvPr id="21" name="矩形 20"/>
          <p:cNvSpPr/>
          <p:nvPr/>
        </p:nvSpPr>
        <p:spPr>
          <a:xfrm>
            <a:off x="2093976" y="4462272"/>
            <a:ext cx="2020824" cy="201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2093976" y="4135311"/>
            <a:ext cx="2020824" cy="201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26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type</a:t>
            </a:r>
            <a:endParaRPr lang="zh-TW" altLang="en-US" dirty="0"/>
          </a:p>
        </p:txBody>
      </p:sp>
      <p:sp>
        <p:nvSpPr>
          <p:cNvPr id="19" name="內容版面配置區 18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76344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0070C0"/>
                </a:solidFill>
              </a:rPr>
              <a:t>reg</a:t>
            </a:r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/>
              <a:t>Default is X (unknown).</a:t>
            </a:r>
          </a:p>
          <a:p>
            <a:pPr lvl="1"/>
            <a:r>
              <a:rPr lang="en-US" altLang="zh-TW" dirty="0"/>
              <a:t>Assigned in </a:t>
            </a:r>
            <a:r>
              <a:rPr lang="en-US" altLang="zh-TW" dirty="0">
                <a:solidFill>
                  <a:srgbClr val="0070C0"/>
                </a:solidFill>
              </a:rPr>
              <a:t>always</a:t>
            </a:r>
            <a:r>
              <a:rPr lang="en-US" altLang="zh-TW" dirty="0"/>
              <a:t> block.</a:t>
            </a:r>
          </a:p>
          <a:p>
            <a:pPr lvl="1"/>
            <a:r>
              <a:rPr lang="en-US" altLang="zh-TW" dirty="0"/>
              <a:t>For combinational or sequential signals.</a:t>
            </a:r>
          </a:p>
          <a:p>
            <a:pPr lvl="1"/>
            <a:r>
              <a:rPr lang="en-US" altLang="zh-TW" dirty="0"/>
              <a:t>Can not be assigned by 2 or more </a:t>
            </a:r>
            <a:r>
              <a:rPr lang="en-US" altLang="zh-TW" dirty="0">
                <a:solidFill>
                  <a:srgbClr val="0070C0"/>
                </a:solidFill>
              </a:rPr>
              <a:t>always</a:t>
            </a:r>
            <a:r>
              <a:rPr lang="en-US" altLang="zh-TW" dirty="0"/>
              <a:t> blocks for RTL design.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8" name="內容版面配置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91" y="1825625"/>
            <a:ext cx="3479617" cy="43513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93976" y="4828032"/>
            <a:ext cx="2962656" cy="9966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093976" y="3818414"/>
            <a:ext cx="1892808" cy="1866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內容版面配置區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77947070"/>
              </p:ext>
            </p:extLst>
          </p:nvPr>
        </p:nvGraphicFramePr>
        <p:xfrm>
          <a:off x="6623304" y="5118609"/>
          <a:ext cx="42793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60">
                  <a:extLst>
                    <a:ext uri="{9D8B030D-6E8A-4147-A177-3AD203B41FA5}">
                      <a16:colId xmlns:a16="http://schemas.microsoft.com/office/drawing/2014/main" val="286254159"/>
                    </a:ext>
                  </a:extLst>
                </a:gridCol>
                <a:gridCol w="1240980">
                  <a:extLst>
                    <a:ext uri="{9D8B030D-6E8A-4147-A177-3AD203B41FA5}">
                      <a16:colId xmlns:a16="http://schemas.microsoft.com/office/drawing/2014/main" val="1104178063"/>
                    </a:ext>
                  </a:extLst>
                </a:gridCol>
                <a:gridCol w="1444752">
                  <a:extLst>
                    <a:ext uri="{9D8B030D-6E8A-4147-A177-3AD203B41FA5}">
                      <a16:colId xmlns:a16="http://schemas.microsoft.com/office/drawing/2014/main" val="226343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Data 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wire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reg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29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assignment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assign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Always block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4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Combinational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Sequential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95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50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010" y="4427222"/>
            <a:ext cx="2695951" cy="116221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010" y="2368296"/>
            <a:ext cx="4086795" cy="138131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Always Block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>
          <a:xfrm>
            <a:off x="6172200" y="2368296"/>
            <a:ext cx="5181600" cy="4351338"/>
          </a:xfrm>
        </p:spPr>
        <p:txBody>
          <a:bodyPr/>
          <a:lstStyle/>
          <a:p>
            <a:r>
              <a:rPr lang="en-US" altLang="zh-TW" dirty="0"/>
              <a:t>Event driven block.</a:t>
            </a:r>
          </a:p>
          <a:p>
            <a:pPr lvl="1"/>
            <a:r>
              <a:rPr lang="en-US" altLang="zh-TW" dirty="0"/>
              <a:t>Start procedure if event triggered.</a:t>
            </a:r>
          </a:p>
          <a:p>
            <a:endParaRPr lang="en-US" altLang="zh-TW" dirty="0"/>
          </a:p>
          <a:p>
            <a:r>
              <a:rPr lang="en-US" altLang="zh-TW" dirty="0"/>
              <a:t>Can be used for combinational or sequential blocks. </a:t>
            </a:r>
          </a:p>
          <a:p>
            <a:pPr lvl="1"/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2055113" y="2437670"/>
            <a:ext cx="2418588" cy="1775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055113" y="4919571"/>
            <a:ext cx="916687" cy="1644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59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429</Words>
  <Application>Microsoft Office PowerPoint</Application>
  <PresentationFormat>寬螢幕</PresentationFormat>
  <Paragraphs>129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新細明體</vt:lpstr>
      <vt:lpstr>Arial</vt:lpstr>
      <vt:lpstr>Calibri</vt:lpstr>
      <vt:lpstr>Calibri Light</vt:lpstr>
      <vt:lpstr>Office 佈景主題</vt:lpstr>
      <vt:lpstr>Basic Verilog RTL</vt:lpstr>
      <vt:lpstr>Module</vt:lpstr>
      <vt:lpstr>Basic Syntax</vt:lpstr>
      <vt:lpstr>Basic Syntax</vt:lpstr>
      <vt:lpstr>Basic Syntax</vt:lpstr>
      <vt:lpstr>Declare variable</vt:lpstr>
      <vt:lpstr>Data type</vt:lpstr>
      <vt:lpstr>Data type</vt:lpstr>
      <vt:lpstr>Always Block</vt:lpstr>
      <vt:lpstr>Blocking and non-blocking assignment</vt:lpstr>
      <vt:lpstr>Value Representation</vt:lpstr>
      <vt:lpstr>Bus Concatenation</vt:lpstr>
      <vt:lpstr>Operations</vt:lpstr>
      <vt:lpstr>Signed Issue</vt:lpstr>
      <vt:lpstr>Combinational Circuit</vt:lpstr>
      <vt:lpstr>Combinational Circuit</vt:lpstr>
      <vt:lpstr>If-else</vt:lpstr>
      <vt:lpstr>Case</vt:lpstr>
      <vt:lpstr>ALU with Case</vt:lpstr>
      <vt:lpstr>Sequential circuit</vt:lpstr>
      <vt:lpstr>Synchronous and Asynchronous Reset</vt:lpstr>
      <vt:lpstr>Finite State Machine (FSM)</vt:lpstr>
      <vt:lpstr>Finite State Machine (FSM)</vt:lpstr>
      <vt:lpstr>Finite State Machine (FSM)</vt:lpstr>
      <vt:lpstr>for loop example</vt:lpstr>
      <vt:lpstr>Testbed</vt:lpstr>
      <vt:lpstr>Testbed</vt:lpstr>
      <vt:lpstr>Testbed</vt:lpstr>
      <vt:lpstr>Recommended Text Editor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Verilog RTL</dc:title>
  <dc:creator>吳宗懋</dc:creator>
  <cp:lastModifiedBy>吳宗懋</cp:lastModifiedBy>
  <cp:revision>51</cp:revision>
  <dcterms:created xsi:type="dcterms:W3CDTF">2021-12-23T06:13:52Z</dcterms:created>
  <dcterms:modified xsi:type="dcterms:W3CDTF">2021-12-24T16:44:49Z</dcterms:modified>
</cp:coreProperties>
</file>