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1898FCF-70A3-4F76-8022-B04B6AF5484F}"/>
              </a:ext>
            </a:extLst>
          </p:cNvPr>
          <p:cNvSpPr txBox="1"/>
          <p:nvPr/>
        </p:nvSpPr>
        <p:spPr>
          <a:xfrm>
            <a:off x="2023145" y="385894"/>
            <a:ext cx="8145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Single feature gradient descent</a:t>
            </a:r>
            <a:endParaRPr lang="zh-TW" altLang="en-US" sz="4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E0657D-5CEA-444B-AF6A-29EFF8D22D76}"/>
              </a:ext>
            </a:extLst>
          </p:cNvPr>
          <p:cNvSpPr txBox="1"/>
          <p:nvPr/>
        </p:nvSpPr>
        <p:spPr>
          <a:xfrm>
            <a:off x="4061670" y="2206305"/>
            <a:ext cx="406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X_data</a:t>
            </a:r>
            <a:r>
              <a:rPr lang="en-US" altLang="zh-TW" dirty="0"/>
              <a:t> (1 feature) -&gt; </a:t>
            </a:r>
            <a:r>
              <a:rPr lang="en-US" altLang="zh-TW" dirty="0" err="1"/>
              <a:t>Y_data</a:t>
            </a:r>
            <a:endParaRPr lang="zh-TW" altLang="en-US" dirty="0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4DEFF7F3-5140-45DE-86EC-04E539B454BE}"/>
              </a:ext>
            </a:extLst>
          </p:cNvPr>
          <p:cNvGrpSpPr/>
          <p:nvPr/>
        </p:nvGrpSpPr>
        <p:grpSpPr>
          <a:xfrm>
            <a:off x="4194572" y="2978093"/>
            <a:ext cx="3222063" cy="369332"/>
            <a:chOff x="4194572" y="2978093"/>
            <a:chExt cx="3222063" cy="369332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C6A15F3-FAE2-40D8-935F-4E0087F58742}"/>
                </a:ext>
              </a:extLst>
            </p:cNvPr>
            <p:cNvSpPr txBox="1"/>
            <p:nvPr/>
          </p:nvSpPr>
          <p:spPr>
            <a:xfrm>
              <a:off x="4194572" y="2978093"/>
              <a:ext cx="2231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Hypothesis: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92CC93CC-B28E-47D6-8F9A-B89F668CB85C}"/>
                    </a:ext>
                  </a:extLst>
                </p:cNvPr>
                <p:cNvSpPr/>
                <p:nvPr/>
              </p:nvSpPr>
              <p:spPr>
                <a:xfrm>
                  <a:off x="5435452" y="2978093"/>
                  <a:ext cx="19811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92CC93CC-B28E-47D6-8F9A-B89F668CB8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452" y="2978093"/>
                  <a:ext cx="1981183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3741A64B-A219-48E4-BED2-A49689B971E8}"/>
              </a:ext>
            </a:extLst>
          </p:cNvPr>
          <p:cNvGrpSpPr/>
          <p:nvPr/>
        </p:nvGrpSpPr>
        <p:grpSpPr>
          <a:xfrm>
            <a:off x="2614572" y="3688162"/>
            <a:ext cx="6962855" cy="2515036"/>
            <a:chOff x="2157368" y="3957070"/>
            <a:chExt cx="6962855" cy="2515036"/>
          </a:xfrm>
        </p:grpSpPr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3C576248-D6ED-4893-A2CF-7F9BF4EAF4EE}"/>
                </a:ext>
              </a:extLst>
            </p:cNvPr>
            <p:cNvGrpSpPr/>
            <p:nvPr/>
          </p:nvGrpSpPr>
          <p:grpSpPr>
            <a:xfrm>
              <a:off x="2157368" y="4466291"/>
              <a:ext cx="6962855" cy="2005815"/>
              <a:chOff x="1914088" y="3896254"/>
              <a:chExt cx="6962855" cy="2005815"/>
            </a:xfrm>
          </p:grpSpPr>
          <p:grpSp>
            <p:nvGrpSpPr>
              <p:cNvPr id="42" name="群組 41">
                <a:extLst>
                  <a:ext uri="{FF2B5EF4-FFF2-40B4-BE49-F238E27FC236}">
                    <a16:creationId xmlns:a16="http://schemas.microsoft.com/office/drawing/2014/main" id="{B803193E-026C-4418-B9BB-8693DF8BC806}"/>
                  </a:ext>
                </a:extLst>
              </p:cNvPr>
              <p:cNvGrpSpPr/>
              <p:nvPr/>
            </p:nvGrpSpPr>
            <p:grpSpPr>
              <a:xfrm>
                <a:off x="1914088" y="3896254"/>
                <a:ext cx="2147582" cy="386110"/>
                <a:chOff x="1914088" y="4386324"/>
                <a:chExt cx="2147582" cy="38611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矩形 27">
                      <a:extLst>
                        <a:ext uri="{FF2B5EF4-FFF2-40B4-BE49-F238E27FC236}">
                          <a16:creationId xmlns:a16="http://schemas.microsoft.com/office/drawing/2014/main" id="{455D554E-9F6E-4F43-BF76-847075473A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79065" y="4386324"/>
                      <a:ext cx="38260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28" name="矩形 27">
                      <a:extLst>
                        <a:ext uri="{FF2B5EF4-FFF2-40B4-BE49-F238E27FC236}">
                          <a16:creationId xmlns:a16="http://schemas.microsoft.com/office/drawing/2014/main" id="{455D554E-9F6E-4F43-BF76-847075473A2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79065" y="4386324"/>
                      <a:ext cx="382605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30F729E5-2182-4E5B-9308-ECAD757BECC2}"/>
                    </a:ext>
                  </a:extLst>
                </p:cNvPr>
                <p:cNvSpPr txBox="1"/>
                <p:nvPr/>
              </p:nvSpPr>
              <p:spPr>
                <a:xfrm>
                  <a:off x="1914088" y="4403102"/>
                  <a:ext cx="21475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1. Actual value:</a:t>
                  </a:r>
                  <a:endParaRPr lang="zh-TW" altLang="en-US" dirty="0"/>
                </a:p>
              </p:txBody>
            </p:sp>
          </p:grpSp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D97ED0ED-33BE-43D2-831F-3E7206304A67}"/>
                  </a:ext>
                </a:extLst>
              </p:cNvPr>
              <p:cNvGrpSpPr/>
              <p:nvPr/>
            </p:nvGrpSpPr>
            <p:grpSpPr>
              <a:xfrm>
                <a:off x="1914088" y="4299142"/>
                <a:ext cx="2843868" cy="378489"/>
                <a:chOff x="1026499" y="5216871"/>
                <a:chExt cx="2843868" cy="37848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CA052118-075B-4519-AF28-A15042127E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8135" y="5226028"/>
                      <a:ext cx="82093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CA052118-075B-4519-AF28-A15042127E1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58135" y="5226028"/>
                      <a:ext cx="820930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32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AF4A53AB-6E64-4413-9724-F1B2095CFDA0}"/>
                    </a:ext>
                  </a:extLst>
                </p:cNvPr>
                <p:cNvSpPr txBox="1"/>
                <p:nvPr/>
              </p:nvSpPr>
              <p:spPr>
                <a:xfrm>
                  <a:off x="1026499" y="5216871"/>
                  <a:ext cx="2843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2. Predict value:</a:t>
                  </a:r>
                  <a:endParaRPr lang="zh-TW" altLang="en-US" dirty="0"/>
                </a:p>
              </p:txBody>
            </p:sp>
          </p:grpSp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D512C188-DFF8-49AA-BEE1-2DE963CB4743}"/>
                  </a:ext>
                </a:extLst>
              </p:cNvPr>
              <p:cNvGrpSpPr/>
              <p:nvPr/>
            </p:nvGrpSpPr>
            <p:grpSpPr>
              <a:xfrm>
                <a:off x="1914088" y="4606842"/>
                <a:ext cx="3174030" cy="459678"/>
                <a:chOff x="5805183" y="4402619"/>
                <a:chExt cx="3174030" cy="45967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E1AC4E21-0F8C-4EF5-B293-1365452F7C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046" y="4402619"/>
                      <a:ext cx="1545167" cy="45967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E1AC4E21-0F8C-4EF5-B293-1365452F7CD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34046" y="4402619"/>
                      <a:ext cx="1545167" cy="45967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26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853DEB2B-60A6-4D24-BE85-6D6BF90DC441}"/>
                    </a:ext>
                  </a:extLst>
                </p:cNvPr>
                <p:cNvSpPr txBox="1"/>
                <p:nvPr/>
              </p:nvSpPr>
              <p:spPr>
                <a:xfrm>
                  <a:off x="5805183" y="4492965"/>
                  <a:ext cx="18624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3. Error square:</a:t>
                  </a:r>
                  <a:endParaRPr lang="zh-TW" altLang="en-US" dirty="0"/>
                </a:p>
              </p:txBody>
            </p:sp>
          </p:grpSp>
          <p:grpSp>
            <p:nvGrpSpPr>
              <p:cNvPr id="48" name="群組 47">
                <a:extLst>
                  <a:ext uri="{FF2B5EF4-FFF2-40B4-BE49-F238E27FC236}">
                    <a16:creationId xmlns:a16="http://schemas.microsoft.com/office/drawing/2014/main" id="{98D1F1A4-918B-424B-999E-B9444F773E13}"/>
                  </a:ext>
                </a:extLst>
              </p:cNvPr>
              <p:cNvGrpSpPr/>
              <p:nvPr/>
            </p:nvGrpSpPr>
            <p:grpSpPr>
              <a:xfrm>
                <a:off x="1914088" y="4828057"/>
                <a:ext cx="6962855" cy="1074012"/>
                <a:chOff x="1779250" y="5400042"/>
                <a:chExt cx="6962855" cy="107401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矩形 39">
                      <a:extLst>
                        <a:ext uri="{FF2B5EF4-FFF2-40B4-BE49-F238E27FC236}">
                          <a16:creationId xmlns:a16="http://schemas.microsoft.com/office/drawing/2014/main" id="{9BABBEF7-84A1-4D78-9EF5-E09D8B7BB4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1527" y="5400042"/>
                      <a:ext cx="3750578" cy="107401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40" name="矩形 39">
                      <a:extLst>
                        <a:ext uri="{FF2B5EF4-FFF2-40B4-BE49-F238E27FC236}">
                          <a16:creationId xmlns:a16="http://schemas.microsoft.com/office/drawing/2014/main" id="{9BABBEF7-84A1-4D78-9EF5-E09D8B7BB4A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1527" y="5400042"/>
                      <a:ext cx="3750578" cy="107401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17CC01EA-426E-477B-898C-B9B11A0AECE6}"/>
                    </a:ext>
                  </a:extLst>
                </p:cNvPr>
                <p:cNvSpPr txBox="1"/>
                <p:nvPr/>
              </p:nvSpPr>
              <p:spPr>
                <a:xfrm>
                  <a:off x="1779250" y="5752382"/>
                  <a:ext cx="3656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4. Minimize the cost function:</a:t>
                  </a:r>
                  <a:endParaRPr lang="zh-TW" altLang="en-US" dirty="0"/>
                </a:p>
              </p:txBody>
            </p:sp>
          </p:grpSp>
        </p:grp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F0010D1B-AA54-49C4-8A45-AC42E903F47F}"/>
                </a:ext>
              </a:extLst>
            </p:cNvPr>
            <p:cNvSpPr txBox="1"/>
            <p:nvPr/>
          </p:nvSpPr>
          <p:spPr>
            <a:xfrm>
              <a:off x="2157369" y="3957070"/>
              <a:ext cx="28438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Cost function: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4046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5E47115-9568-4F8F-ABB9-EEE74EFF5579}"/>
              </a:ext>
            </a:extLst>
          </p:cNvPr>
          <p:cNvSpPr txBox="1"/>
          <p:nvPr/>
        </p:nvSpPr>
        <p:spPr>
          <a:xfrm>
            <a:off x="4489508" y="283620"/>
            <a:ext cx="3212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Outcome</a:t>
            </a:r>
            <a:endParaRPr lang="zh-TW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679D91-5E5C-4F2D-9820-8083EB9E93D5}"/>
              </a:ext>
            </a:extLst>
          </p:cNvPr>
          <p:cNvSpPr/>
          <p:nvPr/>
        </p:nvSpPr>
        <p:spPr>
          <a:xfrm>
            <a:off x="1236452" y="1311401"/>
            <a:ext cx="930502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050" dirty="0"/>
              <a:t>[2648.375758941616, 2520.8015142051477, 2399.5061549113816, 2284.1806500112707, 2174.5311781916653, 2070.2783792901178, 1971.1566425531878, 1876.913429924892, 1787.308632641213, 1702.1139594914048, 1621.112355187561, 1544.0974473605736, 1470.8730207735673, 1401.252517413235, 1335.058561185432, 1272.1225060040638, 1212.2840061219042, 1155.3906076086632, 1101.2973599354789, 1049.8664466762575, 1000.9668343849588, 954.4739387542728, 910.2693072051275, 868.2403170983541, 828.2798887996112, 790.2862128665417, 754.1624906630957, 719.8166877401655, 687.1612993542132, 656.113127526482, 626.5930690747978, 598.5259140779146, 571.8401542589437, 546.467800799668, 522.3442111215808, 499.4079241923347, 477.60050393798736, 456.8663903621104, 437.1527579924407, 418.40938129443765, 400.5885067088448, 383.6447309872441, 367.5348855156315, 352.2179263312952, 337.6548295527892, 323.8084919565826, 310.6436364470765, 298.1267221791514, 286.2258591042582, 274.910726722336, 264.15249683255905, 253.92376008609781, 244.19845615376875, 234.95180733066047, 226.16025540857154, 217.80140165543082, 209.8539497487796, 202.29765151792583, 195.11325535653435, 188.28245717421927, 181.78785376217664, 175.61289845404582, 169.74185896902964, 164.15977732987346, 158.85243175357917, 153.80630041776456, 149.00852701035066, 144.44688797480762, 140.10976136750895, </a:t>
            </a:r>
          </a:p>
          <a:p>
            <a:r>
              <a:rPr lang="zh-TW" altLang="en-US" sz="1050" dirty="0"/>
              <a:t>135.98609724784706, 132.0653895256747, 128.3376491943444, 124.79337888115099, 121.42354865033747, 118.21957299701698, 115.1732889733961, 112.27693539157012, 109.52313304990638, 106.90486593263415, 104.4154633347439, 102.04858286665531, 99.79819429535183, 97.65856418081506, 95.62424126861504, 93.69004260144077, 91.85104031418695, 90.10254907895238, 88.44011416796589, 86.85950010402328, 85.3566798695231, 83.92782464660596, 82.56929406225807, 81.27762691352723, 80.04953234922033, 78.88188148561517, 77.77169943482664, 76.71615772551645, 75.71256709663636, 74.7583706458459, 73.85113731514754, 72.98855569714242, 72.1684281461274, 71.38866517902797, 70.64728015190487, 69.94238419846803, 69.27218141770578, 68.63496429836562, 68.02910936863154, 67.45307305991281, 66.90538777420706, 66.38465814501757, 65.88955748229944, 65.41882439237584, 64.97125956421438, 64.54572271387424, 64.14112967934021, 63.75644965834201, 63.39070258212096, 63.04295661845301, 62.712325797567495, 62.397967754911605, 62.099081585010616, 61.814905800955245, 61.5447163943192, 61.28782499056114, 61.043577095214424, 60.81135042639423, 60.590553329374956, 60.3806232691978, 60.181025397468794, 59.99125118969512, 59.81081714968869, 59.63926357773535, 59.47615339939199, 59.32107105192723, 59.17362142556879, 59.033428856859764, 58.90013617155992, 58.77340377465229, 58.65290878513799, 58.538344213413986, 58.42941817913812, 58.32585316758943, 58.227385322627676, 58.133763774452575, 58.04475000044846, 57.96011721748655, 57.87964980413688, 57.80314275131748, 57.73040113998101, 57.661239644508406, 57.595482060544455, 57.532960856072016, 57.473516744580884, 57.41699827924513, 57.36326146707282, 57.312169402047246, 57.26359191632383, 57.21740524859387, 57.17349172877098, 57.13173947819636, 57.09204212459921, 57.05429853108595, 57.018412538468255, 56.98429272027264, 56.951852149808204, 56.92100817869843, 56.89168222631351, 56.86379957956566, 56.837289202558686, 56.81208355560551, 56.788118423153804, 56.76533275018019, 56.74366848663696, 56.72307043955465, 56.70348613242378, 56.68486567149762, 56.66716161867486, 56.65032887063895, 56.63432454394595, 56.61910786576787, 56.60464007001335, 56.59088429856115, 56.577805507354626, 56.56537037711814, 56.553547228467394, 56.542305941198286, 56.53161787754778, 56.52145580923212, 56.51179384807554, 56.502607380053625, 56.493873002582575, 56.48556846489549, 56.47767261135252, 56.470165327541416, 56.46302748903128, 56.45624091264768, 56.44978831014668, 56.44365324416851, 56.437820086359146]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B1C69-5897-4E4F-9C36-18511721C42F}"/>
              </a:ext>
            </a:extLst>
          </p:cNvPr>
          <p:cNvSpPr txBox="1"/>
          <p:nvPr/>
        </p:nvSpPr>
        <p:spPr>
          <a:xfrm>
            <a:off x="1236452" y="1000762"/>
            <a:ext cx="283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cost_function</a:t>
            </a:r>
            <a:r>
              <a:rPr lang="en-US" altLang="zh-TW" dirty="0"/>
              <a:t> list: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20D0F5-CFCF-4978-B495-30AE684CFFDD}"/>
              </a:ext>
            </a:extLst>
          </p:cNvPr>
          <p:cNvSpPr txBox="1"/>
          <p:nvPr/>
        </p:nvSpPr>
        <p:spPr>
          <a:xfrm>
            <a:off x="9635705" y="6331788"/>
            <a:ext cx="2280249" cy="37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keep decreasing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4096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882144F-5D63-48BA-A57E-8BE12FD517D8}"/>
              </a:ext>
            </a:extLst>
          </p:cNvPr>
          <p:cNvSpPr txBox="1"/>
          <p:nvPr/>
        </p:nvSpPr>
        <p:spPr>
          <a:xfrm>
            <a:off x="4489508" y="283620"/>
            <a:ext cx="3212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Outcome</a:t>
            </a:r>
            <a:endParaRPr lang="zh-TW" altLang="en-US" sz="4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DDDD8AC-D15C-40EC-8982-EDABB03C8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794" y="1137158"/>
            <a:ext cx="6976035" cy="523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4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586BC49-2F36-4B3D-B400-DCC5A74B5F65}"/>
              </a:ext>
            </a:extLst>
          </p:cNvPr>
          <p:cNvSpPr/>
          <p:nvPr/>
        </p:nvSpPr>
        <p:spPr>
          <a:xfrm>
            <a:off x="2836934" y="173964"/>
            <a:ext cx="65181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/>
              <a:t>Gradient decent method</a:t>
            </a:r>
            <a:endParaRPr lang="zh-TW" altLang="en-US" sz="4000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F20DAA77-D1AF-4EE8-9B80-6CAC64531740}"/>
              </a:ext>
            </a:extLst>
          </p:cNvPr>
          <p:cNvGrpSpPr/>
          <p:nvPr/>
        </p:nvGrpSpPr>
        <p:grpSpPr>
          <a:xfrm>
            <a:off x="931179" y="1208015"/>
            <a:ext cx="2833405" cy="369332"/>
            <a:chOff x="2734811" y="1635853"/>
            <a:chExt cx="2833405" cy="369332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03F8E5E-8EA3-4396-9D97-52EC1ECE426D}"/>
                </a:ext>
              </a:extLst>
            </p:cNvPr>
            <p:cNvSpPr txBox="1"/>
            <p:nvPr/>
          </p:nvSpPr>
          <p:spPr>
            <a:xfrm>
              <a:off x="2734811" y="1635853"/>
              <a:ext cx="2642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Given function: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61332059-A083-464B-8002-24B9306DBD39}"/>
                    </a:ext>
                  </a:extLst>
                </p:cNvPr>
                <p:cNvSpPr/>
                <p:nvPr/>
              </p:nvSpPr>
              <p:spPr>
                <a:xfrm>
                  <a:off x="4495871" y="1635853"/>
                  <a:ext cx="10723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61332059-A083-464B-8002-24B9306DBD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71" y="1635853"/>
                  <a:ext cx="1072345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D96F272-C9B5-4EEA-B850-1311D184A1C1}"/>
              </a:ext>
            </a:extLst>
          </p:cNvPr>
          <p:cNvGrpSpPr/>
          <p:nvPr/>
        </p:nvGrpSpPr>
        <p:grpSpPr>
          <a:xfrm>
            <a:off x="931179" y="1716643"/>
            <a:ext cx="2406290" cy="404983"/>
            <a:chOff x="3355596" y="2398203"/>
            <a:chExt cx="2406290" cy="404983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ACC2AA9-F382-4B76-9303-D5DA861AED5C}"/>
                </a:ext>
              </a:extLst>
            </p:cNvPr>
            <p:cNvSpPr txBox="1"/>
            <p:nvPr/>
          </p:nvSpPr>
          <p:spPr>
            <a:xfrm>
              <a:off x="3355596" y="2416029"/>
              <a:ext cx="1795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Goal: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6A87DEF3-AB75-41A8-BA68-B7ED8238D12A}"/>
                    </a:ext>
                  </a:extLst>
                </p:cNvPr>
                <p:cNvSpPr/>
                <p:nvPr/>
              </p:nvSpPr>
              <p:spPr>
                <a:xfrm>
                  <a:off x="3931013" y="2398203"/>
                  <a:ext cx="183087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TW" altLang="en-US">
                            <a:latin typeface="Cambria Math" panose="02040503050406030204" pitchFamily="18" charset="0"/>
                          </a:rPr>
                          <m:t>min</m:t>
                        </m:r>
                        <m:d>
                          <m:d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6A87DEF3-AB75-41A8-BA68-B7ED8238D1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13" y="2398203"/>
                  <a:ext cx="1830873" cy="404983"/>
                </a:xfrm>
                <a:prstGeom prst="rect">
                  <a:avLst/>
                </a:prstGeom>
                <a:blipFill>
                  <a:blip r:embed="rId3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294C7797-E445-4205-BE09-5C791A11A9C0}"/>
              </a:ext>
            </a:extLst>
          </p:cNvPr>
          <p:cNvSpPr/>
          <p:nvPr/>
        </p:nvSpPr>
        <p:spPr>
          <a:xfrm>
            <a:off x="4068661" y="1300886"/>
            <a:ext cx="1199626" cy="86716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41FB559-942A-4827-9F6B-EB1A21D3DDD5}"/>
              </a:ext>
            </a:extLst>
          </p:cNvPr>
          <p:cNvSpPr txBox="1"/>
          <p:nvPr/>
        </p:nvSpPr>
        <p:spPr>
          <a:xfrm>
            <a:off x="3764584" y="939943"/>
            <a:ext cx="20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How to do it?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247F9D69-189A-4E9D-81BD-0B065AEE7844}"/>
              </a:ext>
            </a:extLst>
          </p:cNvPr>
          <p:cNvGrpSpPr/>
          <p:nvPr/>
        </p:nvGrpSpPr>
        <p:grpSpPr>
          <a:xfrm>
            <a:off x="5708437" y="1547183"/>
            <a:ext cx="2273416" cy="371951"/>
            <a:chOff x="4899171" y="3671759"/>
            <a:chExt cx="2273416" cy="371951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ABD87D1-062F-4546-B15D-00DA9880A9E7}"/>
                </a:ext>
              </a:extLst>
            </p:cNvPr>
            <p:cNvSpPr txBox="1"/>
            <p:nvPr/>
          </p:nvSpPr>
          <p:spPr>
            <a:xfrm>
              <a:off x="4899171" y="3674378"/>
              <a:ext cx="2273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initial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B2357DA3-8E5B-419D-ABE6-0C3571BCF4AA}"/>
                    </a:ext>
                  </a:extLst>
                </p:cNvPr>
                <p:cNvSpPr/>
                <p:nvPr/>
              </p:nvSpPr>
              <p:spPr>
                <a:xfrm>
                  <a:off x="5542558" y="3671759"/>
                  <a:ext cx="7881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B2357DA3-8E5B-419D-ABE6-0C3571BCF4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2558" y="3671759"/>
                  <a:ext cx="78810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2B334618-0205-4748-8CBB-0B34D070C70E}"/>
              </a:ext>
            </a:extLst>
          </p:cNvPr>
          <p:cNvGrpSpPr/>
          <p:nvPr/>
        </p:nvGrpSpPr>
        <p:grpSpPr>
          <a:xfrm>
            <a:off x="7483096" y="1394902"/>
            <a:ext cx="5226224" cy="679134"/>
            <a:chOff x="2978208" y="2810096"/>
            <a:chExt cx="5226224" cy="679134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E44731B0-8295-432F-BD25-3E851FE53B1B}"/>
                </a:ext>
              </a:extLst>
            </p:cNvPr>
            <p:cNvGrpSpPr/>
            <p:nvPr/>
          </p:nvGrpSpPr>
          <p:grpSpPr>
            <a:xfrm>
              <a:off x="2978208" y="2810096"/>
              <a:ext cx="2583576" cy="369332"/>
              <a:chOff x="3573711" y="3775046"/>
              <a:chExt cx="2583576" cy="369332"/>
            </a:xfrm>
          </p:grpSpPr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322266BC-1D98-4D87-B477-53E3F85F443F}"/>
                  </a:ext>
                </a:extLst>
              </p:cNvPr>
              <p:cNvSpPr txBox="1"/>
              <p:nvPr/>
            </p:nvSpPr>
            <p:spPr>
              <a:xfrm>
                <a:off x="3573711" y="3775046"/>
                <a:ext cx="20888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Keep changing</a:t>
                </a:r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719A0305-2756-4956-9056-10894C99A982}"/>
                      </a:ext>
                    </a:extLst>
                  </p:cNvPr>
                  <p:cNvSpPr/>
                  <p:nvPr/>
                </p:nvSpPr>
                <p:spPr>
                  <a:xfrm>
                    <a:off x="5369186" y="3775046"/>
                    <a:ext cx="7881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719A0305-2756-4956-9056-10894C99A98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9186" y="3775046"/>
                    <a:ext cx="78810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91324A23-8722-4CC1-83D2-519DBD3910F9}"/>
                </a:ext>
              </a:extLst>
            </p:cNvPr>
            <p:cNvGrpSpPr/>
            <p:nvPr/>
          </p:nvGrpSpPr>
          <p:grpSpPr>
            <a:xfrm>
              <a:off x="5419287" y="2810096"/>
              <a:ext cx="2785145" cy="406265"/>
              <a:chOff x="6274965" y="3874025"/>
              <a:chExt cx="2785145" cy="406265"/>
            </a:xfrm>
          </p:grpSpPr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27C1A3DC-FA1B-4720-ABCD-0D41E4B14166}"/>
                  </a:ext>
                </a:extLst>
              </p:cNvPr>
              <p:cNvSpPr txBox="1"/>
              <p:nvPr/>
            </p:nvSpPr>
            <p:spPr>
              <a:xfrm>
                <a:off x="6274965" y="3892492"/>
                <a:ext cx="2785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until </a:t>
                </a:r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01860F26-41D7-41E2-928E-F4795394DE55}"/>
                      </a:ext>
                    </a:extLst>
                  </p:cNvPr>
                  <p:cNvSpPr/>
                  <p:nvPr/>
                </p:nvSpPr>
                <p:spPr>
                  <a:xfrm>
                    <a:off x="6814423" y="3874025"/>
                    <a:ext cx="974859" cy="4062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01860F26-41D7-41E2-928E-F4795394DE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4423" y="3874025"/>
                    <a:ext cx="974859" cy="4062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50" b="-303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D42086BB-514A-48CC-923A-E2546B55D0AC}"/>
                </a:ext>
              </a:extLst>
            </p:cNvPr>
            <p:cNvSpPr txBox="1"/>
            <p:nvPr/>
          </p:nvSpPr>
          <p:spPr>
            <a:xfrm>
              <a:off x="2978208" y="3119898"/>
              <a:ext cx="4477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achieve local or global minimum</a:t>
              </a:r>
              <a:endParaRPr lang="zh-TW" altLang="en-US" dirty="0"/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A34B6B9C-684F-4E1B-AA8B-635782B9E525}"/>
              </a:ext>
            </a:extLst>
          </p:cNvPr>
          <p:cNvSpPr/>
          <p:nvPr/>
        </p:nvSpPr>
        <p:spPr>
          <a:xfrm>
            <a:off x="1522495" y="2640327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pseudocode:</a:t>
            </a:r>
            <a:endParaRPr lang="zh-TW" altLang="en-US" dirty="0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09EB601F-28F9-418B-8E89-822B9F2967CF}"/>
              </a:ext>
            </a:extLst>
          </p:cNvPr>
          <p:cNvGrpSpPr/>
          <p:nvPr/>
        </p:nvGrpSpPr>
        <p:grpSpPr>
          <a:xfrm>
            <a:off x="1279035" y="3255647"/>
            <a:ext cx="3389439" cy="1185389"/>
            <a:chOff x="1279035" y="3027998"/>
            <a:chExt cx="3389439" cy="11853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FD8673DF-C2AD-400B-BA64-28469B8ABE72}"/>
                    </a:ext>
                  </a:extLst>
                </p:cNvPr>
                <p:cNvSpPr/>
                <p:nvPr/>
              </p:nvSpPr>
              <p:spPr>
                <a:xfrm>
                  <a:off x="1435474" y="3027998"/>
                  <a:ext cx="3233000" cy="10007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𝑟𝑒𝑝𝑒𝑎𝑡</m:t>
                              </m:r>
                              <m:r>
                                <m:rPr>
                                  <m:nor/>
                                </m:rP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𝑢𝑛𝑡𝑖𝑙</m:t>
                              </m:r>
                              <m:r>
                                <m:rPr>
                                  <m:nor/>
                                </m:rP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𝑐𝑜𝑛𝑣𝑒𝑟𝑔𝑒𝑛𝑐𝑒</m:t>
                              </m:r>
                              <m:r>
                                <m:rPr>
                                  <m:nor/>
                                </m:rP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f>
                                <m:f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=0,1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FD8673DF-C2AD-400B-BA64-28469B8AB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5474" y="3027998"/>
                  <a:ext cx="3233000" cy="100072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B43F62BB-B0E0-4E63-A66A-2EFE54ACBB84}"/>
                    </a:ext>
                  </a:extLst>
                </p:cNvPr>
                <p:cNvSpPr/>
                <p:nvPr/>
              </p:nvSpPr>
              <p:spPr>
                <a:xfrm>
                  <a:off x="1279035" y="3844055"/>
                  <a:ext cx="5497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}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/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B43F62BB-B0E0-4E63-A66A-2EFE54ACBB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9035" y="3844055"/>
                  <a:ext cx="549766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8889" t="-122951" r="-95556" b="-1918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69F0869D-B114-4578-A9C1-B13E4837DBFB}"/>
              </a:ext>
            </a:extLst>
          </p:cNvPr>
          <p:cNvGrpSpPr/>
          <p:nvPr/>
        </p:nvGrpSpPr>
        <p:grpSpPr>
          <a:xfrm>
            <a:off x="6715028" y="3255647"/>
            <a:ext cx="3209147" cy="1865897"/>
            <a:chOff x="6463474" y="3009659"/>
            <a:chExt cx="3209147" cy="18658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E046010A-98E9-48E2-92AF-CDEFC3127297}"/>
                    </a:ext>
                  </a:extLst>
                </p:cNvPr>
                <p:cNvSpPr/>
                <p:nvPr/>
              </p:nvSpPr>
              <p:spPr>
                <a:xfrm>
                  <a:off x="6463474" y="3009659"/>
                  <a:ext cx="32091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𝑟𝑒𝑝𝑒𝑎𝑡</m:t>
                        </m:r>
                        <m:r>
                          <m:rPr>
                            <m:nor/>
                          </m:rP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𝑢𝑛𝑡𝑖𝑙</m:t>
                        </m:r>
                        <m:r>
                          <m:rPr>
                            <m:nor/>
                          </m:rP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𝑐𝑜𝑛𝑣𝑒𝑟𝑔𝑒𝑛𝑐𝑒</m:t>
                        </m:r>
                        <m:r>
                          <m:rPr>
                            <m:nor/>
                          </m:rP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/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E046010A-98E9-48E2-92AF-CDEFC31272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3474" y="3009659"/>
                  <a:ext cx="3209147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122951" r="-10076" b="-1918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2052A1F8-9E39-436B-A5C4-CB9EE006691E}"/>
                    </a:ext>
                  </a:extLst>
                </p:cNvPr>
                <p:cNvSpPr/>
                <p:nvPr/>
              </p:nvSpPr>
              <p:spPr>
                <a:xfrm>
                  <a:off x="6463474" y="3377175"/>
                  <a:ext cx="2698175" cy="13008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f>
                                <m:f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f>
                                <m:f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2052A1F8-9E39-436B-A5C4-CB9EE00669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3474" y="3377175"/>
                  <a:ext cx="2698175" cy="130086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F8EE3FB4-CE7A-4B9E-AAAA-F7CF1A733612}"/>
                    </a:ext>
                  </a:extLst>
                </p:cNvPr>
                <p:cNvSpPr/>
                <p:nvPr/>
              </p:nvSpPr>
              <p:spPr>
                <a:xfrm>
                  <a:off x="6463474" y="4506224"/>
                  <a:ext cx="5497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}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/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F8EE3FB4-CE7A-4B9E-AAAA-F7CF1A7336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3474" y="4506224"/>
                  <a:ext cx="549766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8889" t="-125000" r="-95556" b="-19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C0A945C-2877-45B0-8A78-C0EA5D265179}"/>
              </a:ext>
            </a:extLst>
          </p:cNvPr>
          <p:cNvSpPr txBox="1"/>
          <p:nvPr/>
        </p:nvSpPr>
        <p:spPr>
          <a:xfrm>
            <a:off x="5410224" y="4071704"/>
            <a:ext cx="88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</a:t>
            </a:r>
            <a:endParaRPr lang="zh-TW" altLang="en-US" dirty="0"/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6B45114A-81C4-48C8-9E94-EDD2E758CF6C}"/>
              </a:ext>
            </a:extLst>
          </p:cNvPr>
          <p:cNvGrpSpPr/>
          <p:nvPr/>
        </p:nvGrpSpPr>
        <p:grpSpPr>
          <a:xfrm>
            <a:off x="3051974" y="5802356"/>
            <a:ext cx="5428402" cy="372645"/>
            <a:chOff x="2374084" y="5659256"/>
            <a:chExt cx="5428402" cy="372645"/>
          </a:xfrm>
        </p:grpSpPr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155BA902-741D-452A-997B-379B532DD3B5}"/>
                </a:ext>
              </a:extLst>
            </p:cNvPr>
            <p:cNvSpPr txBox="1"/>
            <p:nvPr/>
          </p:nvSpPr>
          <p:spPr>
            <a:xfrm>
              <a:off x="2374084" y="5662569"/>
              <a:ext cx="1988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learning rate: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529327CE-8DB7-4489-9774-CB9BFA6FA079}"/>
                    </a:ext>
                  </a:extLst>
                </p:cNvPr>
                <p:cNvSpPr/>
                <p:nvPr/>
              </p:nvSpPr>
              <p:spPr>
                <a:xfrm>
                  <a:off x="3865530" y="5662569"/>
                  <a:ext cx="58522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529327CE-8DB7-4489-9774-CB9BFA6FA0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530" y="5662569"/>
                  <a:ext cx="58522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E3748FE-902D-4E4C-954B-42070865CA4B}"/>
                </a:ext>
              </a:extLst>
            </p:cNvPr>
            <p:cNvSpPr/>
            <p:nvPr/>
          </p:nvSpPr>
          <p:spPr>
            <a:xfrm>
              <a:off x="4288382" y="5659256"/>
              <a:ext cx="35141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the distance of the each step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067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3F17E92-192D-4938-B5B8-C2B0B956046B}"/>
              </a:ext>
            </a:extLst>
          </p:cNvPr>
          <p:cNvSpPr/>
          <p:nvPr/>
        </p:nvSpPr>
        <p:spPr>
          <a:xfrm>
            <a:off x="2836934" y="173964"/>
            <a:ext cx="65181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/>
              <a:t>Gradient decent method</a:t>
            </a:r>
            <a:endParaRPr lang="zh-TW" altLang="en-US" sz="4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4A74E52-E596-40B4-966F-990456163E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43876" y="1598964"/>
            <a:ext cx="4282601" cy="359131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84F1BB3-0721-409F-923B-407E8F7CA627}"/>
              </a:ext>
            </a:extLst>
          </p:cNvPr>
          <p:cNvSpPr/>
          <p:nvPr/>
        </p:nvSpPr>
        <p:spPr>
          <a:xfrm>
            <a:off x="5814187" y="1507650"/>
            <a:ext cx="5057946" cy="958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point 1:</a:t>
            </a:r>
          </a:p>
          <a:p>
            <a:r>
              <a:rPr lang="en-US" altLang="zh-TW" dirty="0"/>
              <a:t>the gradient or the slope of point1 is negative, so the theta1 will become bigger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FB3E61-E109-40BD-8E2F-0FAD0DD758E8}"/>
              </a:ext>
            </a:extLst>
          </p:cNvPr>
          <p:cNvSpPr/>
          <p:nvPr/>
        </p:nvSpPr>
        <p:spPr>
          <a:xfrm>
            <a:off x="5814187" y="2505670"/>
            <a:ext cx="49656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point2:</a:t>
            </a:r>
          </a:p>
          <a:p>
            <a:r>
              <a:rPr lang="en-US" altLang="zh-TW" dirty="0"/>
              <a:t>the gradient of the slope of point2 is positive, so the theta1 will become smaller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B8E246-02F9-476F-A3E7-DE38F54B9A96}"/>
              </a:ext>
            </a:extLst>
          </p:cNvPr>
          <p:cNvSpPr/>
          <p:nvPr/>
        </p:nvSpPr>
        <p:spPr>
          <a:xfrm>
            <a:off x="5534451" y="3468308"/>
            <a:ext cx="6195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the direction of the descent is the minimum of the cost function</a:t>
            </a:r>
            <a:endParaRPr lang="zh-TW" altLang="zh-TW" kern="100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08FB29-58B2-45B9-AFE0-2216F9F0C3E7}"/>
              </a:ext>
            </a:extLst>
          </p:cNvPr>
          <p:cNvSpPr/>
          <p:nvPr/>
        </p:nvSpPr>
        <p:spPr>
          <a:xfrm>
            <a:off x="5798749" y="3876948"/>
            <a:ext cx="52246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if the learning rate is too small, it will take a long time to get the answer</a:t>
            </a:r>
          </a:p>
          <a:p>
            <a:endParaRPr lang="en-US" altLang="zh-TW" dirty="0"/>
          </a:p>
          <a:p>
            <a:r>
              <a:rPr lang="en-US" altLang="zh-TW" dirty="0"/>
              <a:t>else if the learning rate is too big the step will too big so that the point keeps oscillating</a:t>
            </a:r>
          </a:p>
        </p:txBody>
      </p:sp>
    </p:spTree>
    <p:extLst>
      <p:ext uri="{BB962C8B-B14F-4D97-AF65-F5344CB8AC3E}">
        <p14:creationId xmlns:p14="http://schemas.microsoft.com/office/powerpoint/2010/main" val="36339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BBFD3A8-1B6B-426B-B8F6-BABF2C927731}"/>
              </a:ext>
            </a:extLst>
          </p:cNvPr>
          <p:cNvSpPr/>
          <p:nvPr/>
        </p:nvSpPr>
        <p:spPr>
          <a:xfrm>
            <a:off x="2139192" y="119354"/>
            <a:ext cx="82044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/>
              <a:t>Gradient descent and the linear regression on single feature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EF126C-6479-4B38-9CE4-EDBF6A483AE0}"/>
                  </a:ext>
                </a:extLst>
              </p:cNvPr>
              <p:cNvSpPr/>
              <p:nvPr/>
            </p:nvSpPr>
            <p:spPr>
              <a:xfrm>
                <a:off x="1128391" y="1442793"/>
                <a:ext cx="9683548" cy="5393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d>
                                        <m:d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hr m:val="∑"/>
                                          <m:limLoc m:val="undOvr"/>
                                          <m:grow m:val="on"/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p>
                                                        <m:sSupPr>
                                                          <m:ctrlP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p>
                                                      </m:sSup>
                                                    </m:e>
                                                  </m:d>
                                                  <m: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mr>
                                  <m:m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𝑟𝑒𝑝𝑒𝑎𝑡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𝑢𝑛𝑡𝑖𝑙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𝑐𝑜𝑛𝑣𝑒𝑟𝑔𝑒𝑛𝑐𝑒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begChr m:val="{"/>
                                          <m:endChr m:val=""/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/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f>
                                        <m:f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num>
                                        <m:den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d>
                                        <m:d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=0,1</m:t>
                                      </m:r>
                                    </m:e>
                                  </m:mr>
                                  <m:mr>
                                    <m:e>
                                      <m:d>
                                        <m:dPr>
                                          <m:begChr m:val=""/>
                                          <m:endChr m:val="}"/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/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d>
                              <m:dPr>
                                <m:begChr m:val="{"/>
                                <m:endChr m:val="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d>
                                        <m:d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hr m:val="∑"/>
                                          <m:limLoc m:val="undOvr"/>
                                          <m:grow m:val="on"/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𝜃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zh-TW" altLang="en-U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zh-TW" altLang="en-U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𝜃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zh-TW" altLang="en-U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  <m:sSup>
                                                        <m:sSupPr>
                                                          <m:ctrlP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p>
                                                      </m:sSup>
                                                    </m:e>
                                                  </m:d>
                                                  <m: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mr>
                                  <m:m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𝑟𝑒𝑝𝑒𝑎𝑡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𝑢𝑛𝑡𝑖𝑙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𝑐𝑜𝑛𝑣𝑒𝑟𝑔𝑒𝑛𝑐𝑒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begChr m:val="{"/>
                                          <m:endChr m:val=""/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/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f>
                                        <m:f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num>
                                        <m:den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d>
                                        <m:d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=0,1</m:t>
                                      </m:r>
                                    </m:e>
                                  </m:mr>
                                  <m:mr>
                                    <m:e>
                                      <m:d>
                                        <m:dPr>
                                          <m:begChr m:val=""/>
                                          <m:endChr m:val="}"/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/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d>
                              <m:dPr>
                                <m:begChr m:val="{"/>
                                <m:endChr m:val="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d>
                                        <m:dPr>
                                          <m:begChr m:val="{"/>
                                          <m:endChr m:val=""/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m>
                                            <m:mPr>
                                              <m:plcHide m:val="on"/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zh-TW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𝜕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zh-TW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𝜕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zh-TW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zh-TW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𝜃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zh-TW" altLang="en-US" i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sub>
                                                    </m:sSub>
                                                  </m:den>
                                                </m:f>
                                                <m: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𝐽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zh-TW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zh-TW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𝜃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zh-TW" altLang="en-US" i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zh-TW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zh-TW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zh-TW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𝜃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zh-TW" altLang="en-US" i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  <m:r>
                                                  <a:rPr lang="zh-TW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zh-TW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den>
                                                </m:f>
                                                <m:nary>
                                                  <m:naryPr>
                                                    <m:chr m:val="∑"/>
                                                    <m:limLoc m:val="undOvr"/>
                                                    <m:grow m:val="on"/>
                                                    <m:ctrlP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naryPr>
                                                  <m:sub>
                                                    <m: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zh-TW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=1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sup>
                                                  <m:e>
                                                    <m:d>
                                                      <m:dPr>
                                                        <m:ctrlPr>
                                                          <a:rPr lang="zh-TW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d>
                                                          <m:dPr>
                                                            <m:begChr m:val="["/>
                                                            <m:endChr m:val="]"/>
                                                            <m:ctrlPr>
                                                              <a:rPr lang="zh-TW" alt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zh-TW" altLang="en-US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zh-TW" altLang="en-US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𝜃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zh-TW" altLang="en-US" i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0</m:t>
                                                                </m:r>
                                                              </m:sub>
                                                            </m:sSub>
                                                            <m:r>
                                                              <a:rPr lang="zh-TW" altLang="en-US" i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+</m:t>
                                                            </m:r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zh-TW" altLang="en-US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zh-TW" altLang="en-US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𝜃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zh-TW" altLang="en-US" i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sub>
                                                            </m:sSub>
                                                            <m:sSup>
                                                              <m:sSupPr>
                                                                <m:ctrlPr>
                                                                  <a:rPr lang="zh-TW" altLang="en-US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pPr>
                                                              <m:e>
                                                                <m:r>
                                                                  <a:rPr lang="zh-TW" altLang="en-US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𝑥</m:t>
                                                                </m:r>
                                                              </m:e>
                                                              <m:sup>
                                                                <m:r>
                                                                  <a:rPr lang="zh-TW" altLang="en-US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𝑖</m:t>
                                                                </m:r>
                                                              </m:sup>
                                                            </m:sSup>
                                                          </m:e>
                                                        </m:d>
                                                        <m:r>
                                                          <a:rPr lang="zh-TW" altLang="en-US" i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</m:t>
                                                        </m:r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zh-TW" alt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zh-TW" alt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𝑦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zh-TW" alt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𝑖</m:t>
                                                            </m:r>
                                                          </m:sup>
                                                        </m:sSup>
                                                      </m:e>
                                                    </m:d>
                                                  </m:e>
                                                </m:nary>
                                              </m:e>
                                            </m:mr>
                                            <m:m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zh-TW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𝜕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zh-TW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𝜕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zh-TW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zh-TW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𝜃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zh-TW" altLang="en-US" i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</m:sSub>
                                                  </m:den>
                                                </m:f>
                                                <m: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𝐽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zh-TW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zh-TW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𝜃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zh-TW" altLang="en-US" i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zh-TW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zh-TW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zh-TW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𝜃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zh-TW" altLang="en-US" i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  <m:r>
                                                  <a:rPr lang="zh-TW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zh-TW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den>
                                                </m:f>
                                                <m:nary>
                                                  <m:naryPr>
                                                    <m:chr m:val="∑"/>
                                                    <m:limLoc m:val="undOvr"/>
                                                    <m:grow m:val="on"/>
                                                    <m:ctrlP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naryPr>
                                                  <m:sub>
                                                    <m: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zh-TW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=1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sup>
                                                  <m:e>
                                                    <m:d>
                                                      <m:dPr>
                                                        <m:begChr m:val="["/>
                                                        <m:endChr m:val="]"/>
                                                        <m:ctrlPr>
                                                          <a:rPr lang="zh-TW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d>
                                                          <m:dPr>
                                                            <m:ctrlPr>
                                                              <a:rPr lang="zh-TW" alt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d>
                                                              <m:dPr>
                                                                <m:begChr m:val="["/>
                                                                <m:endChr m:val="]"/>
                                                                <m:ctrlPr>
                                                                  <a:rPr lang="zh-TW" altLang="en-US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dPr>
                                                              <m:e>
                                                                <m:sSub>
                                                                  <m:sSubPr>
                                                                    <m:ctrlPr>
                                                                      <a:rPr lang="zh-TW" altLang="en-US" i="1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</m:ctrlPr>
                                                                  </m:sSubPr>
                                                                  <m:e>
                                                                    <m:r>
                                                                      <a:rPr lang="zh-TW" altLang="en-US" i="1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𝜃</m:t>
                                                                    </m:r>
                                                                  </m:e>
                                                                  <m:sub>
                                                                    <m:r>
                                                                      <a:rPr lang="zh-TW" altLang="en-US" i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0</m:t>
                                                                    </m:r>
                                                                  </m:sub>
                                                                </m:sSub>
                                                                <m:r>
                                                                  <a:rPr lang="zh-TW" altLang="en-US" i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+</m:t>
                                                                </m:r>
                                                                <m:sSub>
                                                                  <m:sSubPr>
                                                                    <m:ctrlPr>
                                                                      <a:rPr lang="zh-TW" altLang="en-US" i="1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</m:ctrlPr>
                                                                  </m:sSubPr>
                                                                  <m:e>
                                                                    <m:r>
                                                                      <a:rPr lang="zh-TW" altLang="en-US" i="1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𝜃</m:t>
                                                                    </m:r>
                                                                  </m:e>
                                                                  <m:sub>
                                                                    <m:r>
                                                                      <a:rPr lang="zh-TW" altLang="en-US" i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1</m:t>
                                                                    </m:r>
                                                                  </m:sub>
                                                                </m:sSub>
                                                                <m:sSup>
                                                                  <m:sSupPr>
                                                                    <m:ctrlPr>
                                                                      <a:rPr lang="zh-TW" altLang="en-US" i="1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</m:ctrlPr>
                                                                  </m:sSupPr>
                                                                  <m:e>
                                                                    <m:r>
                                                                      <a:rPr lang="zh-TW" altLang="en-US" i="1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𝑥</m:t>
                                                                    </m:r>
                                                                  </m:e>
                                                                  <m:sup>
                                                                    <m:r>
                                                                      <a:rPr lang="zh-TW" altLang="en-US" i="1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𝑖</m:t>
                                                                    </m:r>
                                                                  </m:sup>
                                                                </m:sSup>
                                                              </m:e>
                                                            </m:d>
                                                            <m:r>
                                                              <a:rPr lang="zh-TW" altLang="en-US" i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−</m:t>
                                                            </m:r>
                                                            <m:sSup>
                                                              <m:sSupPr>
                                                                <m:ctrlPr>
                                                                  <a:rPr lang="zh-TW" altLang="en-US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pPr>
                                                              <m:e>
                                                                <m:r>
                                                                  <a:rPr lang="zh-TW" altLang="en-US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𝑦</m:t>
                                                                </m:r>
                                                              </m:e>
                                                              <m:sup>
                                                                <m:r>
                                                                  <a:rPr lang="zh-TW" altLang="en-US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𝑖</m:t>
                                                                </m:r>
                                                              </m:sup>
                                                            </m:sSup>
                                                          </m:e>
                                                        </m:d>
                                                        <m:r>
                                                          <a:rPr lang="zh-TW" altLang="en-US" i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⋅</m:t>
                                                        </m:r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zh-TW" alt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zh-TW" alt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zh-TW" alt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𝑖</m:t>
                                                            </m:r>
                                                          </m:sup>
                                                        </m:sSup>
                                                      </m:e>
                                                    </m:d>
                                                  </m:e>
                                                </m:nary>
                                              </m:e>
                                            </m:mr>
                                          </m:m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𝑟𝑒𝑝𝑒𝑎𝑡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𝑢𝑛𝑡𝑖𝑙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𝑐𝑜𝑛𝑣𝑒𝑟𝑔𝑒𝑛𝑐𝑒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begChr m:val="{"/>
                                          <m:endChr m:val=""/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/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f>
                                        <m:f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num>
                                        <m:den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d>
                                        <m:d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=0,1</m:t>
                                      </m:r>
                                    </m:e>
                                  </m:mr>
                                  <m:mr>
                                    <m:e>
                                      <m:d>
                                        <m:dPr>
                                          <m:begChr m:val=""/>
                                          <m:endChr m:val="}"/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/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d>
                              <m:dPr>
                                <m:begChr m:val="{"/>
                                <m:endChr m:val="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𝑟𝑒𝑝𝑒𝑎𝑡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𝑢𝑛𝑡𝑖𝑙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𝑐𝑜𝑛𝑣𝑒𝑟𝑔𝑒𝑛𝑐𝑒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begChr m:val="{"/>
                                          <m:endChr m:val=""/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/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f>
                                        <m:f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hr m:val="∑"/>
                                          <m:limLoc m:val="undOvr"/>
                                          <m:grow m:val="on"/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TW" altLang="en-U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TW" altLang="en-U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sSup>
                                                    <m:sSupPr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nary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f>
                                        <m:f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hr m:val="∑"/>
                                          <m:limLoc m:val="undOvr"/>
                                          <m:grow m:val="on"/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𝜃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zh-TW" altLang="en-U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zh-TW" altLang="en-U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𝜃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zh-TW" altLang="en-U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  <m:sSup>
                                                        <m:sSupPr>
                                                          <m:ctrlP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p>
                                                      </m:sSup>
                                                    </m:e>
                                                  </m:d>
                                                  <m: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⋅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nary>
                                    </m:e>
                                  </m:mr>
                                  <m:mr>
                                    <m:e>
                                      <m:d>
                                        <m:dPr>
                                          <m:begChr m:val=""/>
                                          <m:endChr m:val="}"/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/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EF126C-6479-4B38-9CE4-EDBF6A483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391" y="1442793"/>
                <a:ext cx="9683548" cy="53937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18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6253E50-A6C1-41C6-BDC9-37047D607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204" y="2452841"/>
            <a:ext cx="2981741" cy="43821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25B9D58-48E9-4677-B7D4-236D4D5D1646}"/>
              </a:ext>
            </a:extLst>
          </p:cNvPr>
          <p:cNvSpPr txBox="1"/>
          <p:nvPr/>
        </p:nvSpPr>
        <p:spPr>
          <a:xfrm>
            <a:off x="1746556" y="2083509"/>
            <a:ext cx="317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only by </a:t>
            </a:r>
            <a:r>
              <a:rPr lang="en-US" altLang="zh-TW" dirty="0" err="1"/>
              <a:t>numpy</a:t>
            </a:r>
            <a:r>
              <a:rPr lang="en-US" altLang="zh-TW" dirty="0"/>
              <a:t> package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8061159-3F84-4CFF-B542-F47FE0FF8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351" y="2413932"/>
            <a:ext cx="4134427" cy="113363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8F0A4FB-8BCF-4B29-8390-26586D4AB32D}"/>
              </a:ext>
            </a:extLst>
          </p:cNvPr>
          <p:cNvSpPr txBox="1"/>
          <p:nvPr/>
        </p:nvSpPr>
        <p:spPr>
          <a:xfrm>
            <a:off x="6258613" y="205962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read the data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71F911E-700C-4167-9EED-B23CB5041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556" y="3935546"/>
            <a:ext cx="2133898" cy="100026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53D24D00-CE59-4177-A061-4BB38D3A9C9B}"/>
              </a:ext>
            </a:extLst>
          </p:cNvPr>
          <p:cNvSpPr txBox="1"/>
          <p:nvPr/>
        </p:nvSpPr>
        <p:spPr>
          <a:xfrm>
            <a:off x="1746556" y="3566214"/>
            <a:ext cx="235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some parameters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264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8AA6C2C-C72F-4398-8E3F-EF3602A2AC0C}"/>
              </a:ext>
            </a:extLst>
          </p:cNvPr>
          <p:cNvSpPr txBox="1"/>
          <p:nvPr/>
        </p:nvSpPr>
        <p:spPr>
          <a:xfrm>
            <a:off x="2782134" y="136207"/>
            <a:ext cx="6627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Modularize every step</a:t>
            </a:r>
            <a:endParaRPr lang="zh-TW" altLang="en-US" sz="4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8BCEC9-BC1B-4619-9B76-153DAF89E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916" y="3071851"/>
            <a:ext cx="5821661" cy="1301312"/>
          </a:xfrm>
          <a:prstGeom prst="rect">
            <a:avLst/>
          </a:prstGeom>
        </p:spPr>
      </p:pic>
      <p:grpSp>
        <p:nvGrpSpPr>
          <p:cNvPr id="16" name="群組 15">
            <a:extLst>
              <a:ext uri="{FF2B5EF4-FFF2-40B4-BE49-F238E27FC236}">
                <a16:creationId xmlns:a16="http://schemas.microsoft.com/office/drawing/2014/main" id="{700195B5-8065-4AF0-ACD7-6B4DCD5B2C19}"/>
              </a:ext>
            </a:extLst>
          </p:cNvPr>
          <p:cNvGrpSpPr/>
          <p:nvPr/>
        </p:nvGrpSpPr>
        <p:grpSpPr>
          <a:xfrm>
            <a:off x="3106916" y="2249483"/>
            <a:ext cx="1731120" cy="783228"/>
            <a:chOff x="3106916" y="2249483"/>
            <a:chExt cx="1731120" cy="783228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F50C578E-10DB-4DF9-90AF-C8D304155D55}"/>
                </a:ext>
              </a:extLst>
            </p:cNvPr>
            <p:cNvGrpSpPr/>
            <p:nvPr/>
          </p:nvGrpSpPr>
          <p:grpSpPr>
            <a:xfrm>
              <a:off x="3106916" y="2249483"/>
              <a:ext cx="1731120" cy="378245"/>
              <a:chOff x="3733102" y="5041259"/>
              <a:chExt cx="1731120" cy="378245"/>
            </a:xfrm>
          </p:grpSpPr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713A23F6-5F9F-4B2A-800E-3967B251FA5F}"/>
                  </a:ext>
                </a:extLst>
              </p:cNvPr>
              <p:cNvSpPr txBox="1"/>
              <p:nvPr/>
            </p:nvSpPr>
            <p:spPr>
              <a:xfrm>
                <a:off x="3733102" y="5050172"/>
                <a:ext cx="746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input:</a:t>
                </a:r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1D3C90B2-D578-4270-AA1C-8BF5240DCE7F}"/>
                      </a:ext>
                    </a:extLst>
                  </p:cNvPr>
                  <p:cNvSpPr/>
                  <p:nvPr/>
                </p:nvSpPr>
                <p:spPr>
                  <a:xfrm>
                    <a:off x="4378860" y="5041259"/>
                    <a:ext cx="1085362" cy="37824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1D3C90B2-D578-4270-AA1C-8BF5240DCE7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8860" y="5041259"/>
                    <a:ext cx="1085362" cy="37824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61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5FC30F3F-FD69-4404-87A1-4A08E56F84F7}"/>
                </a:ext>
              </a:extLst>
            </p:cNvPr>
            <p:cNvGrpSpPr/>
            <p:nvPr/>
          </p:nvGrpSpPr>
          <p:grpSpPr>
            <a:xfrm>
              <a:off x="3106916" y="2627728"/>
              <a:ext cx="1716457" cy="404983"/>
              <a:chOff x="6095999" y="2121581"/>
              <a:chExt cx="1716457" cy="404983"/>
            </a:xfrm>
          </p:grpSpPr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806D071-82A5-4ADC-B22D-FA1FC837AD06}"/>
                  </a:ext>
                </a:extLst>
              </p:cNvPr>
              <p:cNvSpPr txBox="1"/>
              <p:nvPr/>
            </p:nvSpPr>
            <p:spPr>
              <a:xfrm>
                <a:off x="6095999" y="2121581"/>
                <a:ext cx="10178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output:</a:t>
                </a:r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157A5022-A2B2-4DE0-804E-EE05734C3A30}"/>
                      </a:ext>
                    </a:extLst>
                  </p:cNvPr>
                  <p:cNvSpPr/>
                  <p:nvPr/>
                </p:nvSpPr>
                <p:spPr>
                  <a:xfrm>
                    <a:off x="6895475" y="2121581"/>
                    <a:ext cx="916981" cy="40498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157A5022-A2B2-4DE0-804E-EE05734C3A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5475" y="2121581"/>
                    <a:ext cx="916981" cy="40498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41180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D26B71A-28AE-4C0C-AB3B-68F31A26C747}"/>
              </a:ext>
            </a:extLst>
          </p:cNvPr>
          <p:cNvSpPr txBox="1"/>
          <p:nvPr/>
        </p:nvSpPr>
        <p:spPr>
          <a:xfrm>
            <a:off x="2782134" y="136207"/>
            <a:ext cx="6627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Modularize every step</a:t>
            </a:r>
            <a:endParaRPr lang="zh-TW" altLang="en-US" sz="4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9990E4-E29D-4122-BC01-AF04A8086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609" y="2576634"/>
            <a:ext cx="8119376" cy="19450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AC25804-C302-4819-8A7E-5B0475196A2F}"/>
                  </a:ext>
                </a:extLst>
              </p:cNvPr>
              <p:cNvSpPr/>
              <p:nvPr/>
            </p:nvSpPr>
            <p:spPr>
              <a:xfrm>
                <a:off x="3934008" y="4634236"/>
                <a:ext cx="3750578" cy="10740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AC25804-C302-4819-8A7E-5B0475196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008" y="4634236"/>
                <a:ext cx="3750578" cy="10740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群組 12">
            <a:extLst>
              <a:ext uri="{FF2B5EF4-FFF2-40B4-BE49-F238E27FC236}">
                <a16:creationId xmlns:a16="http://schemas.microsoft.com/office/drawing/2014/main" id="{CF8C9AB7-5128-4EA3-8F11-9CCD030EA702}"/>
              </a:ext>
            </a:extLst>
          </p:cNvPr>
          <p:cNvGrpSpPr/>
          <p:nvPr/>
        </p:nvGrpSpPr>
        <p:grpSpPr>
          <a:xfrm>
            <a:off x="1749609" y="1662696"/>
            <a:ext cx="2993460" cy="801368"/>
            <a:chOff x="2608976" y="1098958"/>
            <a:chExt cx="2993460" cy="801368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F2508195-1F8D-458B-B805-434840C75372}"/>
                </a:ext>
              </a:extLst>
            </p:cNvPr>
            <p:cNvGrpSpPr/>
            <p:nvPr/>
          </p:nvGrpSpPr>
          <p:grpSpPr>
            <a:xfrm>
              <a:off x="2608976" y="1098958"/>
              <a:ext cx="2993460" cy="369332"/>
              <a:chOff x="2608976" y="1098958"/>
              <a:chExt cx="2993460" cy="369332"/>
            </a:xfrm>
          </p:grpSpPr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AD98848-3B35-44D8-B2C3-3B7017167B78}"/>
                  </a:ext>
                </a:extLst>
              </p:cNvPr>
              <p:cNvSpPr txBox="1"/>
              <p:nvPr/>
            </p:nvSpPr>
            <p:spPr>
              <a:xfrm>
                <a:off x="2608976" y="1098958"/>
                <a:ext cx="746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input:</a:t>
                </a:r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91C96698-7274-41D6-82B5-150D9AFC21A4}"/>
                      </a:ext>
                    </a:extLst>
                  </p:cNvPr>
                  <p:cNvSpPr/>
                  <p:nvPr/>
                </p:nvSpPr>
                <p:spPr>
                  <a:xfrm>
                    <a:off x="3233967" y="1098958"/>
                    <a:ext cx="236846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lit/>
                            </m:rPr>
                            <a:rPr lang="zh-TW" altLang="en-US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lit/>
                            </m:rPr>
                            <a:rPr lang="zh-TW" altLang="en-US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91C96698-7274-41D6-82B5-150D9AFC21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3967" y="1098958"/>
                    <a:ext cx="236846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2C40EDE0-B656-4B81-81FE-567920DE0A00}"/>
                </a:ext>
              </a:extLst>
            </p:cNvPr>
            <p:cNvGrpSpPr/>
            <p:nvPr/>
          </p:nvGrpSpPr>
          <p:grpSpPr>
            <a:xfrm>
              <a:off x="2608976" y="1520400"/>
              <a:ext cx="2558642" cy="379926"/>
              <a:chOff x="2869035" y="1809817"/>
              <a:chExt cx="2558642" cy="379926"/>
            </a:xfrm>
          </p:grpSpPr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35E09B9-BB73-4663-B744-BC3858E169BE}"/>
                  </a:ext>
                </a:extLst>
              </p:cNvPr>
              <p:cNvSpPr txBox="1"/>
              <p:nvPr/>
            </p:nvSpPr>
            <p:spPr>
              <a:xfrm>
                <a:off x="2869035" y="1820411"/>
                <a:ext cx="2558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output:</a:t>
                </a:r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D5C86A8B-2332-4911-AEFE-C3D903535C01}"/>
                      </a:ext>
                    </a:extLst>
                  </p:cNvPr>
                  <p:cNvSpPr/>
                  <p:nvPr/>
                </p:nvSpPr>
                <p:spPr>
                  <a:xfrm>
                    <a:off x="3714249" y="1809817"/>
                    <a:ext cx="107234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D5C86A8B-2332-4911-AEFE-C3D903535C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4249" y="1809817"/>
                    <a:ext cx="107234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9754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431DD7-BB33-41FB-9611-05EC3F531D19}"/>
              </a:ext>
            </a:extLst>
          </p:cNvPr>
          <p:cNvSpPr txBox="1"/>
          <p:nvPr/>
        </p:nvSpPr>
        <p:spPr>
          <a:xfrm>
            <a:off x="2782134" y="136207"/>
            <a:ext cx="6627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Modularize every step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B8304D7-7B10-4C0D-8FBF-BD69C49CEF00}"/>
                  </a:ext>
                </a:extLst>
              </p:cNvPr>
              <p:cNvSpPr/>
              <p:nvPr/>
            </p:nvSpPr>
            <p:spPr>
              <a:xfrm>
                <a:off x="7902797" y="3725311"/>
                <a:ext cx="4216346" cy="2242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𝑟𝑒𝑝𝑒𝑎𝑡</m:t>
                            </m:r>
                            <m:r>
                              <m:rPr>
                                <m:nor/>
                              </m:rPr>
                              <a:rPr lang="zh-TW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𝑢𝑛𝑡𝑖𝑙</m:t>
                            </m:r>
                            <m:r>
                              <m:rPr>
                                <m:nor/>
                              </m:rPr>
                              <a:rPr lang="zh-TW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𝑐𝑜𝑛𝑣𝑒𝑟𝑔𝑒𝑛𝑐𝑒</m:t>
                            </m:r>
                            <m:r>
                              <m:rPr>
                                <m:nor/>
                              </m:rPr>
                              <a:rPr lang="zh-TW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/>
                            </m:d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zh-TW" alt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f>
                              <m:f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zh-TW" altLang="en-US" i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zh-TW" altLang="en-US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zh-TW" alt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f>
                              <m:f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TW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zh-TW" altLang="en-US" i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TW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sSup>
                                              <m:sSupPr>
                                                <m:ctrlP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endChr m:val="}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/>
                            </m:d>
                          </m:e>
                        </m:mr>
                      </m:m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B8304D7-7B10-4C0D-8FBF-BD69C49CE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797" y="3725311"/>
                <a:ext cx="4216346" cy="22428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群組 16">
            <a:extLst>
              <a:ext uri="{FF2B5EF4-FFF2-40B4-BE49-F238E27FC236}">
                <a16:creationId xmlns:a16="http://schemas.microsoft.com/office/drawing/2014/main" id="{13656DD4-D90A-479B-ACBB-FECA1CB8C64A}"/>
              </a:ext>
            </a:extLst>
          </p:cNvPr>
          <p:cNvGrpSpPr/>
          <p:nvPr/>
        </p:nvGrpSpPr>
        <p:grpSpPr>
          <a:xfrm>
            <a:off x="2667699" y="1398091"/>
            <a:ext cx="5571442" cy="768456"/>
            <a:chOff x="2860646" y="1036239"/>
            <a:chExt cx="5571442" cy="768456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72CA77CC-3762-4481-89B6-EF6EABEAF696}"/>
                </a:ext>
              </a:extLst>
            </p:cNvPr>
            <p:cNvGrpSpPr/>
            <p:nvPr/>
          </p:nvGrpSpPr>
          <p:grpSpPr>
            <a:xfrm>
              <a:off x="2860646" y="1036239"/>
              <a:ext cx="5571442" cy="369332"/>
              <a:chOff x="2986481" y="1275127"/>
              <a:chExt cx="5571442" cy="369332"/>
            </a:xfrm>
          </p:grpSpPr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8735CC5-A681-4CB4-9C38-789A02B3FC42}"/>
                  </a:ext>
                </a:extLst>
              </p:cNvPr>
              <p:cNvSpPr txBox="1"/>
              <p:nvPr/>
            </p:nvSpPr>
            <p:spPr>
              <a:xfrm>
                <a:off x="2986481" y="1275127"/>
                <a:ext cx="8221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input:</a:t>
                </a:r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3061E2DA-1EF9-423B-B89A-872636B606DD}"/>
                      </a:ext>
                    </a:extLst>
                  </p:cNvPr>
                  <p:cNvSpPr/>
                  <p:nvPr/>
                </p:nvSpPr>
                <p:spPr>
                  <a:xfrm>
                    <a:off x="3634075" y="1275127"/>
                    <a:ext cx="49238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lit/>
                            </m:rPr>
                            <a:rPr lang="zh-TW" altLang="en-US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lit/>
                            </m:rPr>
                            <a:rPr lang="zh-TW" altLang="en-US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𝑙𝑒𝑎𝑟𝑛𝑖𝑛𝑔</m:t>
                          </m:r>
                          <m:r>
                            <m:rPr>
                              <m:lit/>
                            </m:rPr>
                            <a:rPr lang="zh-TW" altLang="en-US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𝑟𝑎𝑡𝑒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𝑖𝑡𝑒𝑟𝑎𝑡𝑖𝑜𝑛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3061E2DA-1EF9-423B-B89A-872636B606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4075" y="1275127"/>
                    <a:ext cx="4923848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639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1261EAC1-562E-4F77-931B-397C9726C4E1}"/>
                </a:ext>
              </a:extLst>
            </p:cNvPr>
            <p:cNvGrpSpPr/>
            <p:nvPr/>
          </p:nvGrpSpPr>
          <p:grpSpPr>
            <a:xfrm>
              <a:off x="2860646" y="1405571"/>
              <a:ext cx="3858936" cy="399124"/>
              <a:chOff x="2860646" y="1405571"/>
              <a:chExt cx="3858936" cy="399124"/>
            </a:xfrm>
          </p:grpSpPr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7DC090B9-204B-4C4C-93C2-B72D4BC77D52}"/>
                  </a:ext>
                </a:extLst>
              </p:cNvPr>
              <p:cNvSpPr txBox="1"/>
              <p:nvPr/>
            </p:nvSpPr>
            <p:spPr>
              <a:xfrm>
                <a:off x="2860646" y="1405571"/>
                <a:ext cx="1023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output:</a:t>
                </a:r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C37FF6D3-80A5-4D3C-91C2-6F606EA13D30}"/>
                      </a:ext>
                    </a:extLst>
                  </p:cNvPr>
                  <p:cNvSpPr/>
                  <p:nvPr/>
                </p:nvSpPr>
                <p:spPr>
                  <a:xfrm>
                    <a:off x="3682767" y="1420467"/>
                    <a:ext cx="8361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C37FF6D3-80A5-4D3C-91C2-6F606EA13D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2767" y="1420467"/>
                    <a:ext cx="83619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D4AF92E-91EA-4CDF-ADC0-2EE28FE25B58}"/>
                  </a:ext>
                </a:extLst>
              </p:cNvPr>
              <p:cNvSpPr txBox="1"/>
              <p:nvPr/>
            </p:nvSpPr>
            <p:spPr>
              <a:xfrm>
                <a:off x="4353886" y="1435363"/>
                <a:ext cx="2365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err="1"/>
                  <a:t>cost_function</a:t>
                </a:r>
                <a:endParaRPr lang="zh-TW" altLang="en-US" dirty="0"/>
              </a:p>
            </p:txBody>
          </p:sp>
        </p:grpSp>
      </p:grp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E83164F-F7E7-406A-88E9-F6B8076673D4}"/>
              </a:ext>
            </a:extLst>
          </p:cNvPr>
          <p:cNvCxnSpPr/>
          <p:nvPr/>
        </p:nvCxnSpPr>
        <p:spPr>
          <a:xfrm>
            <a:off x="5777217" y="2166547"/>
            <a:ext cx="2200713" cy="98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01C342B-211F-4BAD-9EF1-A9509E588FBB}"/>
              </a:ext>
            </a:extLst>
          </p:cNvPr>
          <p:cNvSpPr txBox="1"/>
          <p:nvPr/>
        </p:nvSpPr>
        <p:spPr>
          <a:xfrm>
            <a:off x="8046194" y="1941862"/>
            <a:ext cx="220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cost function in each iterations</a:t>
            </a:r>
            <a:endParaRPr lang="zh-TW" altLang="en-US" dirty="0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0DB8527-16AE-40A0-8293-7CDB3FF66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328" y="2355161"/>
            <a:ext cx="7799602" cy="4171473"/>
          </a:xfrm>
          <a:prstGeom prst="rect">
            <a:avLst/>
          </a:prstGeom>
        </p:spPr>
      </p:pic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CB024D1C-36F2-43CA-AC2E-121266848E49}"/>
              </a:ext>
            </a:extLst>
          </p:cNvPr>
          <p:cNvSpPr/>
          <p:nvPr/>
        </p:nvSpPr>
        <p:spPr>
          <a:xfrm>
            <a:off x="4925490" y="5640998"/>
            <a:ext cx="1037439" cy="6543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7F3BDB0-4830-4454-A2AA-C663FAE203D3}"/>
              </a:ext>
            </a:extLst>
          </p:cNvPr>
          <p:cNvSpPr txBox="1"/>
          <p:nvPr/>
        </p:nvSpPr>
        <p:spPr>
          <a:xfrm>
            <a:off x="5962929" y="5702969"/>
            <a:ext cx="1812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graph per 50 iterations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3989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2219BA9-3E4F-4FE0-B352-C534DC85D35A}"/>
              </a:ext>
            </a:extLst>
          </p:cNvPr>
          <p:cNvSpPr txBox="1"/>
          <p:nvPr/>
        </p:nvSpPr>
        <p:spPr>
          <a:xfrm>
            <a:off x="4489508" y="283620"/>
            <a:ext cx="3212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Outcome</a:t>
            </a:r>
            <a:endParaRPr lang="zh-TW" altLang="en-US" sz="4000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BA464F1-D416-450C-BCED-B4EDF9D8F53D}"/>
              </a:ext>
            </a:extLst>
          </p:cNvPr>
          <p:cNvGrpSpPr/>
          <p:nvPr/>
        </p:nvGrpSpPr>
        <p:grpSpPr>
          <a:xfrm>
            <a:off x="149181" y="991506"/>
            <a:ext cx="7483156" cy="5612369"/>
            <a:chOff x="149181" y="991506"/>
            <a:chExt cx="7483156" cy="5612369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5F3B385B-74F5-4191-AF37-5B1740B8A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181" y="991506"/>
              <a:ext cx="3741578" cy="2806184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B9ACC72D-AC80-4F3E-94DE-30307B3CE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0759" y="991506"/>
              <a:ext cx="3741578" cy="2806184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2366B37A-0C70-4AFE-A46D-4ECB8273D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9181" y="3797690"/>
              <a:ext cx="3741578" cy="2806184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DE9D9159-6CAA-4E88-AC6F-34EFE2B66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90759" y="3797691"/>
              <a:ext cx="3741578" cy="2806184"/>
            </a:xfrm>
            <a:prstGeom prst="rect">
              <a:avLst/>
            </a:prstGeom>
          </p:spPr>
        </p:pic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6E36C80-7555-4422-BB6E-91BA02A8DB60}"/>
              </a:ext>
            </a:extLst>
          </p:cNvPr>
          <p:cNvSpPr txBox="1"/>
          <p:nvPr/>
        </p:nvSpPr>
        <p:spPr>
          <a:xfrm>
            <a:off x="8301243" y="3336025"/>
            <a:ext cx="2493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How to know it minimize the cost function?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6281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網狀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網狀</Template>
  <TotalTime>196</TotalTime>
  <Words>1174</Words>
  <Application>Microsoft Office PowerPoint</Application>
  <PresentationFormat>寬螢幕</PresentationFormat>
  <Paragraphs>78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新細明體</vt:lpstr>
      <vt:lpstr>Arial</vt:lpstr>
      <vt:lpstr>Calibri</vt:lpstr>
      <vt:lpstr>Cambria Math</vt:lpstr>
      <vt:lpstr>Century Gothic</vt:lpstr>
      <vt:lpstr>Times New Roman</vt:lpstr>
      <vt:lpstr>網狀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祁恩 何</dc:creator>
  <cp:lastModifiedBy>祁恩 何</cp:lastModifiedBy>
  <cp:revision>24</cp:revision>
  <dcterms:created xsi:type="dcterms:W3CDTF">2021-02-01T05:13:31Z</dcterms:created>
  <dcterms:modified xsi:type="dcterms:W3CDTF">2021-02-08T15:35:07Z</dcterms:modified>
</cp:coreProperties>
</file>