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63" r:id="rId2"/>
    <p:sldId id="262" r:id="rId3"/>
    <p:sldId id="265" r:id="rId4"/>
    <p:sldId id="271" r:id="rId5"/>
    <p:sldId id="283" r:id="rId6"/>
    <p:sldId id="280" r:id="rId7"/>
    <p:sldId id="284" r:id="rId8"/>
    <p:sldId id="285" r:id="rId9"/>
    <p:sldId id="282" r:id="rId10"/>
    <p:sldId id="272" r:id="rId11"/>
    <p:sldId id="273" r:id="rId12"/>
    <p:sldId id="286" r:id="rId13"/>
    <p:sldId id="28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0B6C4-5D9F-4865-9509-9545618BA6A5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B722C-2AA8-4E53-B5A1-8B98B13D2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320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B722C-2AA8-4E53-B5A1-8B98B13D23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18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666AF-F228-47E8-8D44-17B2472F8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208C66-D637-47C5-8268-6314A496C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1E12E-33F7-445A-87FB-44FBCDF4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B6A9-C6C8-4DF8-BBFA-D050700BB366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107FA-5A51-4678-B52C-97535328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A32B6-8C8A-4E42-9ED5-FEB468E7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2507-ECCB-4CD9-A13D-A3EAF90A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3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C7D5A-419D-4D03-8ACD-BB577A44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D5FE3C-05B0-4D06-A1ED-F5F3B4F52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5C929-E8F3-49F8-B196-DECC193D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B6A9-C6C8-4DF8-BBFA-D050700BB366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98757-A504-4D55-8B34-78CDE842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CAB745-548A-4313-86B8-3D173F1E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2507-ECCB-4CD9-A13D-A3EAF90A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24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DC78FE-809B-427D-81F5-C98320815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80CC8F-B934-4A0D-AD21-5C325CB37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0459B-47B2-451A-A405-62762F79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B6A9-C6C8-4DF8-BBFA-D050700BB366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8BBD9D-4A97-42E6-853A-57C890EE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A99DB-4A76-41CC-9EE6-2B605D18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2507-ECCB-4CD9-A13D-A3EAF90A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57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05A4D-D764-4789-9D43-6351C54E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57FFF-51B1-4864-B353-01156409D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BD1BC-B994-467D-9C28-E3F8F9B2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B6A9-C6C8-4DF8-BBFA-D050700BB366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38A38-EC6E-4A2E-BE70-04A0A3DB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1EC65-A882-4C7F-9E3D-56ABFACA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2507-ECCB-4CD9-A13D-A3EAF90A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58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C01F9-3639-41A2-920D-13E9D393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F32562-054C-443F-8B3A-99F34E7A5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6662D-61C9-4041-8110-0EBB8B54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B6A9-C6C8-4DF8-BBFA-D050700BB366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7730-DE7C-474C-9686-2BD67F11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C8618-F62B-4E92-AF9D-FD963039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2507-ECCB-4CD9-A13D-A3EAF90A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53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D7B5A-5FB4-4E2B-8A6B-98284B21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7E903-6E72-4466-B8C0-E9C94E7DF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0DCF7D-78C7-45ED-8AFB-415EB5D7F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880424-71BD-414E-83AA-A5CA97DB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B6A9-C6C8-4DF8-BBFA-D050700BB366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BB483E-8702-4346-A832-767EF9D3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B77C07-BD81-4A7D-9D4D-B7E43D27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2507-ECCB-4CD9-A13D-A3EAF90A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93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FC3FF-8B61-44A8-8B18-11C2A4565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980D73-6F6A-487E-BB64-3928C9B47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1C877C-AF4F-47F2-8ECE-6B30F040B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8E26D5-4218-4946-A0BC-484F6BEC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512AFE-B46D-46DA-89BE-4568A63A5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11CE35-9F7E-442B-AD83-3562EAA7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B6A9-C6C8-4DF8-BBFA-D050700BB366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CE7A2B-39A0-41EC-A09E-FB87A141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BBA0E3-F379-4400-82EB-04EF0E84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2507-ECCB-4CD9-A13D-A3EAF90A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6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7C36D-D83C-41DE-B366-7C80A1EC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13F40E-777A-420A-A16C-4C2D5B7D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B6A9-C6C8-4DF8-BBFA-D050700BB366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47BF17-9938-406E-8A77-BBF969D3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99D871-EC61-4CDE-AD6E-5EA42A89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2507-ECCB-4CD9-A13D-A3EAF90A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8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0EC3E0-5970-4004-A1D4-BE525443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B6A9-C6C8-4DF8-BBFA-D050700BB366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F6D83A-B8FE-413A-B40C-B3FC5A65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C90D4-7447-4BEF-99BA-C9E77ECC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2507-ECCB-4CD9-A13D-A3EAF90A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87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083D5-7D62-485A-B4EB-756DD834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8165D-3C84-45FD-AE82-F7FF32B83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7B7DC-826C-496A-BE06-040E576B9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FFE321-1F10-4B0D-9EA5-DAC94997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B6A9-C6C8-4DF8-BBFA-D050700BB366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70B48D-A079-4968-9182-E7EEBE37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C65B35-4ADA-4188-AF56-E1812997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2507-ECCB-4CD9-A13D-A3EAF90A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94ADF-AED5-4531-ABBD-0E437283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4D84AC-534D-440D-8E43-3D91C3C1C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1DCA35-E44F-4870-A958-D0E2C1B89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C563B8-A1DE-42F8-A69F-01B6FF06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B6A9-C6C8-4DF8-BBFA-D050700BB366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DEB726-B103-49D8-B112-73862074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2B2958-6BE3-431D-ABFF-5FBE566D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2507-ECCB-4CD9-A13D-A3EAF90A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76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CF1E13-13DF-4CD1-98AA-FA4AAC18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3ED15F-912C-4637-9901-D7B5CF460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B3EC7-C077-4465-AECE-5FA8690A1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6B6A9-C6C8-4DF8-BBFA-D050700BB366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329D8-94C3-41BE-8F3F-39D784D44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8C30C1-6549-4AA1-BF39-CDC292C59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F2507-ECCB-4CD9-A13D-A3EAF90A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1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9.06662" TargetMode="External"/><Relationship Id="rId2" Type="http://schemas.openxmlformats.org/officeDocument/2006/relationships/hyperlink" Target="https://arxiv.org/abs/1808.0791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9F554-5627-4280-8279-0CBF3E71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360" y="365125"/>
            <a:ext cx="9362440" cy="13255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2774D-1351-4C92-9B4D-867C25A81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/>
              <a:t>Wojciech </a:t>
            </a:r>
            <a:r>
              <a:rPr lang="en-US" altLang="zh-CN" sz="2400" b="1" dirty="0" err="1"/>
              <a:t>Kryściński</a:t>
            </a:r>
            <a:r>
              <a:rPr lang="en-US" altLang="zh-CN" sz="2400" b="1" dirty="0"/>
              <a:t>, Romain Paulus, </a:t>
            </a:r>
            <a:r>
              <a:rPr lang="en-US" altLang="zh-CN" sz="2400" b="1" dirty="0" err="1"/>
              <a:t>Caiming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Xiong</a:t>
            </a:r>
            <a:r>
              <a:rPr lang="en-US" altLang="zh-CN" sz="2400" b="1" dirty="0"/>
              <a:t>, Richard </a:t>
            </a:r>
            <a:r>
              <a:rPr lang="en-US" altLang="zh-CN" sz="2400" b="1" dirty="0" err="1"/>
              <a:t>Socher</a:t>
            </a:r>
            <a:r>
              <a:rPr lang="en-US" altLang="zh-CN" sz="2400" b="1" dirty="0"/>
              <a:t>. "</a:t>
            </a:r>
            <a:r>
              <a:rPr lang="en-US" altLang="zh-CN" sz="2400" b="1" dirty="0">
                <a:hlinkClick r:id="rId2"/>
              </a:rPr>
              <a:t>Improving Abstraction in Text Summarization</a:t>
            </a:r>
            <a:r>
              <a:rPr lang="en-US" altLang="zh-CN" sz="2400" b="1" dirty="0"/>
              <a:t> ." arXiv preprint arXiv:1808.07913 (2018).</a:t>
            </a:r>
          </a:p>
          <a:p>
            <a:r>
              <a:rPr lang="en-US" altLang="zh-CN" sz="2400" b="1" dirty="0"/>
              <a:t>Kamal Al-Sabahi, Zhang </a:t>
            </a:r>
            <a:r>
              <a:rPr lang="en-US" altLang="zh-CN" sz="2400" b="1" dirty="0" err="1"/>
              <a:t>Zuping</a:t>
            </a:r>
            <a:r>
              <a:rPr lang="en-US" altLang="zh-CN" sz="2400" b="1" dirty="0"/>
              <a:t>, Yang Kang. "</a:t>
            </a:r>
            <a:r>
              <a:rPr lang="en-US" altLang="zh-CN" sz="2400" b="1" dirty="0">
                <a:hlinkClick r:id="rId3"/>
              </a:rPr>
              <a:t>Bidirectional Attentional Encoder-Decoder Model and Bidirectional Beam Search for Abstractive Summarization</a:t>
            </a:r>
            <a:r>
              <a:rPr lang="en-US" altLang="zh-CN" sz="2400" b="1" dirty="0"/>
              <a:t>." arXiv preprint arXiv:1809.06662 (2018).</a:t>
            </a:r>
          </a:p>
          <a:p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0CA120-52E6-4A46-89A7-89386A29AB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" r="70570"/>
          <a:stretch/>
        </p:blipFill>
        <p:spPr>
          <a:xfrm>
            <a:off x="940514" y="443548"/>
            <a:ext cx="1050846" cy="1026476"/>
          </a:xfrm>
          <a:prstGeom prst="rect">
            <a:avLst/>
          </a:prstGeom>
          <a:effectLst>
            <a:innerShdw blurRad="4572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05496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6825D6A-226E-4AF4-B3FA-435A1717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Abstractive </a:t>
            </a:r>
            <a:r>
              <a:rPr lang="en-US" altLang="zh-CN" dirty="0" smtClean="0"/>
              <a:t>Reward</a:t>
            </a:r>
          </a:p>
          <a:p>
            <a:pPr lvl="1"/>
            <a:r>
              <a:rPr lang="en-US" altLang="zh-CN" dirty="0" smtClean="0"/>
              <a:t>Un-normalized </a:t>
            </a:r>
            <a:r>
              <a:rPr lang="en-US" altLang="zh-CN" dirty="0"/>
              <a:t>novelty metric 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Normalized </a:t>
            </a:r>
            <a:r>
              <a:rPr lang="en-US" altLang="zh-CN" dirty="0" smtClean="0"/>
              <a:t>novelty metric (</a:t>
            </a:r>
            <a:r>
              <a:rPr lang="en-US" altLang="zh-CN" dirty="0" smtClean="0"/>
              <a:t>prevent output short summaries )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New Reinforced </a:t>
            </a:r>
            <a:r>
              <a:rPr lang="en-US" altLang="zh-CN" dirty="0"/>
              <a:t>learning loss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8B6419-95B3-4CB2-A5D5-B85F61A441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" r="70570"/>
          <a:stretch/>
        </p:blipFill>
        <p:spPr>
          <a:xfrm>
            <a:off x="940514" y="443548"/>
            <a:ext cx="1050846" cy="1026476"/>
          </a:xfrm>
          <a:prstGeom prst="rect">
            <a:avLst/>
          </a:prstGeom>
          <a:effectLst>
            <a:innerShdw blurRad="457200">
              <a:prstClr val="black"/>
            </a:innerShdw>
          </a:effec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6D9AAE3A-A5E4-4DA0-A1EB-A24E45C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360" y="365125"/>
            <a:ext cx="9362440" cy="1325563"/>
          </a:xfrm>
        </p:spPr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317" y="2666418"/>
            <a:ext cx="4763330" cy="8595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90350" y="1930770"/>
            <a:ext cx="3717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6"/>
                </a:solidFill>
                <a:latin typeface="Bradley Hand ITC" panose="03070402050302030203" pitchFamily="66" charset="0"/>
              </a:rPr>
              <a:t>The n-gram set of  the sequence x</a:t>
            </a:r>
            <a:endParaRPr lang="zh-CN" altLang="en-US" sz="2000" dirty="0">
              <a:solidFill>
                <a:schemeClr val="accent6"/>
              </a:solidFill>
              <a:latin typeface="Bradley Hand ITC" panose="03070402050302030203" pitchFamily="66" charset="0"/>
            </a:endParaRPr>
          </a:p>
        </p:txBody>
      </p:sp>
      <p:cxnSp>
        <p:nvCxnSpPr>
          <p:cNvPr id="10" name="曲线连接符 9"/>
          <p:cNvCxnSpPr/>
          <p:nvPr/>
        </p:nvCxnSpPr>
        <p:spPr>
          <a:xfrm rot="5400000" flipH="1" flipV="1">
            <a:off x="6738247" y="2300832"/>
            <a:ext cx="496296" cy="4177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318" y="3950658"/>
            <a:ext cx="3830076" cy="78623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317" y="5233118"/>
            <a:ext cx="5269587" cy="61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1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631" y="1825625"/>
            <a:ext cx="7868737" cy="43513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8B6419-95B3-4CB2-A5D5-B85F61A441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" r="70570"/>
          <a:stretch/>
        </p:blipFill>
        <p:spPr>
          <a:xfrm>
            <a:off x="940514" y="443548"/>
            <a:ext cx="1050846" cy="1026476"/>
          </a:xfrm>
          <a:prstGeom prst="rect">
            <a:avLst/>
          </a:prstGeom>
          <a:effectLst>
            <a:innerShdw blurRad="457200">
              <a:prstClr val="black"/>
            </a:innerShdw>
          </a:effec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6D9AAE3A-A5E4-4DA0-A1EB-A24E45C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360" y="365125"/>
            <a:ext cx="9362440" cy="1325563"/>
          </a:xfrm>
        </p:spPr>
        <p:txBody>
          <a:bodyPr/>
          <a:lstStyle/>
          <a:p>
            <a:r>
              <a:rPr lang="en-US" altLang="zh-CN" dirty="0" smtClean="0"/>
              <a:t>Experimental </a:t>
            </a:r>
            <a:r>
              <a:rPr lang="en-US" altLang="zh-CN" dirty="0"/>
              <a:t>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9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6825D6A-226E-4AF4-B3FA-435A1717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CN" sz="4000" b="1" dirty="0">
                <a:latin typeface="+mn-ea"/>
              </a:rPr>
              <a:t>Bidirectional Attentional Encoder-Decoder Model and Bidirectional Beam Search for Abstractive Summarization</a:t>
            </a:r>
            <a:endParaRPr lang="zh-CN" altLang="en-US" sz="4000" b="1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8B6419-95B3-4CB2-A5D5-B85F61A441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" r="70570"/>
          <a:stretch/>
        </p:blipFill>
        <p:spPr>
          <a:xfrm>
            <a:off x="940514" y="443548"/>
            <a:ext cx="1050846" cy="1026476"/>
          </a:xfrm>
          <a:prstGeom prst="rect">
            <a:avLst/>
          </a:prstGeom>
          <a:effectLst>
            <a:innerShdw blurRad="457200">
              <a:prstClr val="black"/>
            </a:innerShdw>
          </a:effec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6D9AAE3A-A5E4-4DA0-A1EB-A24E45C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360" y="365125"/>
            <a:ext cx="9362440" cy="1325563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2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6825D6A-226E-4AF4-B3FA-435A1717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endParaRPr lang="zh-CN" altLang="en-US" sz="4000" b="1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8B6419-95B3-4CB2-A5D5-B85F61A441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" r="70570"/>
          <a:stretch/>
        </p:blipFill>
        <p:spPr>
          <a:xfrm>
            <a:off x="940514" y="443548"/>
            <a:ext cx="1050846" cy="1026476"/>
          </a:xfrm>
          <a:prstGeom prst="rect">
            <a:avLst/>
          </a:prstGeom>
          <a:effectLst>
            <a:innerShdw blurRad="457200">
              <a:prstClr val="black"/>
            </a:innerShdw>
          </a:effec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6D9AAE3A-A5E4-4DA0-A1EB-A24E45C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360" y="365125"/>
            <a:ext cx="9362440" cy="132556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740" y="624582"/>
            <a:ext cx="8714286" cy="5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5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9777A-7EEC-4D16-8089-B918DB3C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880" y="2675731"/>
            <a:ext cx="9210040" cy="1325563"/>
          </a:xfrm>
        </p:spPr>
        <p:txBody>
          <a:bodyPr/>
          <a:lstStyle/>
          <a:p>
            <a:pPr algn="ctr"/>
            <a:r>
              <a:rPr lang="en-US" altLang="zh-CN" b="1" dirty="0"/>
              <a:t>Improving Abstraction in Text Summarization </a:t>
            </a:r>
            <a:endParaRPr lang="zh-CN" altLang="en-US" b="1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6825D6A-226E-4AF4-B3FA-435A1717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200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8B6419-95B3-4CB2-A5D5-B85F61A441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" r="70570"/>
          <a:stretch/>
        </p:blipFill>
        <p:spPr>
          <a:xfrm>
            <a:off x="940514" y="443548"/>
            <a:ext cx="1050846" cy="1026476"/>
          </a:xfrm>
          <a:prstGeom prst="rect">
            <a:avLst/>
          </a:prstGeom>
          <a:effectLst>
            <a:innerShdw blurRad="4572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55607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F8B6419-95B3-4CB2-A5D5-B85F61A441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" r="70570"/>
          <a:stretch/>
        </p:blipFill>
        <p:spPr>
          <a:xfrm>
            <a:off x="940514" y="443548"/>
            <a:ext cx="1050846" cy="1026476"/>
          </a:xfrm>
          <a:prstGeom prst="rect">
            <a:avLst/>
          </a:prstGeom>
          <a:effectLst>
            <a:innerShdw blurRad="457200">
              <a:prstClr val="black"/>
            </a:innerShdw>
          </a:effec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6D9AAE3A-A5E4-4DA0-A1EB-A24E45C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360" y="365125"/>
            <a:ext cx="9362440" cy="1325563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FA3C5809-1072-4EC7-8BAB-ED3ED72BD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39621" y="2913908"/>
            <a:ext cx="5321573" cy="11748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3678862-CCD0-4E64-9C15-7A36DFFE6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2757563"/>
            <a:ext cx="6431280" cy="36568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A46597-2DF6-4054-8F81-DAB4B7E29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621" y="4259738"/>
            <a:ext cx="5410478" cy="100970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318CB91-51B5-460B-A675-65CBB024AC49}"/>
              </a:ext>
            </a:extLst>
          </p:cNvPr>
          <p:cNvSpPr txBox="1"/>
          <p:nvPr/>
        </p:nvSpPr>
        <p:spPr>
          <a:xfrm>
            <a:off x="241300" y="1705902"/>
            <a:ext cx="10365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Generated summary of state-of-the-art</a:t>
            </a:r>
            <a:r>
              <a:rPr lang="zh-CN" altLang="en-US" sz="2800" dirty="0"/>
              <a:t> </a:t>
            </a:r>
            <a:r>
              <a:rPr lang="en-US" altLang="zh-CN" sz="2800" dirty="0"/>
              <a:t>model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800" dirty="0"/>
              <a:t>				</a:t>
            </a:r>
            <a:r>
              <a:rPr lang="en-US" altLang="zh-CN" sz="2800" dirty="0">
                <a:solidFill>
                  <a:schemeClr val="accent6"/>
                </a:solidFill>
              </a:rPr>
              <a:t>high word overlap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chemeClr val="accent1"/>
                </a:solidFill>
              </a:rPr>
              <a:t>low novel words</a:t>
            </a:r>
            <a:r>
              <a:rPr lang="en-US" altLang="zh-CN" sz="2800" dirty="0"/>
              <a:t>!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63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6825D6A-226E-4AF4-B3FA-435A1717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Decoder side: decouples </a:t>
            </a:r>
            <a:r>
              <a:rPr lang="en-US" altLang="zh-CN" dirty="0"/>
              <a:t>the </a:t>
            </a:r>
            <a:r>
              <a:rPr lang="en-US" altLang="zh-CN" dirty="0">
                <a:solidFill>
                  <a:schemeClr val="accent3"/>
                </a:solidFill>
              </a:rPr>
              <a:t>extraction</a:t>
            </a:r>
            <a:r>
              <a:rPr lang="en-US" altLang="zh-CN" dirty="0"/>
              <a:t> and </a:t>
            </a:r>
            <a:r>
              <a:rPr lang="en-US" altLang="zh-CN" dirty="0" smtClean="0">
                <a:solidFill>
                  <a:schemeClr val="accent1"/>
                </a:solidFill>
              </a:rPr>
              <a:t>generation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>
                <a:solidFill>
                  <a:schemeClr val="accent3"/>
                </a:solidFill>
              </a:rPr>
              <a:t>A contextual network</a:t>
            </a:r>
          </a:p>
          <a:p>
            <a:pPr lvl="1"/>
            <a:r>
              <a:rPr lang="en-US" altLang="zh-CN" dirty="0" smtClean="0">
                <a:solidFill>
                  <a:schemeClr val="accent1"/>
                </a:solidFill>
              </a:rPr>
              <a:t>A pertained language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New reinforcement learning reward</a:t>
            </a:r>
          </a:p>
          <a:p>
            <a:pPr lvl="1"/>
            <a:r>
              <a:rPr lang="en-US" altLang="zh-CN" dirty="0" smtClean="0"/>
              <a:t>novelty metric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8B6419-95B3-4CB2-A5D5-B85F61A441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" r="70570"/>
          <a:stretch/>
        </p:blipFill>
        <p:spPr>
          <a:xfrm>
            <a:off x="940514" y="443548"/>
            <a:ext cx="1050846" cy="1026476"/>
          </a:xfrm>
          <a:prstGeom prst="rect">
            <a:avLst/>
          </a:prstGeom>
          <a:effectLst>
            <a:innerShdw blurRad="457200">
              <a:prstClr val="black"/>
            </a:innerShdw>
          </a:effec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6D9AAE3A-A5E4-4DA0-A1EB-A24E45C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360" y="365125"/>
            <a:ext cx="9362440" cy="1325563"/>
          </a:xfrm>
        </p:spPr>
        <p:txBody>
          <a:bodyPr/>
          <a:lstStyle/>
          <a:p>
            <a:r>
              <a:rPr lang="en-US" altLang="zh-CN" dirty="0" smtClean="0"/>
              <a:t>Two Contributions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45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6825D6A-226E-4AF4-B3FA-435A1717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Baseline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  </a:t>
            </a:r>
            <a:r>
              <a:rPr lang="en-US" altLang="zh-CN" sz="2000" dirty="0" smtClean="0">
                <a:solidFill>
                  <a:schemeClr val="accent3"/>
                </a:solidFill>
              </a:rPr>
              <a:t>Paulus "A </a:t>
            </a:r>
            <a:r>
              <a:rPr lang="en-US" altLang="zh-CN" sz="2000" dirty="0">
                <a:solidFill>
                  <a:schemeClr val="accent3"/>
                </a:solidFill>
              </a:rPr>
              <a:t>Deep Reinforced Model for Abstractive Summarization." (2017</a:t>
            </a:r>
            <a:r>
              <a:rPr lang="en-US" altLang="zh-CN" sz="2000" dirty="0" smtClean="0">
                <a:solidFill>
                  <a:schemeClr val="accent3"/>
                </a:solidFill>
              </a:rPr>
              <a:t>)</a:t>
            </a:r>
            <a:endParaRPr lang="en-US" altLang="zh-CN" sz="3000" dirty="0" smtClean="0">
              <a:solidFill>
                <a:schemeClr val="accent3"/>
              </a:solidFill>
            </a:endParaRPr>
          </a:p>
          <a:p>
            <a:pPr lvl="1"/>
            <a:r>
              <a:rPr lang="en-US" altLang="zh-CN" dirty="0" smtClean="0"/>
              <a:t>encoder-decoder </a:t>
            </a:r>
            <a:r>
              <a:rPr lang="en-US" altLang="zh-CN" dirty="0" smtClean="0"/>
              <a:t>architecture with temporal attention and intra-attention </a:t>
            </a:r>
          </a:p>
          <a:p>
            <a:pPr lvl="1"/>
            <a:r>
              <a:rPr lang="en-US" altLang="zh-CN" dirty="0" smtClean="0"/>
              <a:t>pointer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hybrid learning objective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Fusion</a:t>
            </a:r>
          </a:p>
          <a:p>
            <a:pPr lvl="1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contextual network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Abstractive Reward</a:t>
            </a:r>
          </a:p>
          <a:p>
            <a:pPr lvl="1"/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novelty metric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8B6419-95B3-4CB2-A5D5-B85F61A441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" r="70570"/>
          <a:stretch/>
        </p:blipFill>
        <p:spPr>
          <a:xfrm>
            <a:off x="940514" y="443548"/>
            <a:ext cx="1050846" cy="1026476"/>
          </a:xfrm>
          <a:prstGeom prst="rect">
            <a:avLst/>
          </a:prstGeom>
          <a:effectLst>
            <a:innerShdw blurRad="457200">
              <a:prstClr val="black"/>
            </a:innerShdw>
          </a:effec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6D9AAE3A-A5E4-4DA0-A1EB-A24E45C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360" y="365125"/>
            <a:ext cx="9362440" cy="1325563"/>
          </a:xfrm>
        </p:spPr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82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6825D6A-226E-4AF4-B3FA-435A1717F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662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Baseline:</a:t>
            </a:r>
          </a:p>
          <a:p>
            <a:pPr marL="457200" lvl="1" indent="0">
              <a:buNone/>
            </a:pPr>
            <a:r>
              <a:rPr lang="en-US" altLang="zh-CN" sz="2800" dirty="0" smtClean="0">
                <a:solidFill>
                  <a:schemeClr val="accent3"/>
                </a:solidFill>
              </a:rPr>
              <a:t> </a:t>
            </a:r>
            <a:r>
              <a:rPr lang="en-US" altLang="zh-CN" dirty="0" smtClean="0">
                <a:solidFill>
                  <a:schemeClr val="accent3"/>
                </a:solidFill>
              </a:rPr>
              <a:t>encoder-decoder </a:t>
            </a:r>
            <a:r>
              <a:rPr lang="en-US" altLang="zh-CN" dirty="0">
                <a:solidFill>
                  <a:schemeClr val="accent3"/>
                </a:solidFill>
              </a:rPr>
              <a:t>architecture with temporal attention and intra-attention 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8B6419-95B3-4CB2-A5D5-B85F61A441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" r="70570"/>
          <a:stretch/>
        </p:blipFill>
        <p:spPr>
          <a:xfrm>
            <a:off x="940514" y="443548"/>
            <a:ext cx="1050846" cy="1026476"/>
          </a:xfrm>
          <a:prstGeom prst="rect">
            <a:avLst/>
          </a:prstGeom>
          <a:effectLst>
            <a:innerShdw blurRad="457200">
              <a:prstClr val="black"/>
            </a:innerShdw>
          </a:effec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6D9AAE3A-A5E4-4DA0-A1EB-A24E45C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360" y="365125"/>
            <a:ext cx="9362440" cy="1325563"/>
          </a:xfrm>
        </p:spPr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2858EE-F401-4C00-B22B-BD826C559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314" y="2888166"/>
            <a:ext cx="6750397" cy="3886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BCABC42-F215-4FAE-9F3F-C33FC21084BC}"/>
              </a:ext>
            </a:extLst>
          </p:cNvPr>
          <p:cNvSpPr txBox="1"/>
          <p:nvPr/>
        </p:nvSpPr>
        <p:spPr>
          <a:xfrm>
            <a:off x="2129323" y="3752963"/>
            <a:ext cx="229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Bradley Hand ITC" panose="03070402050302030203" pitchFamily="66" charset="0"/>
              </a:rPr>
              <a:t>Temporal attention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AF4CF9-DDB9-46C0-AA57-817666528594}"/>
              </a:ext>
            </a:extLst>
          </p:cNvPr>
          <p:cNvSpPr txBox="1"/>
          <p:nvPr/>
        </p:nvSpPr>
        <p:spPr>
          <a:xfrm>
            <a:off x="8464921" y="3830671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Bradley Hand ITC" panose="03070402050302030203" pitchFamily="66" charset="0"/>
              </a:rPr>
              <a:t>Intra-attention</a:t>
            </a: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7A5ED4BA-6D2C-4AD7-BAF1-60E5DD09C830}"/>
              </a:ext>
            </a:extLst>
          </p:cNvPr>
          <p:cNvCxnSpPr>
            <a:cxnSpLocks/>
          </p:cNvCxnSpPr>
          <p:nvPr/>
        </p:nvCxnSpPr>
        <p:spPr>
          <a:xfrm>
            <a:off x="2952283" y="4200003"/>
            <a:ext cx="599440" cy="3685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9">
            <a:extLst>
              <a:ext uri="{FF2B5EF4-FFF2-40B4-BE49-F238E27FC236}">
                <a16:creationId xmlns:a16="http://schemas.microsoft.com/office/drawing/2014/main" id="{7A5ED4BA-6D2C-4AD7-BAF1-60E5DD09C83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71434" y="4015337"/>
            <a:ext cx="809467" cy="638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47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6825D6A-226E-4AF4-B3FA-435A1717F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662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Baseline: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accent3"/>
                </a:solidFill>
              </a:rPr>
              <a:t>Pointer network</a:t>
            </a:r>
          </a:p>
          <a:p>
            <a:pPr lvl="1"/>
            <a:r>
              <a:rPr lang="en-US" altLang="zh-CN" dirty="0" smtClean="0"/>
              <a:t>Generation mode:</a:t>
            </a:r>
          </a:p>
          <a:p>
            <a:pPr lvl="1"/>
            <a:r>
              <a:rPr lang="en-US" altLang="zh-CN" dirty="0" smtClean="0"/>
              <a:t>Copy mode: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Copy probability: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Final </a:t>
            </a:r>
            <a:r>
              <a:rPr lang="en-US" altLang="zh-CN" dirty="0"/>
              <a:t>probability </a:t>
            </a:r>
            <a:r>
              <a:rPr lang="en-US" altLang="zh-CN" dirty="0" smtClean="0"/>
              <a:t>distribution: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8B6419-95B3-4CB2-A5D5-B85F61A441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" r="70570"/>
          <a:stretch/>
        </p:blipFill>
        <p:spPr>
          <a:xfrm>
            <a:off x="940514" y="443548"/>
            <a:ext cx="1050846" cy="1026476"/>
          </a:xfrm>
          <a:prstGeom prst="rect">
            <a:avLst/>
          </a:prstGeom>
          <a:effectLst>
            <a:innerShdw blurRad="457200">
              <a:prstClr val="black"/>
            </a:innerShdw>
          </a:effec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6D9AAE3A-A5E4-4DA0-A1EB-A24E45C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360" y="365125"/>
            <a:ext cx="9362440" cy="1325563"/>
          </a:xfrm>
        </p:spPr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19" y="2767195"/>
            <a:ext cx="5278573" cy="45314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502" y="3213808"/>
            <a:ext cx="3037212" cy="40859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3619" y="3982538"/>
            <a:ext cx="4340146" cy="4217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7465" y="5331020"/>
            <a:ext cx="6657067" cy="42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6825D6A-226E-4AF4-B3FA-435A1717F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662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Baseline: </a:t>
            </a:r>
            <a:r>
              <a:rPr lang="en-US" altLang="zh-CN" dirty="0" smtClean="0">
                <a:solidFill>
                  <a:schemeClr val="accent3"/>
                </a:solidFill>
              </a:rPr>
              <a:t>hybrid </a:t>
            </a:r>
            <a:r>
              <a:rPr lang="en-US" altLang="zh-CN" dirty="0">
                <a:solidFill>
                  <a:schemeClr val="accent3"/>
                </a:solidFill>
              </a:rPr>
              <a:t>learning </a:t>
            </a:r>
            <a:r>
              <a:rPr lang="en-US" altLang="zh-CN" dirty="0" smtClean="0">
                <a:solidFill>
                  <a:schemeClr val="accent3"/>
                </a:solidFill>
              </a:rPr>
              <a:t>objective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pPr lvl="1"/>
            <a:r>
              <a:rPr lang="en-US" altLang="zh-CN" dirty="0"/>
              <a:t>maximum likelihood loss </a:t>
            </a:r>
            <a:br>
              <a:rPr lang="en-US" altLang="zh-CN" dirty="0"/>
            </a:br>
            <a:endParaRPr lang="en-US" altLang="zh-CN" dirty="0" smtClean="0"/>
          </a:p>
          <a:p>
            <a:pPr lvl="1"/>
            <a:r>
              <a:rPr lang="en-US" altLang="zh-CN" dirty="0"/>
              <a:t>Reinforced </a:t>
            </a:r>
            <a:r>
              <a:rPr lang="en-US" altLang="zh-CN" dirty="0" smtClean="0"/>
              <a:t>learning loss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Final loss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8B6419-95B3-4CB2-A5D5-B85F61A441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" r="70570"/>
          <a:stretch/>
        </p:blipFill>
        <p:spPr>
          <a:xfrm>
            <a:off x="940514" y="443548"/>
            <a:ext cx="1050846" cy="1026476"/>
          </a:xfrm>
          <a:prstGeom prst="rect">
            <a:avLst/>
          </a:prstGeom>
          <a:effectLst>
            <a:innerShdw blurRad="457200">
              <a:prstClr val="black"/>
            </a:innerShdw>
          </a:effec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6D9AAE3A-A5E4-4DA0-A1EB-A24E45C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360" y="365125"/>
            <a:ext cx="9362440" cy="1325563"/>
          </a:xfrm>
        </p:spPr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509" y="2401203"/>
            <a:ext cx="2768516" cy="76773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541" y="3595520"/>
            <a:ext cx="3366513" cy="105354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7034" y="5125671"/>
            <a:ext cx="3227763" cy="51924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89025" y="2031871"/>
            <a:ext cx="12506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  <a:latin typeface="Bradley Hand ITC" panose="03070402050302030203" pitchFamily="66" charset="0"/>
              </a:rPr>
              <a:t>Equal to </a:t>
            </a:r>
            <a:r>
              <a:rPr lang="en-US" altLang="zh-CN" dirty="0" err="1" smtClean="0">
                <a:solidFill>
                  <a:schemeClr val="accent1"/>
                </a:solidFill>
                <a:latin typeface="Bradley Hand ITC" panose="03070402050302030203" pitchFamily="66" charset="0"/>
              </a:rPr>
              <a:t>u</a:t>
            </a:r>
            <a:r>
              <a:rPr lang="en-US" altLang="zh-CN" baseline="-25000" dirty="0" err="1" smtClean="0">
                <a:solidFill>
                  <a:schemeClr val="accent1"/>
                </a:solidFill>
                <a:latin typeface="Bradley Hand ITC" panose="03070402050302030203" pitchFamily="66" charset="0"/>
              </a:rPr>
              <a:t>t</a:t>
            </a:r>
            <a:endParaRPr lang="zh-CN" altLang="en-US" baseline="-25000" dirty="0">
              <a:solidFill>
                <a:schemeClr val="accent1"/>
              </a:solidFill>
              <a:latin typeface="Bradley Hand ITC" panose="03070402050302030203" pitchFamily="66" charset="0"/>
            </a:endParaRPr>
          </a:p>
        </p:txBody>
      </p:sp>
      <p:cxnSp>
        <p:nvCxnSpPr>
          <p:cNvPr id="6" name="曲线连接符 5"/>
          <p:cNvCxnSpPr/>
          <p:nvPr/>
        </p:nvCxnSpPr>
        <p:spPr>
          <a:xfrm flipV="1">
            <a:off x="7232073" y="2167290"/>
            <a:ext cx="556954" cy="488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86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731" y="1840588"/>
            <a:ext cx="6412497" cy="43513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8B6419-95B3-4CB2-A5D5-B85F61A441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" r="70570"/>
          <a:stretch/>
        </p:blipFill>
        <p:spPr>
          <a:xfrm>
            <a:off x="940514" y="443548"/>
            <a:ext cx="1050846" cy="1026476"/>
          </a:xfrm>
          <a:prstGeom prst="rect">
            <a:avLst/>
          </a:prstGeom>
          <a:effectLst>
            <a:innerShdw blurRad="457200">
              <a:prstClr val="black"/>
            </a:innerShdw>
          </a:effec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6D9AAE3A-A5E4-4DA0-A1EB-A24E45C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360" y="365125"/>
            <a:ext cx="9362440" cy="1325563"/>
          </a:xfrm>
        </p:spPr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6" name="内容占位符 6">
            <a:extLst>
              <a:ext uri="{FF2B5EF4-FFF2-40B4-BE49-F238E27FC236}">
                <a16:creationId xmlns:a16="http://schemas.microsoft.com/office/drawing/2014/main" id="{66825D6A-226E-4AF4-B3FA-435A1717F8F7}"/>
              </a:ext>
            </a:extLst>
          </p:cNvPr>
          <p:cNvSpPr txBox="1">
            <a:spLocks/>
          </p:cNvSpPr>
          <p:nvPr/>
        </p:nvSpPr>
        <p:spPr>
          <a:xfrm>
            <a:off x="838199" y="1946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Language Model Fusion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710" y="2631720"/>
            <a:ext cx="1390874" cy="2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</TotalTime>
  <Words>213</Words>
  <Application>Microsoft Office PowerPoint</Application>
  <PresentationFormat>宽屏</PresentationFormat>
  <Paragraphs>61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Bradley Hand ITC</vt:lpstr>
      <vt:lpstr>Office 主题​​</vt:lpstr>
      <vt:lpstr>PowerPoint 演示文稿</vt:lpstr>
      <vt:lpstr>Improving Abstraction in Text Summarization </vt:lpstr>
      <vt:lpstr>Motivation</vt:lpstr>
      <vt:lpstr>Two Contributions</vt:lpstr>
      <vt:lpstr>Model</vt:lpstr>
      <vt:lpstr>Model</vt:lpstr>
      <vt:lpstr>Model</vt:lpstr>
      <vt:lpstr>Model</vt:lpstr>
      <vt:lpstr>Model</vt:lpstr>
      <vt:lpstr>Model</vt:lpstr>
      <vt:lpstr>Experimental Result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 xp</dc:creator>
  <cp:lastModifiedBy>JXP</cp:lastModifiedBy>
  <cp:revision>30</cp:revision>
  <dcterms:created xsi:type="dcterms:W3CDTF">2018-10-11T09:05:55Z</dcterms:created>
  <dcterms:modified xsi:type="dcterms:W3CDTF">2018-10-12T05:48:13Z</dcterms:modified>
</cp:coreProperties>
</file>