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0" r:id="rId4"/>
    <p:sldId id="302" r:id="rId5"/>
    <p:sldId id="301" r:id="rId6"/>
    <p:sldId id="307" r:id="rId7"/>
    <p:sldId id="304" r:id="rId8"/>
    <p:sldId id="305"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7" autoAdjust="0"/>
    <p:restoredTop sz="93956" autoAdjust="0"/>
  </p:normalViewPr>
  <p:slideViewPr>
    <p:cSldViewPr snapToGrid="0" showGuides="1">
      <p:cViewPr varScale="1">
        <p:scale>
          <a:sx n="82" d="100"/>
          <a:sy n="82" d="100"/>
        </p:scale>
        <p:origin x="821" y="72"/>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13/06/2021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6/13/2021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6/13/2021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2</a:t>
            </a:fld>
            <a:endParaRPr lang="en-US"/>
          </a:p>
        </p:txBody>
      </p:sp>
      <p:sp>
        <p:nvSpPr>
          <p:cNvPr id="8" name="Rectangle 2"/>
          <p:cNvSpPr txBox="1">
            <a:spLocks noChangeArrowheads="1"/>
          </p:cNvSpPr>
          <p:nvPr/>
        </p:nvSpPr>
        <p:spPr>
          <a:xfrm>
            <a:off x="2589245" y="1271653"/>
            <a:ext cx="7935686" cy="2387600"/>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r>
              <a:rPr lang="en-US" altLang="en-US" smtClean="0">
                <a:effectLst>
                  <a:outerShdw blurRad="38100" dist="38100" dir="2700000" algn="tl">
                    <a:srgbClr val="C0C0C0"/>
                  </a:outerShdw>
                </a:effectLst>
              </a:rPr>
              <a:t/>
            </a:r>
            <a:br>
              <a:rPr lang="en-US" altLang="en-US" smtClean="0">
                <a:effectLst>
                  <a:outerShdw blurRad="38100" dist="38100" dir="2700000" algn="tl">
                    <a:srgbClr val="C0C0C0"/>
                  </a:outerShdw>
                </a:effectLst>
              </a:rPr>
            </a:br>
            <a:r>
              <a:rPr lang="en-US" altLang="en-US" sz="60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1: </a:t>
            </a:r>
            <a:r>
              <a:rPr lang="en-US" sz="6000" smtClean="0">
                <a:latin typeface="Times New Roman" panose="02020603050405020304" pitchFamily="18" charset="0"/>
                <a:cs typeface="Times New Roman" panose="02020603050405020304" pitchFamily="18" charset="0"/>
              </a:rPr>
              <a:t>Tổng </a:t>
            </a:r>
            <a:r>
              <a:rPr lang="en-US" sz="60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quan về </a:t>
            </a:r>
          </a:p>
          <a:p>
            <a:pPr>
              <a:defRPr/>
            </a:pPr>
            <a:r>
              <a:rPr 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60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cơ sở dữ liệu (part 2)</a:t>
            </a:r>
            <a:endParaRPr lang="en-US" altLang="en-US" sz="60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4"/>
          <p:cNvSpPr>
            <a:spLocks noGrp="1" noChangeArrowheads="1"/>
          </p:cNvSpPr>
          <p:nvPr>
            <p:ph type="title"/>
          </p:nvPr>
        </p:nvSpPr>
        <p:spPr>
          <a:xfrm>
            <a:off x="689007" y="885953"/>
            <a:ext cx="7886700" cy="544513"/>
          </a:xfrm>
        </p:spPr>
        <p:txBody>
          <a:bodyPr>
            <a:noAutofit/>
          </a:bodyPr>
          <a:lstStyle/>
          <a:p>
            <a:pPr eaLnBrk="1" hangingPunct="1"/>
            <a:r>
              <a:rPr lang="en-US" altLang="en-US" smtClean="0">
                <a:latin typeface="Arial" panose="020B0604020202020204" pitchFamily="34" charset="0"/>
                <a:cs typeface="Arial" panose="020B0604020202020204" pitchFamily="34" charset="0"/>
              </a:rPr>
              <a:t>Nội dung</a:t>
            </a:r>
          </a:p>
        </p:txBody>
      </p:sp>
      <p:sp>
        <p:nvSpPr>
          <p:cNvPr id="7" name="Rectangle 5"/>
          <p:cNvSpPr>
            <a:spLocks noGrp="1" noChangeArrowheads="1"/>
          </p:cNvSpPr>
          <p:nvPr>
            <p:ph type="body" idx="4294967295"/>
          </p:nvPr>
        </p:nvSpPr>
        <p:spPr>
          <a:xfrm>
            <a:off x="257176" y="1754154"/>
            <a:ext cx="10995543" cy="4571689"/>
          </a:xfrm>
          <a:prstGeom prst="rect">
            <a:avLst/>
          </a:prstGeom>
        </p:spPr>
        <p:txBody>
          <a:bodyPr>
            <a:noAutofit/>
          </a:bodyPr>
          <a:lstStyle/>
          <a:p>
            <a:pPr marL="0" lvl="1" indent="0">
              <a:lnSpc>
                <a:spcPct val="110000"/>
              </a:lnSpc>
              <a:spcBef>
                <a:spcPts val="750"/>
              </a:spcBef>
              <a:buNone/>
              <a:defRPr/>
            </a:pPr>
            <a:r>
              <a:rPr lang="en-US" altLang="en-US" sz="2800" smtClean="0"/>
              <a:t>1- Mô </a:t>
            </a:r>
            <a:r>
              <a:rPr lang="en-US" altLang="en-US" sz="2800"/>
              <a:t>hình dữ liệu</a:t>
            </a:r>
          </a:p>
          <a:p>
            <a:pPr marL="0" lvl="1" indent="0">
              <a:lnSpc>
                <a:spcPct val="110000"/>
              </a:lnSpc>
              <a:spcBef>
                <a:spcPts val="750"/>
              </a:spcBef>
              <a:buNone/>
              <a:defRPr/>
            </a:pPr>
            <a:r>
              <a:rPr lang="en-US" altLang="en-US" sz="2800" smtClean="0"/>
              <a:t>2- Kiến trúc 3 lớp</a:t>
            </a:r>
            <a:endParaRPr lang="en-US" altLang="en-US" sz="2800"/>
          </a:p>
          <a:p>
            <a:pPr marL="0" lvl="1" indent="0">
              <a:lnSpc>
                <a:spcPct val="110000"/>
              </a:lnSpc>
              <a:spcBef>
                <a:spcPts val="750"/>
              </a:spcBef>
              <a:buNone/>
              <a:defRPr/>
            </a:pPr>
            <a:r>
              <a:rPr lang="en-US" altLang="en-US" sz="2800"/>
              <a:t>3</a:t>
            </a:r>
            <a:r>
              <a:rPr lang="en-US" altLang="en-US" sz="2800" smtClean="0"/>
              <a:t>- Tính độc lập dữ liệu</a:t>
            </a:r>
          </a:p>
          <a:p>
            <a:pPr marL="0" lvl="1" indent="0">
              <a:lnSpc>
                <a:spcPct val="110000"/>
              </a:lnSpc>
              <a:spcBef>
                <a:spcPts val="750"/>
              </a:spcBef>
              <a:buNone/>
              <a:defRPr/>
            </a:pPr>
            <a:r>
              <a:rPr lang="en-US" altLang="en-US" sz="2800"/>
              <a:t>4</a:t>
            </a:r>
            <a:r>
              <a:rPr lang="en-US" altLang="en-US" sz="2800" smtClean="0"/>
              <a:t>- Kiến trúc tổng quát của một hệ QT CSDL</a:t>
            </a:r>
            <a:endParaRPr lang="en-US" altLang="en-US" sz="2800"/>
          </a:p>
          <a:p>
            <a:pPr marL="0" lvl="1" indent="0">
              <a:lnSpc>
                <a:spcPct val="110000"/>
              </a:lnSpc>
              <a:spcBef>
                <a:spcPts val="750"/>
              </a:spcBef>
              <a:buNone/>
              <a:defRPr/>
            </a:pPr>
            <a:r>
              <a:rPr lang="en-US" altLang="en-US" sz="2800"/>
              <a:t>      </a:t>
            </a:r>
            <a:endParaRPr lang="en-US" altLang="en-US" sz="2800" dirty="0"/>
          </a:p>
        </p:txBody>
      </p:sp>
    </p:spTree>
    <p:extLst>
      <p:ext uri="{BB962C8B-B14F-4D97-AF65-F5344CB8AC3E}">
        <p14:creationId xmlns:p14="http://schemas.microsoft.com/office/powerpoint/2010/main" val="8764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5"/>
          <p:cNvSpPr>
            <a:spLocks noGrp="1" noChangeArrowheads="1"/>
          </p:cNvSpPr>
          <p:nvPr>
            <p:ph type="body" idx="4294967295"/>
          </p:nvPr>
        </p:nvSpPr>
        <p:spPr>
          <a:xfrm>
            <a:off x="333861" y="233265"/>
            <a:ext cx="10536302" cy="6307494"/>
          </a:xfrm>
          <a:prstGeom prst="rect">
            <a:avLst/>
          </a:prstGeom>
        </p:spPr>
        <p:txBody>
          <a:bodyPr>
            <a:normAutofit fontScale="92500" lnSpcReduction="10000"/>
          </a:bodyPr>
          <a:lstStyle/>
          <a:p>
            <a:pPr marL="0" lvl="1" indent="0" eaLnBrk="1" hangingPunct="1">
              <a:lnSpc>
                <a:spcPct val="110000"/>
              </a:lnSpc>
              <a:spcBef>
                <a:spcPts val="750"/>
              </a:spcBef>
              <a:buNone/>
              <a:defRPr/>
            </a:pPr>
            <a:r>
              <a:rPr lang="en-US" altLang="en-US" sz="2400" b="1" smtClean="0">
                <a:latin typeface="Arial" panose="020B0604020202020204" pitchFamily="34" charset="0"/>
                <a:cs typeface="Arial" panose="020B0604020202020204" pitchFamily="34" charset="0"/>
              </a:rPr>
              <a:t>1. Mô </a:t>
            </a:r>
            <a:r>
              <a:rPr lang="en-US" altLang="en-US" sz="2600" b="1" smtClean="0"/>
              <a:t>hình dữ liệu (Data model): </a:t>
            </a:r>
            <a:r>
              <a:rPr lang="en-US" altLang="en-US" sz="2600" smtClean="0"/>
              <a:t>Một tập hợp các khái niệm dùng để mô tả cấu trúc của cơ sở dữ liệu.</a:t>
            </a:r>
          </a:p>
          <a:p>
            <a:pPr marL="0" lvl="1" indent="0" eaLnBrk="1" hangingPunct="1">
              <a:lnSpc>
                <a:spcPct val="110000"/>
              </a:lnSpc>
              <a:spcBef>
                <a:spcPts val="750"/>
              </a:spcBef>
              <a:buNone/>
              <a:defRPr/>
            </a:pPr>
            <a:r>
              <a:rPr lang="en-US" altLang="en-US" sz="2600"/>
              <a:t> </a:t>
            </a:r>
            <a:r>
              <a:rPr lang="en-US" altLang="en-US" sz="2600" smtClean="0"/>
              <a:t>+ </a:t>
            </a:r>
            <a:r>
              <a:rPr lang="en-US" altLang="en-US" sz="2600" b="1" smtClean="0"/>
              <a:t>Phân loại mô hình dữ liệu</a:t>
            </a:r>
            <a:r>
              <a:rPr lang="en-US" altLang="en-US" sz="2600" smtClean="0"/>
              <a:t>: </a:t>
            </a:r>
          </a:p>
          <a:p>
            <a:pPr marL="0" lvl="1" indent="0" eaLnBrk="1" hangingPunct="1">
              <a:lnSpc>
                <a:spcPct val="110000"/>
              </a:lnSpc>
              <a:spcBef>
                <a:spcPts val="750"/>
              </a:spcBef>
              <a:buNone/>
              <a:defRPr/>
            </a:pPr>
            <a:r>
              <a:rPr lang="en-US" altLang="en-US" sz="2600"/>
              <a:t> </a:t>
            </a:r>
            <a:r>
              <a:rPr lang="en-US" altLang="en-US" sz="2600" smtClean="0"/>
              <a:t> - Mô hình dữ liệu mức cao (mức khái niệm): cung cấp các khái niệm gần với cách người dùng cảm nhận về dữ liệu.</a:t>
            </a:r>
          </a:p>
          <a:p>
            <a:pPr marL="0" lvl="1" indent="0" eaLnBrk="1" hangingPunct="1">
              <a:lnSpc>
                <a:spcPct val="110000"/>
              </a:lnSpc>
              <a:spcBef>
                <a:spcPts val="750"/>
              </a:spcBef>
              <a:buNone/>
              <a:defRPr/>
            </a:pPr>
            <a:r>
              <a:rPr lang="en-US" altLang="en-US" sz="2600" smtClean="0"/>
              <a:t>Vd. Mô hình thực thể kết hợp là mô hình dữ liệu mức khái niệm</a:t>
            </a:r>
          </a:p>
          <a:p>
            <a:pPr marL="0" lvl="1" indent="0" eaLnBrk="1" hangingPunct="1">
              <a:lnSpc>
                <a:spcPct val="110000"/>
              </a:lnSpc>
              <a:spcBef>
                <a:spcPts val="750"/>
              </a:spcBef>
              <a:buNone/>
              <a:defRPr/>
            </a:pPr>
            <a:r>
              <a:rPr lang="en-US" altLang="en-US" sz="2600"/>
              <a:t> </a:t>
            </a:r>
            <a:r>
              <a:rPr lang="en-US" altLang="en-US" sz="2600" smtClean="0"/>
              <a:t> - Mô hình dữ liệu mức thấp (mức vật lý): mô tả cách dữ liệu được lưu trữ trên máy tính.</a:t>
            </a:r>
          </a:p>
          <a:p>
            <a:pPr marL="0" lvl="1" indent="0" eaLnBrk="1" hangingPunct="1">
              <a:lnSpc>
                <a:spcPct val="110000"/>
              </a:lnSpc>
              <a:spcBef>
                <a:spcPts val="750"/>
              </a:spcBef>
              <a:buNone/>
              <a:defRPr/>
            </a:pPr>
            <a:r>
              <a:rPr lang="en-US" altLang="en-US" sz="2600" smtClean="0"/>
              <a:t>Vd. File trên máy tính được mô tả bởi định dạng file, chỉ mục, …</a:t>
            </a:r>
          </a:p>
          <a:p>
            <a:pPr marL="0" lvl="1" indent="0" eaLnBrk="1" hangingPunct="1">
              <a:lnSpc>
                <a:spcPct val="110000"/>
              </a:lnSpc>
              <a:spcBef>
                <a:spcPts val="750"/>
              </a:spcBef>
              <a:buNone/>
              <a:defRPr/>
            </a:pPr>
            <a:r>
              <a:rPr lang="en-US" altLang="en-US" sz="2600"/>
              <a:t> </a:t>
            </a:r>
            <a:r>
              <a:rPr lang="en-US" altLang="en-US" sz="2600" smtClean="0"/>
              <a:t> - Mô hình dữ liệu mức logic: mức trung gian giữa 2 mức trên để người dùng có thể hiểu nhưng cũng gần với cách dữ liệu được tổ chức trên đĩa cứng. Mô hình này dấu đi chi tiết lưu trữ dữ liệu trên đĩa nhưng có thể cài đặt trên máy tính.</a:t>
            </a:r>
          </a:p>
          <a:p>
            <a:pPr marL="0" lvl="1" indent="0" eaLnBrk="1" hangingPunct="1">
              <a:lnSpc>
                <a:spcPct val="110000"/>
              </a:lnSpc>
              <a:spcBef>
                <a:spcPts val="750"/>
              </a:spcBef>
              <a:buNone/>
              <a:defRPr/>
            </a:pPr>
            <a:r>
              <a:rPr lang="en-US" altLang="en-US" sz="2600" smtClean="0"/>
              <a:t>Vd. Mô hình quan hệ, mô hình phân cấp, mô hình mạng là các mô hình dữ liệu mức logic.</a:t>
            </a:r>
          </a:p>
        </p:txBody>
      </p:sp>
    </p:spTree>
    <p:extLst>
      <p:ext uri="{BB962C8B-B14F-4D97-AF65-F5344CB8AC3E}">
        <p14:creationId xmlns:p14="http://schemas.microsoft.com/office/powerpoint/2010/main" val="62078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circle(in)">
                                      <p:cBhvr>
                                        <p:cTn id="15" dur="20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circle(in)">
                                      <p:cBhvr>
                                        <p:cTn id="20" dur="2000"/>
                                        <p:tgtEl>
                                          <p:spTgt spid="7">
                                            <p:txEl>
                                              <p:pRg st="4" end="4"/>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circle(in)">
                                      <p:cBhvr>
                                        <p:cTn id="23" dur="2000"/>
                                        <p:tgtEl>
                                          <p:spTgt spid="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circle(in)">
                                      <p:cBhvr>
                                        <p:cTn id="28" dur="2000"/>
                                        <p:tgtEl>
                                          <p:spTgt spid="7">
                                            <p:txEl>
                                              <p:pRg st="6" end="6"/>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circle(in)">
                                      <p:cBhvr>
                                        <p:cTn id="31"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5</a:t>
            </a:fld>
            <a:endParaRPr lang="en-US"/>
          </a:p>
        </p:txBody>
      </p:sp>
      <p:sp>
        <p:nvSpPr>
          <p:cNvPr id="7" name="Rectangle 5"/>
          <p:cNvSpPr>
            <a:spLocks noGrp="1" noChangeArrowheads="1"/>
          </p:cNvSpPr>
          <p:nvPr>
            <p:ph type="body" idx="4294967295"/>
          </p:nvPr>
        </p:nvSpPr>
        <p:spPr>
          <a:xfrm>
            <a:off x="287209" y="251926"/>
            <a:ext cx="6626776" cy="6391469"/>
          </a:xfrm>
          <a:prstGeom prst="rect">
            <a:avLst/>
          </a:prstGeom>
        </p:spPr>
        <p:txBody>
          <a:bodyPr>
            <a:normAutofit fontScale="85000" lnSpcReduction="20000"/>
          </a:bodyPr>
          <a:lstStyle/>
          <a:p>
            <a:pPr marL="0" lvl="1" indent="0" eaLnBrk="1" hangingPunct="1">
              <a:spcBef>
                <a:spcPts val="750"/>
              </a:spcBef>
              <a:buNone/>
              <a:defRPr/>
            </a:pPr>
            <a:r>
              <a:rPr lang="en-US" altLang="en-US" sz="2800" b="1" smtClean="0"/>
              <a:t>2. Kiến trúc 3 mức của một hệ CSDL</a:t>
            </a:r>
            <a:r>
              <a:rPr lang="en-US" altLang="en-US" sz="2800" smtClean="0"/>
              <a:t>.</a:t>
            </a:r>
          </a:p>
          <a:p>
            <a:pPr marL="0" lvl="1" indent="0" eaLnBrk="1" hangingPunct="1">
              <a:spcBef>
                <a:spcPts val="750"/>
              </a:spcBef>
              <a:buNone/>
              <a:defRPr/>
            </a:pPr>
            <a:endParaRPr lang="en-US" altLang="en-US" sz="2400" smtClean="0">
              <a:latin typeface="Arial" panose="020B0604020202020204" pitchFamily="34" charset="0"/>
              <a:cs typeface="Arial" panose="020B0604020202020204" pitchFamily="34" charset="0"/>
            </a:endParaRPr>
          </a:p>
          <a:p>
            <a:pPr marL="0" lvl="1" indent="0">
              <a:lnSpc>
                <a:spcPct val="120000"/>
              </a:lnSpc>
              <a:spcBef>
                <a:spcPts val="750"/>
              </a:spcBef>
              <a:buNone/>
              <a:defRPr/>
            </a:pPr>
            <a:r>
              <a:rPr lang="en-US" altLang="en-US"/>
              <a:t> </a:t>
            </a:r>
            <a:r>
              <a:rPr lang="en-US" altLang="en-US" sz="2800" smtClean="0"/>
              <a:t>+ </a:t>
            </a:r>
            <a:r>
              <a:rPr lang="en-US" sz="2800"/>
              <a:t>Theo kiến trúc ANSI-PARC, một CSDL có 3 mức biểu </a:t>
            </a:r>
            <a:r>
              <a:rPr lang="en-US" sz="2800" smtClean="0"/>
              <a:t>diễn</a:t>
            </a:r>
            <a:endParaRPr lang="en-US" altLang="en-US" sz="2800" smtClean="0"/>
          </a:p>
          <a:p>
            <a:pPr marL="0" lvl="1" indent="0" eaLnBrk="1" hangingPunct="1">
              <a:lnSpc>
                <a:spcPct val="120000"/>
              </a:lnSpc>
              <a:spcBef>
                <a:spcPts val="750"/>
              </a:spcBef>
              <a:buNone/>
              <a:defRPr/>
            </a:pPr>
            <a:r>
              <a:rPr lang="en-US" altLang="en-US" sz="2800"/>
              <a:t> </a:t>
            </a:r>
            <a:r>
              <a:rPr lang="en-US" altLang="en-US" sz="2800" smtClean="0"/>
              <a:t>+ Kiến trúc 3 mức giúp tách biệt các ứng dụng người dùng với CSDL vật lý.</a:t>
            </a:r>
          </a:p>
          <a:p>
            <a:pPr marL="342900" lvl="1" indent="-342900" eaLnBrk="1" hangingPunct="1">
              <a:lnSpc>
                <a:spcPct val="110000"/>
              </a:lnSpc>
              <a:spcBef>
                <a:spcPts val="750"/>
              </a:spcBef>
              <a:buFontTx/>
              <a:buChar char="-"/>
              <a:defRPr/>
            </a:pPr>
            <a:r>
              <a:rPr lang="en-US" altLang="en-US" sz="2800" smtClean="0"/>
              <a:t>Mức vật lý: Sử dụng mô hình dữ liệu vật lý để mô tả cấu trúc lưu trữ vật lý của CSDL</a:t>
            </a:r>
          </a:p>
          <a:p>
            <a:pPr marL="342900" lvl="1" indent="-342900" eaLnBrk="1" hangingPunct="1">
              <a:lnSpc>
                <a:spcPct val="120000"/>
              </a:lnSpc>
              <a:spcBef>
                <a:spcPts val="750"/>
              </a:spcBef>
              <a:buFontTx/>
              <a:buChar char="-"/>
              <a:defRPr/>
            </a:pPr>
            <a:r>
              <a:rPr lang="en-US" altLang="en-US" sz="2800" smtClean="0"/>
              <a:t>Mức logic/quan niệm: Dấu đi chi tiết về cấu trúc lưu trữ vật lý. Dùng mô hình dữ liệu logic để mô tả cái gì được lưu trữ trong CSDL và mối quan hệ giữa các dữ liệu đó.</a:t>
            </a:r>
          </a:p>
          <a:p>
            <a:pPr marL="342900" lvl="1" indent="-342900" eaLnBrk="1" hangingPunct="1">
              <a:lnSpc>
                <a:spcPct val="120000"/>
              </a:lnSpc>
              <a:spcBef>
                <a:spcPts val="750"/>
              </a:spcBef>
              <a:buFontTx/>
              <a:buChar char="-"/>
              <a:defRPr/>
            </a:pPr>
            <a:r>
              <a:rPr lang="en-US" altLang="en-US" sz="2800" smtClean="0"/>
              <a:t>Mức ngoài/ view: Mô tả một phần của CSDL cho một nhóm người dùng quan tâm và dấu đi phần còn lại của CSDL khỏi </a:t>
            </a:r>
            <a:r>
              <a:rPr lang="en-US" altLang="en-US" sz="2600" smtClean="0"/>
              <a:t>nhóm người dùng đó.</a:t>
            </a:r>
          </a:p>
        </p:txBody>
      </p:sp>
      <p:grpSp>
        <p:nvGrpSpPr>
          <p:cNvPr id="3" name="Group 2"/>
          <p:cNvGrpSpPr/>
          <p:nvPr/>
        </p:nvGrpSpPr>
        <p:grpSpPr>
          <a:xfrm>
            <a:off x="7074939" y="1119401"/>
            <a:ext cx="4224432" cy="3984445"/>
            <a:chOff x="7074939" y="1119401"/>
            <a:chExt cx="4224432" cy="3984445"/>
          </a:xfrm>
        </p:grpSpPr>
        <p:pic>
          <p:nvPicPr>
            <p:cNvPr id="5" name="Picture 4"/>
            <p:cNvPicPr/>
            <p:nvPr/>
          </p:nvPicPr>
          <p:blipFill rotWithShape="1">
            <a:blip r:embed="rId2"/>
            <a:srcRect l="35699" t="34208" r="24831" b="12998"/>
            <a:stretch/>
          </p:blipFill>
          <p:spPr bwMode="auto">
            <a:xfrm>
              <a:off x="7352522" y="1119401"/>
              <a:ext cx="3862874" cy="3947121"/>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8425543" y="1847461"/>
              <a:ext cx="979714" cy="49452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1"/>
                  </a:solidFill>
                </a:rPr>
                <a:t>View 1</a:t>
              </a:r>
              <a:endParaRPr lang="en-US">
                <a:solidFill>
                  <a:schemeClr val="tx1"/>
                </a:solidFill>
              </a:endParaRPr>
            </a:p>
          </p:txBody>
        </p:sp>
        <p:sp>
          <p:nvSpPr>
            <p:cNvPr id="8" name="Rectangle 7"/>
            <p:cNvSpPr/>
            <p:nvPr/>
          </p:nvSpPr>
          <p:spPr>
            <a:xfrm>
              <a:off x="10319657" y="1847460"/>
              <a:ext cx="979714" cy="49452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1"/>
                  </a:solidFill>
                </a:rPr>
                <a:t>View n</a:t>
              </a:r>
              <a:endParaRPr lang="en-US">
                <a:solidFill>
                  <a:schemeClr val="tx1"/>
                </a:solidFill>
              </a:endParaRPr>
            </a:p>
          </p:txBody>
        </p:sp>
        <p:sp>
          <p:nvSpPr>
            <p:cNvPr id="9" name="Rectangle 8"/>
            <p:cNvSpPr/>
            <p:nvPr/>
          </p:nvSpPr>
          <p:spPr>
            <a:xfrm>
              <a:off x="9157995" y="2959766"/>
              <a:ext cx="1488233" cy="2406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1"/>
                  </a:solidFill>
                </a:rPr>
                <a:t>Lược đồ logic</a:t>
              </a:r>
              <a:endParaRPr lang="en-US">
                <a:solidFill>
                  <a:schemeClr val="tx1"/>
                </a:solidFill>
              </a:endParaRPr>
            </a:p>
          </p:txBody>
        </p:sp>
        <p:sp>
          <p:nvSpPr>
            <p:cNvPr id="10" name="Rectangle 9"/>
            <p:cNvSpPr/>
            <p:nvPr/>
          </p:nvSpPr>
          <p:spPr>
            <a:xfrm>
              <a:off x="9157994" y="3753851"/>
              <a:ext cx="1581541" cy="25831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1"/>
                  </a:solidFill>
                </a:rPr>
                <a:t>Lược đồ vật lý</a:t>
              </a:r>
              <a:endParaRPr lang="en-US">
                <a:solidFill>
                  <a:schemeClr val="tx1"/>
                </a:solidFill>
              </a:endParaRPr>
            </a:p>
          </p:txBody>
        </p:sp>
        <p:sp>
          <p:nvSpPr>
            <p:cNvPr id="11" name="Rectangle 10"/>
            <p:cNvSpPr/>
            <p:nvPr/>
          </p:nvSpPr>
          <p:spPr>
            <a:xfrm>
              <a:off x="8831411" y="4845534"/>
              <a:ext cx="2104056" cy="25831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1"/>
                  </a:solidFill>
                </a:rPr>
                <a:t>CSDL được lưu trữ</a:t>
              </a:r>
              <a:endParaRPr lang="en-US">
                <a:solidFill>
                  <a:schemeClr val="tx1"/>
                </a:solidFill>
              </a:endParaRPr>
            </a:p>
          </p:txBody>
        </p:sp>
        <p:sp>
          <p:nvSpPr>
            <p:cNvPr id="12" name="Rectangle 11"/>
            <p:cNvSpPr/>
            <p:nvPr/>
          </p:nvSpPr>
          <p:spPr>
            <a:xfrm>
              <a:off x="7074939" y="1974403"/>
              <a:ext cx="1266630" cy="26494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1"/>
                  </a:solidFill>
                </a:rPr>
                <a:t>Mức ngoài</a:t>
              </a:r>
              <a:endParaRPr lang="en-US">
                <a:solidFill>
                  <a:schemeClr val="tx1"/>
                </a:solidFill>
              </a:endParaRPr>
            </a:p>
          </p:txBody>
        </p:sp>
        <p:sp>
          <p:nvSpPr>
            <p:cNvPr id="13" name="Rectangle 12"/>
            <p:cNvSpPr/>
            <p:nvPr/>
          </p:nvSpPr>
          <p:spPr>
            <a:xfrm>
              <a:off x="7119259" y="2935457"/>
              <a:ext cx="1266630" cy="26494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1"/>
                  </a:solidFill>
                </a:rPr>
                <a:t>Mức logic</a:t>
              </a:r>
              <a:endParaRPr lang="en-US">
                <a:solidFill>
                  <a:schemeClr val="tx1"/>
                </a:solidFill>
              </a:endParaRPr>
            </a:p>
          </p:txBody>
        </p:sp>
        <p:sp>
          <p:nvSpPr>
            <p:cNvPr id="14" name="Rectangle 13"/>
            <p:cNvSpPr/>
            <p:nvPr/>
          </p:nvSpPr>
          <p:spPr>
            <a:xfrm>
              <a:off x="7210231" y="3790459"/>
              <a:ext cx="1266630" cy="26494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1"/>
                  </a:solidFill>
                </a:rPr>
                <a:t>Mức vật lý</a:t>
              </a:r>
              <a:endParaRPr lang="en-US">
                <a:solidFill>
                  <a:schemeClr val="tx1"/>
                </a:solidFill>
              </a:endParaRPr>
            </a:p>
          </p:txBody>
        </p:sp>
        <p:sp>
          <p:nvSpPr>
            <p:cNvPr id="15" name="Rectangle 14"/>
            <p:cNvSpPr/>
            <p:nvPr/>
          </p:nvSpPr>
          <p:spPr>
            <a:xfrm>
              <a:off x="7137917" y="2464261"/>
              <a:ext cx="1917426" cy="37447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smtClean="0">
                  <a:solidFill>
                    <a:schemeClr val="tx1"/>
                  </a:solidFill>
                </a:rPr>
                <a:t>Ánh xạ ngoài/logic</a:t>
              </a:r>
              <a:endParaRPr lang="en-US" sz="1600">
                <a:solidFill>
                  <a:schemeClr val="tx1"/>
                </a:solidFill>
              </a:endParaRPr>
            </a:p>
          </p:txBody>
        </p:sp>
        <p:sp>
          <p:nvSpPr>
            <p:cNvPr id="16" name="Rectangle 15"/>
            <p:cNvSpPr/>
            <p:nvPr/>
          </p:nvSpPr>
          <p:spPr>
            <a:xfrm>
              <a:off x="7287210" y="3268639"/>
              <a:ext cx="1917426" cy="37447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smtClean="0">
                  <a:solidFill>
                    <a:schemeClr val="tx1"/>
                  </a:solidFill>
                </a:rPr>
                <a:t>Ánh xạ logic/ vật lý</a:t>
              </a:r>
              <a:endParaRPr lang="en-US" sz="1600">
                <a:solidFill>
                  <a:schemeClr val="tx1"/>
                </a:solidFill>
              </a:endParaRPr>
            </a:p>
          </p:txBody>
        </p:sp>
        <p:sp>
          <p:nvSpPr>
            <p:cNvPr id="17" name="Rectangle 16"/>
            <p:cNvSpPr/>
            <p:nvPr/>
          </p:nvSpPr>
          <p:spPr>
            <a:xfrm>
              <a:off x="9182476" y="1292655"/>
              <a:ext cx="1266630" cy="26494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1"/>
                  </a:solidFill>
                </a:rPr>
                <a:t>Người dùng</a:t>
              </a:r>
              <a:endParaRPr lang="en-US">
                <a:solidFill>
                  <a:schemeClr val="tx1"/>
                </a:solidFill>
              </a:endParaRPr>
            </a:p>
          </p:txBody>
        </p:sp>
      </p:grpSp>
    </p:spTree>
    <p:extLst>
      <p:ext uri="{BB962C8B-B14F-4D97-AF65-F5344CB8AC3E}">
        <p14:creationId xmlns:p14="http://schemas.microsoft.com/office/powerpoint/2010/main" val="150993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circle(in)">
                                      <p:cBhvr>
                                        <p:cTn id="12" dur="20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circle(in)">
                                      <p:cBhvr>
                                        <p:cTn id="17" dur="20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circle(in)">
                                      <p:cBhvr>
                                        <p:cTn id="22"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6</a:t>
            </a:fld>
            <a:endParaRPr lang="en-US"/>
          </a:p>
        </p:txBody>
      </p:sp>
      <p:sp>
        <p:nvSpPr>
          <p:cNvPr id="7" name="Rectangle 5"/>
          <p:cNvSpPr>
            <a:spLocks noGrp="1" noChangeArrowheads="1"/>
          </p:cNvSpPr>
          <p:nvPr>
            <p:ph type="body" idx="4294967295"/>
          </p:nvPr>
        </p:nvSpPr>
        <p:spPr>
          <a:xfrm>
            <a:off x="287208" y="251926"/>
            <a:ext cx="11745951" cy="6391469"/>
          </a:xfrm>
          <a:prstGeom prst="rect">
            <a:avLst/>
          </a:prstGeom>
        </p:spPr>
        <p:txBody>
          <a:bodyPr>
            <a:normAutofit/>
          </a:bodyPr>
          <a:lstStyle/>
          <a:p>
            <a:pPr marL="0" lvl="1" indent="0" eaLnBrk="1" hangingPunct="1">
              <a:spcBef>
                <a:spcPts val="750"/>
              </a:spcBef>
              <a:buNone/>
              <a:defRPr/>
            </a:pPr>
            <a:r>
              <a:rPr lang="en-US" altLang="en-US" sz="3300" b="1" smtClean="0"/>
              <a:t>2. Kiến trúc 3 mức của một hệ CSDL (tt.)</a:t>
            </a:r>
            <a:r>
              <a:rPr lang="en-US" altLang="en-US" sz="3300" smtClean="0"/>
              <a:t>.</a:t>
            </a:r>
          </a:p>
          <a:p>
            <a:pPr marL="0" lvl="1" indent="0">
              <a:lnSpc>
                <a:spcPct val="120000"/>
              </a:lnSpc>
              <a:spcBef>
                <a:spcPts val="750"/>
              </a:spcBef>
              <a:buNone/>
              <a:defRPr/>
            </a:pPr>
            <a:r>
              <a:rPr lang="en-US" altLang="en-US" smtClean="0"/>
              <a:t> </a:t>
            </a:r>
            <a:r>
              <a:rPr lang="en-US" altLang="en-US" sz="2800" smtClean="0"/>
              <a:t>+ </a:t>
            </a:r>
            <a:r>
              <a:rPr lang="en-US" sz="2800" smtClean="0"/>
              <a:t>Ví dụ ta có mô tả dữ liệu về sinh viên như sau:</a:t>
            </a:r>
            <a:endParaRPr lang="en-US" sz="2800"/>
          </a:p>
          <a:p>
            <a:pPr marL="0" lvl="1" indent="0">
              <a:lnSpc>
                <a:spcPct val="120000"/>
              </a:lnSpc>
              <a:spcBef>
                <a:spcPts val="750"/>
              </a:spcBef>
              <a:buNone/>
              <a:defRPr/>
            </a:pPr>
            <a:r>
              <a:rPr lang="en-US" altLang="en-US" sz="2600" smtClean="0"/>
              <a:t>   Sinhvien(MaSV: char(8), Hoten: char(20), tenKhoa: char(20), DiemTB: float)</a:t>
            </a:r>
          </a:p>
          <a:p>
            <a:pPr marL="457200" lvl="1" indent="-457200">
              <a:lnSpc>
                <a:spcPct val="120000"/>
              </a:lnSpc>
              <a:spcBef>
                <a:spcPts val="750"/>
              </a:spcBef>
              <a:buFontTx/>
              <a:buChar char="-"/>
              <a:defRPr/>
            </a:pPr>
            <a:r>
              <a:rPr lang="en-US" altLang="en-US" sz="2600" smtClean="0"/>
              <a:t>Biểu </a:t>
            </a:r>
            <a:r>
              <a:rPr lang="en-US" altLang="en-US" sz="2600"/>
              <a:t>diễn trên là biểu diễn ở mức logic</a:t>
            </a:r>
            <a:r>
              <a:rPr lang="en-US" altLang="en-US" sz="2600" smtClean="0"/>
              <a:t>. Người lập trình thường làm việc với CSDL tại mức này.</a:t>
            </a:r>
            <a:endParaRPr lang="en-US" altLang="en-US" sz="2600"/>
          </a:p>
          <a:p>
            <a:pPr marL="457200" lvl="1" indent="-457200">
              <a:lnSpc>
                <a:spcPct val="120000"/>
              </a:lnSpc>
              <a:spcBef>
                <a:spcPts val="750"/>
              </a:spcBef>
              <a:buFontTx/>
              <a:buChar char="-"/>
              <a:defRPr/>
            </a:pPr>
            <a:r>
              <a:rPr lang="en-US" altLang="en-US" sz="2600" smtClean="0"/>
              <a:t>Ở mức vật lý, dữ liệu về sinh viên có thể được mô tả là một khối các vùng lưu trữ liên tục trên đĩa. Hệ CSDL dấu đi các chi tiết lưu trữ ở mức thấp nhất. Người dùng không cần quan tâm tới các chi tiết này.</a:t>
            </a:r>
          </a:p>
          <a:p>
            <a:pPr marL="457200" lvl="1" indent="-457200">
              <a:lnSpc>
                <a:spcPct val="120000"/>
              </a:lnSpc>
              <a:spcBef>
                <a:spcPts val="750"/>
              </a:spcBef>
              <a:buFontTx/>
              <a:buChar char="-"/>
              <a:defRPr/>
            </a:pPr>
            <a:r>
              <a:rPr lang="en-US" altLang="en-US" sz="2600" smtClean="0"/>
              <a:t>Mức ngoài: Danh sách điểm trung bình của sinh viên thuộc Khoa, danh sách SV (toàn trường) có điểm trung bình &gt; 8 để cấp học bổng, … là các biểu diễn ở mức ngoài.</a:t>
            </a:r>
          </a:p>
          <a:p>
            <a:pPr marL="457200" lvl="1" indent="-457200">
              <a:lnSpc>
                <a:spcPct val="120000"/>
              </a:lnSpc>
              <a:spcBef>
                <a:spcPts val="750"/>
              </a:spcBef>
              <a:buFontTx/>
              <a:buChar char="-"/>
              <a:defRPr/>
            </a:pPr>
            <a:endParaRPr lang="en-US" altLang="en-US" sz="2600" smtClean="0"/>
          </a:p>
          <a:p>
            <a:pPr marL="457200" lvl="1" indent="-457200">
              <a:lnSpc>
                <a:spcPct val="120000"/>
              </a:lnSpc>
              <a:spcBef>
                <a:spcPts val="750"/>
              </a:spcBef>
              <a:buFontTx/>
              <a:buChar char="-"/>
              <a:defRPr/>
            </a:pPr>
            <a:endParaRPr lang="en-US" altLang="en-US" sz="2600" smtClean="0"/>
          </a:p>
          <a:p>
            <a:pPr marL="457200" lvl="1" indent="-457200">
              <a:lnSpc>
                <a:spcPct val="120000"/>
              </a:lnSpc>
              <a:spcBef>
                <a:spcPts val="750"/>
              </a:spcBef>
              <a:buFontTx/>
              <a:buChar char="-"/>
              <a:defRPr/>
            </a:pPr>
            <a:endParaRPr lang="en-US" altLang="en-US" sz="2600" smtClean="0"/>
          </a:p>
        </p:txBody>
      </p:sp>
    </p:spTree>
    <p:extLst>
      <p:ext uri="{BB962C8B-B14F-4D97-AF65-F5344CB8AC3E}">
        <p14:creationId xmlns:p14="http://schemas.microsoft.com/office/powerpoint/2010/main" val="413219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circle(in)">
                                      <p:cBhvr>
                                        <p:cTn id="7" dur="20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circle(in)">
                                      <p:cBhvr>
                                        <p:cTn id="12"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7</a:t>
            </a:fld>
            <a:endParaRPr lang="en-US"/>
          </a:p>
        </p:txBody>
      </p:sp>
      <p:sp>
        <p:nvSpPr>
          <p:cNvPr id="7" name="Rectangle 5"/>
          <p:cNvSpPr>
            <a:spLocks noGrp="1" noChangeArrowheads="1"/>
          </p:cNvSpPr>
          <p:nvPr>
            <p:ph type="body" idx="4294967295"/>
          </p:nvPr>
        </p:nvSpPr>
        <p:spPr>
          <a:xfrm>
            <a:off x="287209" y="251927"/>
            <a:ext cx="11646644" cy="6111162"/>
          </a:xfrm>
          <a:prstGeom prst="rect">
            <a:avLst/>
          </a:prstGeom>
        </p:spPr>
        <p:txBody>
          <a:bodyPr>
            <a:normAutofit/>
          </a:bodyPr>
          <a:lstStyle/>
          <a:p>
            <a:pPr marL="0" lvl="1" indent="0" eaLnBrk="1" hangingPunct="1">
              <a:spcBef>
                <a:spcPts val="750"/>
              </a:spcBef>
              <a:buNone/>
              <a:defRPr/>
            </a:pPr>
            <a:r>
              <a:rPr lang="en-US" altLang="en-US" sz="2600" b="1" smtClean="0"/>
              <a:t>3. Tính độc lập dữ liệu</a:t>
            </a:r>
            <a:r>
              <a:rPr lang="en-US" altLang="en-US" sz="2600" smtClean="0"/>
              <a:t>.</a:t>
            </a:r>
          </a:p>
          <a:p>
            <a:pPr marL="0" lvl="1" indent="0">
              <a:spcBef>
                <a:spcPts val="750"/>
              </a:spcBef>
              <a:buNone/>
              <a:defRPr/>
            </a:pPr>
            <a:r>
              <a:rPr lang="en-US" smtClean="0"/>
              <a:t>+ Kiến </a:t>
            </a:r>
            <a:r>
              <a:rPr lang="en-US"/>
              <a:t>trúc ba mức có thể được dùng để giải thích khái niệm độc lập dữ liệu. </a:t>
            </a:r>
            <a:endParaRPr lang="en-US" smtClean="0"/>
          </a:p>
          <a:p>
            <a:pPr marL="0" lvl="1" indent="0">
              <a:spcBef>
                <a:spcPts val="750"/>
              </a:spcBef>
              <a:buNone/>
              <a:defRPr/>
            </a:pPr>
            <a:r>
              <a:rPr lang="en-US" smtClean="0"/>
              <a:t>+ Tính </a:t>
            </a:r>
            <a:r>
              <a:rPr lang="en-US"/>
              <a:t>độc lập dữ liệu có thể định nghĩa như khả năng thay đổi lược đồ tại một mức của một hệ CSDL mà không phải thay đổi lược đồ tại mức cao hơn kế tiếp.</a:t>
            </a:r>
            <a:endParaRPr lang="en-US" altLang="en-US" sz="2400" smtClean="0">
              <a:latin typeface="Arial" panose="020B0604020202020204" pitchFamily="34" charset="0"/>
              <a:cs typeface="Arial" panose="020B0604020202020204" pitchFamily="34" charset="0"/>
            </a:endParaRPr>
          </a:p>
          <a:p>
            <a:pPr marL="0" lvl="1" indent="0">
              <a:spcBef>
                <a:spcPts val="750"/>
              </a:spcBef>
              <a:buNone/>
              <a:defRPr/>
            </a:pPr>
            <a:r>
              <a:rPr lang="en-US" altLang="en-US" smtClean="0"/>
              <a:t>+ </a:t>
            </a:r>
            <a:r>
              <a:rPr lang="en-US"/>
              <a:t>Có hai tính độc lập dữ liệu</a:t>
            </a:r>
            <a:r>
              <a:rPr lang="en-US" smtClean="0"/>
              <a:t>:</a:t>
            </a:r>
          </a:p>
          <a:p>
            <a:pPr marL="0" lvl="1" indent="0">
              <a:spcBef>
                <a:spcPts val="750"/>
              </a:spcBef>
              <a:buNone/>
              <a:defRPr/>
            </a:pPr>
            <a:r>
              <a:rPr lang="en-US" altLang="en-US" sz="2100" b="1">
                <a:latin typeface="Arial" panose="020B0604020202020204" pitchFamily="34" charset="0"/>
                <a:cs typeface="Arial" panose="020B0604020202020204" pitchFamily="34" charset="0"/>
              </a:rPr>
              <a:t> </a:t>
            </a:r>
            <a:r>
              <a:rPr lang="en-US" altLang="en-US" sz="2100" b="1" smtClean="0">
                <a:latin typeface="Arial" panose="020B0604020202020204" pitchFamily="34" charset="0"/>
                <a:cs typeface="Arial" panose="020B0604020202020204" pitchFamily="34" charset="0"/>
              </a:rPr>
              <a:t> - </a:t>
            </a:r>
            <a:r>
              <a:rPr lang="en-US" b="1" i="1"/>
              <a:t>Tính độc lập vật lý</a:t>
            </a:r>
            <a:r>
              <a:rPr lang="en-US"/>
              <a:t>: là khả năng thay đổi lược đồ vật lý mà không phải thay đổi lươc đồ quan niệm. Vì vậy lược đồ ngoài cũng không cần phải thay đổi. </a:t>
            </a:r>
            <a:endParaRPr lang="en-US" smtClean="0"/>
          </a:p>
          <a:p>
            <a:pPr marL="0" lvl="1" indent="0">
              <a:spcBef>
                <a:spcPts val="750"/>
              </a:spcBef>
              <a:buNone/>
              <a:defRPr/>
            </a:pPr>
            <a:r>
              <a:rPr lang="en-US" smtClean="0"/>
              <a:t>Ví dụ  từ dữ liệu </a:t>
            </a:r>
            <a:r>
              <a:rPr lang="en-US" altLang="en-US" smtClean="0">
                <a:solidFill>
                  <a:srgbClr val="FF0000"/>
                </a:solidFill>
              </a:rPr>
              <a:t>Sinhvien(MaSV</a:t>
            </a:r>
            <a:r>
              <a:rPr lang="en-US" altLang="en-US">
                <a:solidFill>
                  <a:srgbClr val="FF0000"/>
                </a:solidFill>
              </a:rPr>
              <a:t>: string, Hoten: char(20), tenKhoa: char(20</a:t>
            </a:r>
            <a:r>
              <a:rPr lang="en-US" altLang="en-US" smtClean="0">
                <a:solidFill>
                  <a:srgbClr val="FF0000"/>
                </a:solidFill>
              </a:rPr>
              <a:t>)) </a:t>
            </a:r>
            <a:r>
              <a:rPr lang="en-US" altLang="en-US" smtClean="0"/>
              <a:t>ta </a:t>
            </a:r>
            <a:r>
              <a:rPr lang="en-US" smtClean="0"/>
              <a:t>thêm chỉ mục Hoten để tìm kiếm theo họ tên hiệu quả hơn sẽ làm thay đổi cấu trúc lưu trữ nhưng không phải thay đổi lược đồ quan niệm.</a:t>
            </a:r>
          </a:p>
          <a:p>
            <a:pPr marL="0" lvl="1" indent="0">
              <a:spcBef>
                <a:spcPts val="750"/>
              </a:spcBef>
              <a:buNone/>
              <a:defRPr/>
            </a:pPr>
            <a:r>
              <a:rPr lang="en-US" altLang="en-US" sz="2000" b="1" smtClean="0"/>
              <a:t> - </a:t>
            </a:r>
            <a:r>
              <a:rPr lang="en-US" b="1" i="1"/>
              <a:t>Tính độc lập logic</a:t>
            </a:r>
            <a:r>
              <a:rPr lang="en-US"/>
              <a:t>: là khả năng thay đổi lược đồ quan niệm mà không phải thay đổi lược đồ ngoài hay chương trình ứng dụng</a:t>
            </a:r>
            <a:r>
              <a:rPr lang="en-US" smtClean="0"/>
              <a:t>.</a:t>
            </a:r>
          </a:p>
          <a:p>
            <a:pPr marL="0" lvl="1" indent="0">
              <a:spcBef>
                <a:spcPts val="750"/>
              </a:spcBef>
              <a:buNone/>
              <a:defRPr/>
            </a:pPr>
            <a:r>
              <a:rPr lang="en-US" altLang="en-US"/>
              <a:t>Ví dụ </a:t>
            </a:r>
            <a:r>
              <a:rPr lang="en-US" altLang="en-US" smtClean="0"/>
              <a:t>Với lược đồ khái niệm về Sinh viên ta có thể mở rộng CSDL bằng cách thêm dữ liệu về </a:t>
            </a:r>
            <a:r>
              <a:rPr lang="en-US" altLang="en-US" smtClean="0">
                <a:solidFill>
                  <a:srgbClr val="FF0000"/>
                </a:solidFill>
              </a:rPr>
              <a:t>DiemTB: float </a:t>
            </a:r>
            <a:r>
              <a:rPr lang="en-US" altLang="en-US" smtClean="0"/>
              <a:t>sẽ không làm thay đổi lược đồ ngoài hay chương trình ứng dụng đang có.</a:t>
            </a:r>
            <a:endParaRPr lang="en-US" altLang="en-US" dirty="0"/>
          </a:p>
        </p:txBody>
      </p:sp>
    </p:spTree>
    <p:extLst>
      <p:ext uri="{BB962C8B-B14F-4D97-AF65-F5344CB8AC3E}">
        <p14:creationId xmlns:p14="http://schemas.microsoft.com/office/powerpoint/2010/main" val="269232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circle(in)">
                                      <p:cBhvr>
                                        <p:cTn id="7" dur="2000"/>
                                        <p:tgtEl>
                                          <p:spTgt spid="7">
                                            <p:txEl>
                                              <p:pRg st="3" end="3"/>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circle(in)">
                                      <p:cBhvr>
                                        <p:cTn id="10" dur="2000"/>
                                        <p:tgtEl>
                                          <p:spTgt spid="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circle(in)">
                                      <p:cBhvr>
                                        <p:cTn id="15" dur="2000"/>
                                        <p:tgtEl>
                                          <p:spTgt spid="7">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7">
                                            <p:txEl>
                                              <p:pRg st="6" end="6"/>
                                            </p:txEl>
                                          </p:spTgt>
                                        </p:tgtEl>
                                        <p:attrNameLst>
                                          <p:attrName>style.visibility</p:attrName>
                                        </p:attrNameLst>
                                      </p:cBhvr>
                                      <p:to>
                                        <p:strVal val="visible"/>
                                      </p:to>
                                    </p:set>
                                    <p:animEffect transition="in" filter="circle(in)">
                                      <p:cBhvr>
                                        <p:cTn id="20" dur="2000"/>
                                        <p:tgtEl>
                                          <p:spTgt spid="7">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circle(in)">
                                      <p:cBhvr>
                                        <p:cTn id="25"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8</a:t>
            </a:fld>
            <a:endParaRPr lang="en-US"/>
          </a:p>
        </p:txBody>
      </p:sp>
      <p:sp>
        <p:nvSpPr>
          <p:cNvPr id="7" name="Rectangle 5"/>
          <p:cNvSpPr>
            <a:spLocks noGrp="1" noChangeArrowheads="1"/>
          </p:cNvSpPr>
          <p:nvPr>
            <p:ph type="body" idx="4294967295"/>
          </p:nvPr>
        </p:nvSpPr>
        <p:spPr>
          <a:xfrm>
            <a:off x="287208" y="251927"/>
            <a:ext cx="3043821" cy="6111162"/>
          </a:xfrm>
          <a:prstGeom prst="rect">
            <a:avLst/>
          </a:prstGeom>
        </p:spPr>
        <p:txBody>
          <a:bodyPr>
            <a:normAutofit/>
          </a:bodyPr>
          <a:lstStyle/>
          <a:p>
            <a:pPr marL="0" lvl="1" indent="0">
              <a:spcBef>
                <a:spcPts val="750"/>
              </a:spcBef>
              <a:buNone/>
              <a:defRPr/>
            </a:pPr>
            <a:r>
              <a:rPr lang="en-US" sz="2600" b="1" smtClean="0"/>
              <a:t>4. Kiến </a:t>
            </a:r>
            <a:r>
              <a:rPr lang="en-US" sz="2600" b="1"/>
              <a:t>trúc tổng quát của một hệ quản trị CSDL</a:t>
            </a:r>
            <a:r>
              <a:rPr lang="en-US" altLang="en-US" sz="2600" smtClean="0"/>
              <a:t>.</a:t>
            </a:r>
          </a:p>
          <a:p>
            <a:pPr marL="0" lvl="1" indent="0">
              <a:spcBef>
                <a:spcPts val="750"/>
              </a:spcBef>
              <a:buNone/>
              <a:defRPr/>
            </a:pPr>
            <a:r>
              <a:rPr lang="en-US" altLang="en-US" sz="2600"/>
              <a:t> </a:t>
            </a:r>
            <a:r>
              <a:rPr lang="en-US" altLang="en-US" sz="2600" smtClean="0"/>
              <a:t> Hình bên </a:t>
            </a:r>
            <a:r>
              <a:rPr lang="en-US" sz="2600" smtClean="0"/>
              <a:t>minh </a:t>
            </a:r>
            <a:r>
              <a:rPr lang="en-US" sz="2600"/>
              <a:t>họa kiến trúc được đơn giản hóa của một DBMS tiêu biểu dựa trên mô hình dữ liệu quan hệ.</a:t>
            </a:r>
            <a:endParaRPr lang="en-US" altLang="en-US" sz="2600" smtClean="0"/>
          </a:p>
        </p:txBody>
      </p:sp>
      <p:pic>
        <p:nvPicPr>
          <p:cNvPr id="18" name="Picture 17"/>
          <p:cNvPicPr>
            <a:picLocks noChangeAspect="1"/>
          </p:cNvPicPr>
          <p:nvPr/>
        </p:nvPicPr>
        <p:blipFill>
          <a:blip r:embed="rId2"/>
          <a:stretch>
            <a:fillRect/>
          </a:stretch>
        </p:blipFill>
        <p:spPr>
          <a:xfrm>
            <a:off x="3723526" y="211524"/>
            <a:ext cx="6950694" cy="6413369"/>
          </a:xfrm>
          <a:prstGeom prst="rect">
            <a:avLst/>
          </a:prstGeom>
        </p:spPr>
      </p:pic>
    </p:spTree>
    <p:extLst>
      <p:ext uri="{BB962C8B-B14F-4D97-AF65-F5344CB8AC3E}">
        <p14:creationId xmlns:p14="http://schemas.microsoft.com/office/powerpoint/2010/main" val="26166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1502229" y="2477485"/>
            <a:ext cx="9013371" cy="110799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6600" b="1" smtClean="0">
                <a:solidFill>
                  <a:schemeClr val="bg2"/>
                </a:solidFill>
                <a:latin typeface="+mj-lt"/>
              </a:rPr>
              <a:t>Hết phần 2 chương 1</a:t>
            </a:r>
            <a:endParaRPr lang="id-ID" sz="66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smtClean="0">
                <a:solidFill>
                  <a:schemeClr val="bg1"/>
                </a:solidFill>
              </a:rPr>
              <a:t>sonnt</a:t>
            </a:r>
            <a:r>
              <a:rPr lang="id-ID" sz="1400" smtClean="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a:t>
            </a:r>
            <a:r>
              <a:rPr lang="id-ID" sz="1400" smtClean="0">
                <a:solidFill>
                  <a:schemeClr val="bg1"/>
                </a:solidFill>
              </a:rPr>
              <a:t>849</a:t>
            </a:r>
            <a:r>
              <a:rPr lang="en-US" sz="1400" smtClean="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521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20" grpId="0"/>
      <p:bldP spid="13" grpId="0"/>
      <p:bldP spid="15" grpId="0"/>
      <p:bldP spid="16" grpId="0"/>
      <p:bldP spid="24" grpId="0" animBg="1"/>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3441</TotalTime>
  <Words>879</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Open Sans</vt:lpstr>
      <vt:lpstr>Roboto</vt:lpstr>
      <vt:lpstr>Times New Roman</vt:lpstr>
      <vt:lpstr>Office Theme</vt:lpstr>
      <vt:lpstr>PowerPoint Presentation</vt:lpstr>
      <vt:lpstr>WELCOME MESSAGES</vt:lpstr>
      <vt:lpstr>Nội dung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Admin</cp:lastModifiedBy>
  <cp:revision>219</cp:revision>
  <dcterms:created xsi:type="dcterms:W3CDTF">2017-01-10T11:09:36Z</dcterms:created>
  <dcterms:modified xsi:type="dcterms:W3CDTF">2021-06-13T03:07:12Z</dcterms:modified>
</cp:coreProperties>
</file>