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92" r:id="rId5"/>
    <p:sldId id="293" r:id="rId6"/>
    <p:sldId id="294" r:id="rId7"/>
    <p:sldId id="296" r:id="rId8"/>
    <p:sldId id="297" r:id="rId9"/>
    <p:sldId id="295" r:id="rId10"/>
    <p:sldId id="298" r:id="rId11"/>
    <p:sldId id="299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7" autoAdjust="0"/>
    <p:restoredTop sz="93956" autoAdjust="0"/>
  </p:normalViewPr>
  <p:slideViewPr>
    <p:cSldViewPr snapToGrid="0" showGuides="1">
      <p:cViewPr varScale="1">
        <p:scale>
          <a:sx n="82" d="100"/>
          <a:sy n="82" d="100"/>
        </p:scale>
        <p:origin x="821" y="72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0E8DD-A0C7-419E-AC85-726EB37FF7FF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A71B4-60CD-4D49-B779-926567448A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873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01837"/>
            <a:ext cx="9144000" cy="15081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16313"/>
            <a:ext cx="9144000" cy="5603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C544-4C5B-40F5-B6BC-7078F14102FE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3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50878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34455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488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0405" y="1658938"/>
            <a:ext cx="10791190" cy="2455862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5F51C49-0036-4204-9B57-95AAC2F1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1A47D85-81C8-43FF-9C42-3F48D6FDA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F2F2BB-1219-E64A-8D58-AF2C8A6ADC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6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8194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35">
            <a:extLst>
              <a:ext uri="{FF2B5EF4-FFF2-40B4-BE49-F238E27FC236}">
                <a16:creationId xmlns:a16="http://schemas.microsoft.com/office/drawing/2014/main" id="{C31BD89A-8F52-4756-B027-614D46D10F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082800"/>
            <a:ext cx="7150100" cy="3525519"/>
          </a:xfrm>
        </p:spPr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2D7031D-1453-4A60-AEE6-26465607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6E80B69-A5C3-4D3B-8165-F7E3BB40FD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E8B86D-E59D-F044-9C6A-CE55AC3877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0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53829"/>
            <a:ext cx="11902440" cy="4776312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FC7C2A-F4D5-4A2F-93B1-9C764A4E9794}"/>
              </a:ext>
            </a:extLst>
          </p:cNvPr>
          <p:cNvSpPr/>
          <p:nvPr userDrawn="1"/>
        </p:nvSpPr>
        <p:spPr>
          <a:xfrm>
            <a:off x="11320940" y="6466919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91A05DB3-42C8-46AC-A554-0663D9B52EF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29929" y="6460887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57F1C2-3136-4035-B358-1AA921A2894A}"/>
              </a:ext>
            </a:extLst>
          </p:cNvPr>
          <p:cNvSpPr txBox="1"/>
          <p:nvPr userDrawn="1"/>
        </p:nvSpPr>
        <p:spPr>
          <a:xfrm>
            <a:off x="11353800" y="64752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2FC83-02D9-0044-8504-A38A8B9111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47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50878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34455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488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667000"/>
            <a:ext cx="11902440" cy="225044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2324406-7016-4738-B8E3-058CADCD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F5D83137-F185-44B2-96D7-C40DC8EE3A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FF52D1-EFC6-C44A-B994-D42346839B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dl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48589"/>
            <a:ext cx="11902440" cy="6559907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83F84-8924-44E5-846B-EDD367C8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267AD1-B73F-4851-B3AF-211B535170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A3DAFE-860B-6F45-8784-31E154F972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8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66919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60887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752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849120"/>
            <a:ext cx="11902440" cy="411480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2236BFD-99FD-4F1C-80FD-F953B1E3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C7F29D1-4A66-4CBA-A9A1-D069F0F0D6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22EEAB-C4D0-4040-B9CF-5EFAE08F06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5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255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652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088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326" y="1658938"/>
            <a:ext cx="5400674" cy="448147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B8159B0-B246-4992-B682-E76BEB9A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6507238-16C6-423B-A2C2-7A1ECA40C1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9D4C4F-1CDC-FE40-AB90-9027A80017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4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rait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255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652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088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35136"/>
            <a:ext cx="5400674" cy="6560820"/>
          </a:xfrm>
        </p:spPr>
        <p:txBody>
          <a:bodyPr/>
          <a:lstStyle/>
          <a:p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71F0DE-8E43-3F44-A379-F7763A3AE5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44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21973" y="1628894"/>
            <a:ext cx="5161914" cy="452477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6E58B73-29F9-4789-BF35-AB485895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446D5EA9-AAF6-4488-B583-7DA55424AD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D8DFB7-D816-3949-AE6B-76FB988F86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5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149D4E7D-F51D-4CEF-AC74-A691AA6AE2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" y="1801184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1424BD47-36D8-4D1A-BE14-9782F1FD74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5960" y="4214819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7D7A4D8-88B4-4DB1-99A7-519C7BE9418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82360" y="1801184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5D95C81D-9B10-4FF8-8C90-E648F3A1965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82360" y="4214819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D4080F6-33B2-488F-B0BB-E156334FE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16E3F69-D1AB-4A8A-BCE1-81157536CE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61D4CD7-697F-6D43-A07E-57DD939B72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0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0070C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83F84-8924-44E5-846B-EDD367C8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267AD1-B73F-4851-B3AF-211B535170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01FEEF-8C03-3540-9178-3FBE72EAAF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9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1424BD47-36D8-4D1A-BE14-9782F1FD74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5960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91D35E9C-5092-45CB-A44E-ECEC5C354E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82135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9AE37AB8-671B-4D62-B300-4E818F9AAF8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74342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3235931-13F3-445C-A864-257369C4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540FCDF2-BE5D-4439-B3DA-53B1E34F0C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77FE6C-918F-DD4F-877B-B804CF2C9B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38A09F8-496A-4644-B820-D6251E2963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463" y="3428722"/>
            <a:ext cx="11902440" cy="327977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F18353-28B7-4477-95E9-3562CE24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3B43E75-A765-4118-A3B7-CF2952D7F8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973BB8-D672-9349-A510-597412AF8D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7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FF7217-FCD0-4A8A-B377-29B7E8F398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44463" y="149225"/>
            <a:ext cx="11903075" cy="327977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B278207-40F1-4CC1-B990-0006B8D4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724"/>
            <a:ext cx="9912009" cy="9860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6E72771F-C44F-4A27-AB45-B4A1254562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58875"/>
            <a:ext cx="9912327" cy="365125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9185968-EB6A-4B69-8C1D-3E33CEC7D1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93494" y="2061687"/>
            <a:ext cx="2005012" cy="2005012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6633F8-1B31-49A7-BF63-C9B0313AA221}"/>
              </a:ext>
            </a:extLst>
          </p:cNvPr>
          <p:cNvSpPr/>
          <p:nvPr userDrawn="1"/>
        </p:nvSpPr>
        <p:spPr>
          <a:xfrm>
            <a:off x="11318471" y="64518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31946B16-90EF-47BB-A0D1-2DC28366250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06678" y="6456244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DD8459-35C2-44CC-B56E-55CEFA2AECF1}"/>
              </a:ext>
            </a:extLst>
          </p:cNvPr>
          <p:cNvSpPr txBox="1"/>
          <p:nvPr userDrawn="1"/>
        </p:nvSpPr>
        <p:spPr>
          <a:xfrm>
            <a:off x="11308514" y="6469221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BCE90E-A60C-7949-8B71-68AE28547B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9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7264113-4187-4EBB-AD66-68EAE65599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463" y="5328563"/>
            <a:ext cx="11903075" cy="1380212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43409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94CFBD0-B126-4756-BAE9-DFE94586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2798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F8443F7-284F-443E-9B77-C5CA54ED4F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2798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B622DE-BF82-E549-9051-132805BD38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5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3957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3354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4790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D19C3E4-9A91-4A56-B588-962A44C1A52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641599"/>
            <a:ext cx="4681220" cy="4066897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67A9ADB-1E48-4CA0-9DC1-FFB2810A2E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9820" y="2641599"/>
            <a:ext cx="4305300" cy="2082802"/>
          </a:xfrm>
        </p:spPr>
        <p:txBody>
          <a:bodyPr/>
          <a:lstStyle/>
          <a:p>
            <a:endParaRPr lang="en-ID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502B214-2686-4349-AEC1-6742DB3773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09820" y="4800599"/>
            <a:ext cx="2110740" cy="1907897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C3FAE7E5-3173-43D5-BA67-5E8C52D68C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04380" y="4800599"/>
            <a:ext cx="2110740" cy="1907897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A2C4D62D-125F-4BA1-BA36-28807380D45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298940" y="2641598"/>
            <a:ext cx="2748280" cy="405253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C5B2C26-C857-4DD8-8F19-B2E3979C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702D8E62-69AA-4148-9680-07DBAAA296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571A709-F799-6540-AB36-D103691AF3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8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0899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6ADC654-223A-4D00-BE02-70EA40CA51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8313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B95F7005-6F08-46B7-BFA6-60D84DAD99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727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4D823C65-70E5-4B30-81AB-42F2E48BAD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93159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01584CA-9F9A-415F-9A69-45BC12F1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AE9D6D3-08AE-4BDE-BCC2-7F7A06524A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A346352-EC24-634E-A07B-8678EFB27C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8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410" y="1992301"/>
            <a:ext cx="4547370" cy="273017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DF049B6-04C3-4385-97E7-0C9490C2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E44C51A-9A91-41EE-9C68-F5035AB14A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06E97E-4841-244B-8C0F-AC84D5BB80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0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8194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26549" y="1629886"/>
            <a:ext cx="3168000" cy="424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30088-3DCC-4EB2-AFF1-DA21BF1D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F748112-F6C0-47FB-B576-1C132DE4BC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A36BCC-1883-674C-BBD1-FF3C56ED86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9E94143-FE7E-4405-B3B0-6F6A3B33E6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F39CC5B-CD77-41B3-A9F8-0BC5279C8B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0232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A9DC35DC-2D52-4786-87F7-0622512D0AC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4914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9524047-19EA-426B-9978-B7002DC7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4356494-8784-4D7C-802E-FC8E96D4E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0EC3C3-3F8A-5044-9BBC-3DACD06B99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187870D-C780-4128-ABA3-7BF0D5FF93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4463" y="149225"/>
            <a:ext cx="11903075" cy="6559550"/>
          </a:xfrm>
        </p:spPr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363C9-4316-3940-AD93-83F81B9AE7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22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E05A6-6893-4CAA-8D5F-2957D0B1D971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A3BEB-79BF-654F-8A73-71411B77825B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1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64" r:id="rId4"/>
    <p:sldLayoutId id="2147483663" r:id="rId5"/>
    <p:sldLayoutId id="2147483665" r:id="rId6"/>
    <p:sldLayoutId id="2147483666" r:id="rId7"/>
    <p:sldLayoutId id="2147483668" r:id="rId8"/>
    <p:sldLayoutId id="2147483661" r:id="rId9"/>
    <p:sldLayoutId id="2147483653" r:id="rId10"/>
    <p:sldLayoutId id="2147483669" r:id="rId11"/>
    <p:sldLayoutId id="2147483662" r:id="rId12"/>
    <p:sldLayoutId id="2147483655" r:id="rId13"/>
    <p:sldLayoutId id="2147483667" r:id="rId14"/>
    <p:sldLayoutId id="2147483656" r:id="rId15"/>
    <p:sldLayoutId id="2147483652" r:id="rId16"/>
    <p:sldLayoutId id="2147483657" r:id="rId17"/>
    <p:sldLayoutId id="2147483658" r:id="rId18"/>
    <p:sldLayoutId id="2147483659" r:id="rId19"/>
    <p:sldLayoutId id="2147483660" r:id="rId20"/>
    <p:sldLayoutId id="2147483654" r:id="rId21"/>
    <p:sldLayoutId id="2147483651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9E74059-9CB0-4FC5-A877-21160B4A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1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8D8D56-9593-2647-8786-62A1E697095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324" y="2127141"/>
            <a:ext cx="4517351" cy="223595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12D5E5-5D16-8B42-B5E3-B478B482F1E0}"/>
              </a:ext>
            </a:extLst>
          </p:cNvPr>
          <p:cNvSpPr/>
          <p:nvPr/>
        </p:nvSpPr>
        <p:spPr>
          <a:xfrm>
            <a:off x="10649415" y="133815"/>
            <a:ext cx="1360448" cy="791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0" y="233264"/>
            <a:ext cx="10536303" cy="641013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9"/>
              <a:defRPr/>
            </a:pPr>
            <a:r>
              <a:rPr lang="en-US" altLang="en-US" sz="2600" b="1" smtClean="0"/>
              <a:t> Ràng buộc toàn vẹn (integrity constraints):</a:t>
            </a:r>
            <a:endParaRPr lang="en-US" altLang="en-US" b="1" smtClean="0"/>
          </a:p>
          <a:p>
            <a:pPr marL="0" indent="0">
              <a:buNone/>
              <a:defRPr/>
            </a:pPr>
            <a:r>
              <a:rPr lang="en-US" altLang="en-US" smtClean="0"/>
              <a:t>+ Tập </a:t>
            </a:r>
            <a:r>
              <a:rPr lang="en-US" altLang="en-US"/>
              <a:t>các quy tắc mà mọi dữ liệu trong CSDL phải tuân theo nhằm đảm bảo </a:t>
            </a:r>
            <a:r>
              <a:rPr lang="en-US" altLang="en-US" smtClean="0"/>
              <a:t>tính toàn vẹn của cơ sở dữ liệu.</a:t>
            </a:r>
          </a:p>
          <a:p>
            <a:pPr marL="0" indent="0">
              <a:buNone/>
              <a:defRPr/>
            </a:pPr>
            <a:r>
              <a:rPr lang="en-US" altLang="en-US" sz="2600" smtClean="0"/>
              <a:t>+ Có nhiều ràng buộc khác nhau trong một CSDL. Dưới đây là một số ràng buộc cơ bản: </a:t>
            </a:r>
          </a:p>
          <a:p>
            <a:pPr marL="0" indent="0">
              <a:buNone/>
              <a:defRPr/>
            </a:pPr>
            <a:r>
              <a:rPr lang="en-US" altLang="en-US" sz="2600"/>
              <a:t> </a:t>
            </a:r>
            <a:r>
              <a:rPr lang="en-US" altLang="en-US" sz="2600" smtClean="0"/>
              <a:t>   - Ràng buộc unique (duy nhất): mỗi giá trị trong cột có ràng buộc này phải là duy nhất trong cột đó.</a:t>
            </a:r>
          </a:p>
          <a:p>
            <a:pPr marL="0" indent="0">
              <a:buNone/>
              <a:defRPr/>
            </a:pPr>
            <a:r>
              <a:rPr lang="en-US" altLang="en-US" sz="2600"/>
              <a:t> </a:t>
            </a:r>
            <a:r>
              <a:rPr lang="en-US" altLang="en-US" sz="2600" smtClean="0"/>
              <a:t>   - Ràng buộc not null (khác rỗng): Các ô trong cột có ràng buộc này bắt buộc phải có giá trị khác null</a:t>
            </a:r>
          </a:p>
          <a:p>
            <a:pPr marL="0" indent="0">
              <a:buNone/>
              <a:defRPr/>
            </a:pPr>
            <a:r>
              <a:rPr lang="en-US" altLang="en-US" sz="2600"/>
              <a:t> </a:t>
            </a:r>
            <a:r>
              <a:rPr lang="en-US" altLang="en-US" sz="2600" smtClean="0"/>
              <a:t>   - Ràng buộc khóa ngoại (ràng buộc tham chiếu): Các giá trị trong cột khóa ngoại ở bảng tham chiếu phải có trong cột tương ứng ở bảng được tham chiếu.</a:t>
            </a:r>
          </a:p>
          <a:p>
            <a:pPr marL="0" indent="0">
              <a:buNone/>
              <a:defRPr/>
            </a:pPr>
            <a:r>
              <a:rPr lang="en-US" altLang="en-US" sz="2600"/>
              <a:t> </a:t>
            </a:r>
            <a:r>
              <a:rPr lang="en-US" altLang="en-US" sz="2600" smtClean="0"/>
              <a:t>   - Ràng buộc khóa chính: các giá trị là khóa chính phải là unique và not null.</a:t>
            </a:r>
          </a:p>
          <a:p>
            <a:pPr marL="0" indent="0">
              <a:buNone/>
              <a:defRPr/>
            </a:pPr>
            <a:r>
              <a:rPr lang="en-US" altLang="en-US" sz="2600"/>
              <a:t> </a:t>
            </a:r>
            <a:r>
              <a:rPr lang="en-US" altLang="en-US" sz="2600" smtClean="0"/>
              <a:t>   - Ràng buộc về miền giá trị: các giá trị trong cột phải nằm trong miền giá trị của cột.</a:t>
            </a:r>
          </a:p>
          <a:p>
            <a:pPr marL="0" indent="0">
              <a:buNone/>
              <a:defRPr/>
            </a:pPr>
            <a:r>
              <a:rPr lang="en-US" altLang="en-US" sz="2600"/>
              <a:t> </a:t>
            </a:r>
            <a:r>
              <a:rPr lang="en-US" altLang="en-US" sz="2600" smtClean="0"/>
              <a:t>   - . . .</a:t>
            </a:r>
          </a:p>
        </p:txBody>
      </p:sp>
    </p:spTree>
    <p:extLst>
      <p:ext uri="{BB962C8B-B14F-4D97-AF65-F5344CB8AC3E}">
        <p14:creationId xmlns:p14="http://schemas.microsoft.com/office/powerpoint/2010/main" val="33961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0" y="233264"/>
            <a:ext cx="10536303" cy="641013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4"/>
              <a:defRPr/>
            </a:pPr>
            <a:r>
              <a:rPr lang="en-US" altLang="en-US" sz="2600" b="1" smtClean="0"/>
              <a:t> Ràng buộc toàn vẹn (integrity constraints) (tt.):</a:t>
            </a:r>
            <a:endParaRPr lang="en-US" altLang="en-US" b="1" smtClean="0"/>
          </a:p>
          <a:p>
            <a:pPr marL="0" indent="0">
              <a:buNone/>
              <a:defRPr/>
            </a:pPr>
            <a:r>
              <a:rPr lang="en-US" altLang="en-US" smtClean="0"/>
              <a:t>Vd. </a:t>
            </a:r>
            <a:endParaRPr lang="en-US" altLang="en-US" sz="2600" smtClean="0"/>
          </a:p>
        </p:txBody>
      </p:sp>
      <p:sp>
        <p:nvSpPr>
          <p:cNvPr id="2" name="Rectangle 1"/>
          <p:cNvSpPr/>
          <p:nvPr/>
        </p:nvSpPr>
        <p:spPr>
          <a:xfrm>
            <a:off x="333860" y="1156038"/>
            <a:ext cx="40781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SINHVIEN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MaSV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HoTen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 Diachi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40</a:t>
            </a:r>
            <a:r>
              <a:rPr lang="en-US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Sodd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unique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16294" y="3010738"/>
            <a:ext cx="4441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MONHOC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MaMH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TenMH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unique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SoTC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3860" y="458576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KQTHI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MaSV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MaMH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Diem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Foreign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MaSV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SINHVIEN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MaSV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Foreign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MaMH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MONHOC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MaMH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4903"/>
              </p:ext>
            </p:extLst>
          </p:nvPr>
        </p:nvGraphicFramePr>
        <p:xfrm>
          <a:off x="5929563" y="1156038"/>
          <a:ext cx="493537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383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31192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1019916">
                  <a:extLst>
                    <a:ext uri="{9D8B030D-6E8A-4147-A177-3AD203B41FA5}">
                      <a16:colId xmlns:a16="http://schemas.microsoft.com/office/drawing/2014/main" val="3945943437"/>
                    </a:ext>
                  </a:extLst>
                </a:gridCol>
                <a:gridCol w="1372879">
                  <a:extLst>
                    <a:ext uri="{9D8B030D-6E8A-4147-A177-3AD203B41FA5}">
                      <a16:colId xmlns:a16="http://schemas.microsoft.com/office/drawing/2014/main" val="85924162"/>
                    </a:ext>
                  </a:extLst>
                </a:gridCol>
              </a:tblGrid>
              <a:tr h="261778">
                <a:tc>
                  <a:txBody>
                    <a:bodyPr/>
                    <a:lstStyle/>
                    <a:p>
                      <a:r>
                        <a:rPr lang="en-US" u="sng" smtClean="0"/>
                        <a:t>MaSV</a:t>
                      </a:r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HoTen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Đia</a:t>
                      </a:r>
                      <a:r>
                        <a:rPr lang="en-US" baseline="0" smtClean="0"/>
                        <a:t>chi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Sodd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14110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mtClean="0"/>
                        <a:t>Trương Trọng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 VVN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0911111111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14111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Nguyễn Duy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 NDT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0211111111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. . 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26363"/>
              </p:ext>
            </p:extLst>
          </p:nvPr>
        </p:nvGraphicFramePr>
        <p:xfrm>
          <a:off x="7408042" y="2815411"/>
          <a:ext cx="314438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36">
                  <a:extLst>
                    <a:ext uri="{9D8B030D-6E8A-4147-A177-3AD203B41FA5}">
                      <a16:colId xmlns:a16="http://schemas.microsoft.com/office/drawing/2014/main" val="1856028819"/>
                    </a:ext>
                  </a:extLst>
                </a:gridCol>
                <a:gridCol w="1073021">
                  <a:extLst>
                    <a:ext uri="{9D8B030D-6E8A-4147-A177-3AD203B41FA5}">
                      <a16:colId xmlns:a16="http://schemas.microsoft.com/office/drawing/2014/main" val="185772583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85629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smtClean="0"/>
                        <a:t>MaMH</a:t>
                      </a:r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Ten</a:t>
                      </a:r>
                      <a:r>
                        <a:rPr lang="en-US" baseline="0" smtClean="0"/>
                        <a:t>MH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So</a:t>
                      </a:r>
                      <a:r>
                        <a:rPr lang="en-US" baseline="0" smtClean="0"/>
                        <a:t>TC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07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CSDL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05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M02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CTDL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68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. . 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98516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594831"/>
              </p:ext>
            </p:extLst>
          </p:nvPr>
        </p:nvGraphicFramePr>
        <p:xfrm>
          <a:off x="7389372" y="4543983"/>
          <a:ext cx="31817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193">
                  <a:extLst>
                    <a:ext uri="{9D8B030D-6E8A-4147-A177-3AD203B41FA5}">
                      <a16:colId xmlns:a16="http://schemas.microsoft.com/office/drawing/2014/main" val="1856028819"/>
                    </a:ext>
                  </a:extLst>
                </a:gridCol>
                <a:gridCol w="928440">
                  <a:extLst>
                    <a:ext uri="{9D8B030D-6E8A-4147-A177-3AD203B41FA5}">
                      <a16:colId xmlns:a16="http://schemas.microsoft.com/office/drawing/2014/main" val="1857725832"/>
                    </a:ext>
                  </a:extLst>
                </a:gridCol>
                <a:gridCol w="877078">
                  <a:extLst>
                    <a:ext uri="{9D8B030D-6E8A-4147-A177-3AD203B41FA5}">
                      <a16:colId xmlns:a16="http://schemas.microsoft.com/office/drawing/2014/main" val="85629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smtClean="0"/>
                        <a:t>Ma</a:t>
                      </a:r>
                      <a:r>
                        <a:rPr lang="en-US" u="sng" baseline="0" smtClean="0"/>
                        <a:t>SV</a:t>
                      </a:r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baseline="0" smtClean="0"/>
                        <a:t>MaMH</a:t>
                      </a:r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Điem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07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14110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05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14110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M02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68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14111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M01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98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. . 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2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69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F03F647-1BC7-48A1-A99C-9B03A90683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B75EA7-9A32-416B-ADAC-8E3E8225B3E5}"/>
              </a:ext>
            </a:extLst>
          </p:cNvPr>
          <p:cNvSpPr/>
          <p:nvPr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rgbClr val="0070C0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F62E2E-A004-4C81-A7D6-3F801D122209}"/>
              </a:ext>
            </a:extLst>
          </p:cNvPr>
          <p:cNvSpPr/>
          <p:nvPr/>
        </p:nvSpPr>
        <p:spPr>
          <a:xfrm>
            <a:off x="914400" y="2310054"/>
            <a:ext cx="10363200" cy="1944370"/>
          </a:xfrm>
          <a:prstGeom prst="rect">
            <a:avLst/>
          </a:prstGeom>
          <a:solidFill>
            <a:srgbClr val="0070C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842F8A2B-522E-402C-8F99-1736995573FD}"/>
              </a:ext>
            </a:extLst>
          </p:cNvPr>
          <p:cNvSpPr txBox="1"/>
          <p:nvPr/>
        </p:nvSpPr>
        <p:spPr>
          <a:xfrm>
            <a:off x="2037488" y="2477485"/>
            <a:ext cx="8562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9600" b="1" smtClean="0">
                <a:solidFill>
                  <a:schemeClr val="bg2"/>
                </a:solidFill>
                <a:latin typeface="+mj-lt"/>
              </a:rPr>
              <a:t>Hết </a:t>
            </a:r>
            <a:r>
              <a:rPr lang="en-ID" sz="9600" b="1" smtClean="0">
                <a:solidFill>
                  <a:schemeClr val="bg2"/>
                </a:solidFill>
                <a:latin typeface="+mj-lt"/>
              </a:rPr>
              <a:t>chương </a:t>
            </a:r>
            <a:r>
              <a:rPr lang="en-ID" sz="9600" b="1" smtClean="0">
                <a:solidFill>
                  <a:schemeClr val="bg2"/>
                </a:solidFill>
                <a:latin typeface="+mj-lt"/>
              </a:rPr>
              <a:t>2</a:t>
            </a:r>
            <a:endParaRPr lang="id-ID" sz="96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915BEA-C375-4FFF-90A2-79BF6E6BE98F}"/>
              </a:ext>
            </a:extLst>
          </p:cNvPr>
          <p:cNvSpPr txBox="1"/>
          <p:nvPr/>
        </p:nvSpPr>
        <p:spPr>
          <a:xfrm>
            <a:off x="7648906" y="4966195"/>
            <a:ext cx="401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err="1">
                <a:solidFill>
                  <a:schemeClr val="bg1"/>
                </a:solidFill>
              </a:rPr>
              <a:t>Số</a:t>
            </a:r>
            <a:r>
              <a:rPr lang="id-ID" sz="1600" dirty="0">
                <a:solidFill>
                  <a:schemeClr val="bg1"/>
                </a:solidFill>
              </a:rPr>
              <a:t> 1, </a:t>
            </a:r>
            <a:r>
              <a:rPr lang="id-ID" sz="1600" dirty="0" err="1">
                <a:solidFill>
                  <a:schemeClr val="bg1"/>
                </a:solidFill>
              </a:rPr>
              <a:t>Võ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Văn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Ngân</a:t>
            </a:r>
            <a:r>
              <a:rPr lang="id-ID" sz="1600" dirty="0">
                <a:solidFill>
                  <a:schemeClr val="bg1"/>
                </a:solidFill>
              </a:rPr>
              <a:t>, </a:t>
            </a:r>
            <a:r>
              <a:rPr lang="id-ID" sz="1600" dirty="0" err="1">
                <a:solidFill>
                  <a:schemeClr val="bg1"/>
                </a:solidFill>
              </a:rPr>
              <a:t>Thủ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Đức</a:t>
            </a:r>
            <a:r>
              <a:rPr lang="id-ID" sz="1600" dirty="0">
                <a:solidFill>
                  <a:schemeClr val="bg1"/>
                </a:solidFill>
              </a:rPr>
              <a:t>, TPHCM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53651-7BB8-435C-900B-0ECB234D5651}"/>
              </a:ext>
            </a:extLst>
          </p:cNvPr>
          <p:cNvSpPr txBox="1"/>
          <p:nvPr/>
        </p:nvSpPr>
        <p:spPr>
          <a:xfrm>
            <a:off x="7648906" y="5493407"/>
            <a:ext cx="321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</a:rPr>
              <a:t>sonnt</a:t>
            </a:r>
            <a:r>
              <a:rPr lang="id-ID" sz="1400" smtClean="0">
                <a:solidFill>
                  <a:schemeClr val="bg1"/>
                </a:solidFill>
              </a:rPr>
              <a:t>@</a:t>
            </a:r>
            <a:r>
              <a:rPr lang="vi-VN" sz="1400" dirty="0">
                <a:solidFill>
                  <a:schemeClr val="bg1"/>
                </a:solidFill>
              </a:rPr>
              <a:t>hcmute.edu.vn</a:t>
            </a:r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087E69-D2FE-4AEA-B959-9C0B626A5DAA}"/>
              </a:ext>
            </a:extLst>
          </p:cNvPr>
          <p:cNvSpPr txBox="1"/>
          <p:nvPr/>
        </p:nvSpPr>
        <p:spPr>
          <a:xfrm>
            <a:off x="7648906" y="5948500"/>
            <a:ext cx="321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>
                <a:solidFill>
                  <a:schemeClr val="bg1"/>
                </a:solidFill>
              </a:rPr>
              <a:t>+</a:t>
            </a:r>
            <a:r>
              <a:rPr lang="id-ID" sz="1400" smtClean="0">
                <a:solidFill>
                  <a:schemeClr val="bg1"/>
                </a:solidFill>
              </a:rPr>
              <a:t>849</a:t>
            </a:r>
            <a:r>
              <a:rPr lang="en-US" sz="1400" smtClean="0">
                <a:solidFill>
                  <a:schemeClr val="bg1"/>
                </a:solidFill>
              </a:rPr>
              <a:t>18648899</a:t>
            </a:r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70BBC1-C26B-4DE3-906A-809B04D8428E}"/>
              </a:ext>
            </a:extLst>
          </p:cNvPr>
          <p:cNvGrpSpPr/>
          <p:nvPr/>
        </p:nvGrpSpPr>
        <p:grpSpPr>
          <a:xfrm>
            <a:off x="7258774" y="5548421"/>
            <a:ext cx="301370" cy="189603"/>
            <a:chOff x="5978526" y="1625601"/>
            <a:chExt cx="239713" cy="150812"/>
          </a:xfrm>
          <a:solidFill>
            <a:schemeClr val="bg1"/>
          </a:solidFill>
        </p:grpSpPr>
        <p:sp>
          <p:nvSpPr>
            <p:cNvPr id="18" name="Freeform 108">
              <a:extLst>
                <a:ext uri="{FF2B5EF4-FFF2-40B4-BE49-F238E27FC236}">
                  <a16:creationId xmlns:a16="http://schemas.microsoft.com/office/drawing/2014/main" id="{6C2EC654-0D08-4E4C-BDA1-BE60983E9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1625601"/>
              <a:ext cx="214313" cy="95250"/>
            </a:xfrm>
            <a:custGeom>
              <a:avLst/>
              <a:gdLst>
                <a:gd name="T0" fmla="*/ 135 w 135"/>
                <a:gd name="T1" fmla="*/ 0 h 60"/>
                <a:gd name="T2" fmla="*/ 132 w 135"/>
                <a:gd name="T3" fmla="*/ 0 h 60"/>
                <a:gd name="T4" fmla="*/ 0 w 135"/>
                <a:gd name="T5" fmla="*/ 0 h 60"/>
                <a:gd name="T6" fmla="*/ 0 w 135"/>
                <a:gd name="T7" fmla="*/ 0 h 60"/>
                <a:gd name="T8" fmla="*/ 66 w 135"/>
                <a:gd name="T9" fmla="*/ 60 h 60"/>
                <a:gd name="T10" fmla="*/ 135 w 135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60">
                  <a:moveTo>
                    <a:pt x="135" y="0"/>
                  </a:moveTo>
                  <a:lnTo>
                    <a:pt x="1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6" y="6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109">
              <a:extLst>
                <a:ext uri="{FF2B5EF4-FFF2-40B4-BE49-F238E27FC236}">
                  <a16:creationId xmlns:a16="http://schemas.microsoft.com/office/drawing/2014/main" id="{6FBAF003-FB91-4503-8DA4-6A9318E3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3626" y="1638301"/>
              <a:ext cx="74613" cy="130175"/>
            </a:xfrm>
            <a:custGeom>
              <a:avLst/>
              <a:gdLst>
                <a:gd name="T0" fmla="*/ 20 w 20"/>
                <a:gd name="T1" fmla="*/ 0 h 35"/>
                <a:gd name="T2" fmla="*/ 0 w 20"/>
                <a:gd name="T3" fmla="*/ 17 h 35"/>
                <a:gd name="T4" fmla="*/ 19 w 20"/>
                <a:gd name="T5" fmla="*/ 35 h 35"/>
                <a:gd name="T6" fmla="*/ 20 w 20"/>
                <a:gd name="T7" fmla="*/ 33 h 35"/>
                <a:gd name="T8" fmla="*/ 20 w 20"/>
                <a:gd name="T9" fmla="*/ 1 h 35"/>
                <a:gd name="T10" fmla="*/ 20 w 20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5">
                  <a:moveTo>
                    <a:pt x="20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4"/>
                    <a:pt x="20" y="34"/>
                    <a:pt x="20" y="3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110">
              <a:extLst>
                <a:ext uri="{FF2B5EF4-FFF2-40B4-BE49-F238E27FC236}">
                  <a16:creationId xmlns:a16="http://schemas.microsoft.com/office/drawing/2014/main" id="{F6972696-BA0B-4380-AD3D-BA0231DF4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526" y="1633538"/>
              <a:ext cx="74613" cy="134938"/>
            </a:xfrm>
            <a:custGeom>
              <a:avLst/>
              <a:gdLst>
                <a:gd name="T0" fmla="*/ 0 w 20"/>
                <a:gd name="T1" fmla="*/ 0 h 36"/>
                <a:gd name="T2" fmla="*/ 0 w 20"/>
                <a:gd name="T3" fmla="*/ 2 h 36"/>
                <a:gd name="T4" fmla="*/ 0 w 20"/>
                <a:gd name="T5" fmla="*/ 34 h 36"/>
                <a:gd name="T6" fmla="*/ 0 w 20"/>
                <a:gd name="T7" fmla="*/ 36 h 36"/>
                <a:gd name="T8" fmla="*/ 20 w 20"/>
                <a:gd name="T9" fmla="*/ 18 h 36"/>
                <a:gd name="T10" fmla="*/ 0 w 20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6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20" y="18"/>
                    <a:pt x="20" y="18"/>
                    <a:pt x="20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111">
              <a:extLst>
                <a:ext uri="{FF2B5EF4-FFF2-40B4-BE49-F238E27FC236}">
                  <a16:creationId xmlns:a16="http://schemas.microsoft.com/office/drawing/2014/main" id="{D5A21F7D-0789-4B32-B8A4-E291E3DC0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1712913"/>
              <a:ext cx="209550" cy="63500"/>
            </a:xfrm>
            <a:custGeom>
              <a:avLst/>
              <a:gdLst>
                <a:gd name="T0" fmla="*/ 66 w 132"/>
                <a:gd name="T1" fmla="*/ 19 h 40"/>
                <a:gd name="T2" fmla="*/ 45 w 132"/>
                <a:gd name="T3" fmla="*/ 0 h 40"/>
                <a:gd name="T4" fmla="*/ 0 w 132"/>
                <a:gd name="T5" fmla="*/ 40 h 40"/>
                <a:gd name="T6" fmla="*/ 0 w 132"/>
                <a:gd name="T7" fmla="*/ 40 h 40"/>
                <a:gd name="T8" fmla="*/ 132 w 132"/>
                <a:gd name="T9" fmla="*/ 40 h 40"/>
                <a:gd name="T10" fmla="*/ 88 w 132"/>
                <a:gd name="T11" fmla="*/ 0 h 40"/>
                <a:gd name="T12" fmla="*/ 66 w 132"/>
                <a:gd name="T13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40">
                  <a:moveTo>
                    <a:pt x="66" y="19"/>
                  </a:moveTo>
                  <a:lnTo>
                    <a:pt x="45" y="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32" y="40"/>
                  </a:lnTo>
                  <a:lnTo>
                    <a:pt x="88" y="0"/>
                  </a:lnTo>
                  <a:lnTo>
                    <a:pt x="6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4" name="Freeform 165">
            <a:extLst>
              <a:ext uri="{FF2B5EF4-FFF2-40B4-BE49-F238E27FC236}">
                <a16:creationId xmlns:a16="http://schemas.microsoft.com/office/drawing/2014/main" id="{AD824A6D-6E08-4A69-9E3E-8CEA354E1DC1}"/>
              </a:ext>
            </a:extLst>
          </p:cNvPr>
          <p:cNvSpPr>
            <a:spLocks noEditPoints="1"/>
          </p:cNvSpPr>
          <p:nvPr/>
        </p:nvSpPr>
        <p:spPr bwMode="auto">
          <a:xfrm>
            <a:off x="7257039" y="4919560"/>
            <a:ext cx="304840" cy="306858"/>
          </a:xfrm>
          <a:custGeom>
            <a:avLst/>
            <a:gdLst>
              <a:gd name="T0" fmla="*/ 76 w 151"/>
              <a:gd name="T1" fmla="*/ 0 h 152"/>
              <a:gd name="T2" fmla="*/ 9 w 151"/>
              <a:gd name="T3" fmla="*/ 142 h 152"/>
              <a:gd name="T4" fmla="*/ 0 w 151"/>
              <a:gd name="T5" fmla="*/ 152 h 152"/>
              <a:gd name="T6" fmla="*/ 151 w 151"/>
              <a:gd name="T7" fmla="*/ 38 h 152"/>
              <a:gd name="T8" fmla="*/ 57 w 151"/>
              <a:gd name="T9" fmla="*/ 142 h 152"/>
              <a:gd name="T10" fmla="*/ 28 w 151"/>
              <a:gd name="T11" fmla="*/ 123 h 152"/>
              <a:gd name="T12" fmla="*/ 57 w 151"/>
              <a:gd name="T13" fmla="*/ 142 h 152"/>
              <a:gd name="T14" fmla="*/ 19 w 151"/>
              <a:gd name="T15" fmla="*/ 104 h 152"/>
              <a:gd name="T16" fmla="*/ 66 w 151"/>
              <a:gd name="T17" fmla="*/ 95 h 152"/>
              <a:gd name="T18" fmla="*/ 66 w 151"/>
              <a:gd name="T19" fmla="*/ 85 h 152"/>
              <a:gd name="T20" fmla="*/ 19 w 151"/>
              <a:gd name="T21" fmla="*/ 76 h 152"/>
              <a:gd name="T22" fmla="*/ 66 w 151"/>
              <a:gd name="T23" fmla="*/ 85 h 152"/>
              <a:gd name="T24" fmla="*/ 19 w 151"/>
              <a:gd name="T25" fmla="*/ 66 h 152"/>
              <a:gd name="T26" fmla="*/ 66 w 151"/>
              <a:gd name="T27" fmla="*/ 57 h 152"/>
              <a:gd name="T28" fmla="*/ 66 w 151"/>
              <a:gd name="T29" fmla="*/ 47 h 152"/>
              <a:gd name="T30" fmla="*/ 19 w 151"/>
              <a:gd name="T31" fmla="*/ 38 h 152"/>
              <a:gd name="T32" fmla="*/ 66 w 151"/>
              <a:gd name="T33" fmla="*/ 47 h 152"/>
              <a:gd name="T34" fmla="*/ 19 w 151"/>
              <a:gd name="T35" fmla="*/ 29 h 152"/>
              <a:gd name="T36" fmla="*/ 66 w 151"/>
              <a:gd name="T37" fmla="*/ 19 h 152"/>
              <a:gd name="T38" fmla="*/ 113 w 151"/>
              <a:gd name="T39" fmla="*/ 133 h 152"/>
              <a:gd name="T40" fmla="*/ 95 w 151"/>
              <a:gd name="T41" fmla="*/ 114 h 152"/>
              <a:gd name="T42" fmla="*/ 113 w 151"/>
              <a:gd name="T43" fmla="*/ 133 h 152"/>
              <a:gd name="T44" fmla="*/ 95 w 151"/>
              <a:gd name="T45" fmla="*/ 104 h 152"/>
              <a:gd name="T46" fmla="*/ 113 w 151"/>
              <a:gd name="T47" fmla="*/ 85 h 152"/>
              <a:gd name="T48" fmla="*/ 113 w 151"/>
              <a:gd name="T49" fmla="*/ 76 h 152"/>
              <a:gd name="T50" fmla="*/ 95 w 151"/>
              <a:gd name="T51" fmla="*/ 57 h 152"/>
              <a:gd name="T52" fmla="*/ 113 w 151"/>
              <a:gd name="T53" fmla="*/ 76 h 152"/>
              <a:gd name="T54" fmla="*/ 123 w 151"/>
              <a:gd name="T55" fmla="*/ 133 h 152"/>
              <a:gd name="T56" fmla="*/ 142 w 151"/>
              <a:gd name="T57" fmla="*/ 114 h 152"/>
              <a:gd name="T58" fmla="*/ 142 w 151"/>
              <a:gd name="T59" fmla="*/ 104 h 152"/>
              <a:gd name="T60" fmla="*/ 123 w 151"/>
              <a:gd name="T61" fmla="*/ 85 h 152"/>
              <a:gd name="T62" fmla="*/ 142 w 151"/>
              <a:gd name="T63" fmla="*/ 104 h 152"/>
              <a:gd name="T64" fmla="*/ 123 w 151"/>
              <a:gd name="T65" fmla="*/ 76 h 152"/>
              <a:gd name="T66" fmla="*/ 142 w 151"/>
              <a:gd name="T67" fmla="*/ 5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1" h="152">
                <a:moveTo>
                  <a:pt x="76" y="38"/>
                </a:moveTo>
                <a:lnTo>
                  <a:pt x="76" y="0"/>
                </a:lnTo>
                <a:lnTo>
                  <a:pt x="9" y="0"/>
                </a:lnTo>
                <a:lnTo>
                  <a:pt x="9" y="142"/>
                </a:lnTo>
                <a:lnTo>
                  <a:pt x="0" y="142"/>
                </a:lnTo>
                <a:lnTo>
                  <a:pt x="0" y="152"/>
                </a:lnTo>
                <a:lnTo>
                  <a:pt x="151" y="152"/>
                </a:lnTo>
                <a:lnTo>
                  <a:pt x="151" y="38"/>
                </a:lnTo>
                <a:lnTo>
                  <a:pt x="76" y="38"/>
                </a:lnTo>
                <a:close/>
                <a:moveTo>
                  <a:pt x="57" y="142"/>
                </a:moveTo>
                <a:lnTo>
                  <a:pt x="28" y="142"/>
                </a:lnTo>
                <a:lnTo>
                  <a:pt x="28" y="123"/>
                </a:lnTo>
                <a:lnTo>
                  <a:pt x="57" y="123"/>
                </a:lnTo>
                <a:lnTo>
                  <a:pt x="57" y="142"/>
                </a:lnTo>
                <a:close/>
                <a:moveTo>
                  <a:pt x="66" y="104"/>
                </a:moveTo>
                <a:lnTo>
                  <a:pt x="19" y="104"/>
                </a:lnTo>
                <a:lnTo>
                  <a:pt x="19" y="95"/>
                </a:lnTo>
                <a:lnTo>
                  <a:pt x="66" y="95"/>
                </a:lnTo>
                <a:lnTo>
                  <a:pt x="66" y="104"/>
                </a:lnTo>
                <a:close/>
                <a:moveTo>
                  <a:pt x="66" y="85"/>
                </a:moveTo>
                <a:lnTo>
                  <a:pt x="19" y="85"/>
                </a:lnTo>
                <a:lnTo>
                  <a:pt x="19" y="76"/>
                </a:lnTo>
                <a:lnTo>
                  <a:pt x="66" y="76"/>
                </a:lnTo>
                <a:lnTo>
                  <a:pt x="66" y="85"/>
                </a:lnTo>
                <a:close/>
                <a:moveTo>
                  <a:pt x="66" y="66"/>
                </a:moveTo>
                <a:lnTo>
                  <a:pt x="19" y="66"/>
                </a:lnTo>
                <a:lnTo>
                  <a:pt x="19" y="57"/>
                </a:lnTo>
                <a:lnTo>
                  <a:pt x="66" y="57"/>
                </a:lnTo>
                <a:lnTo>
                  <a:pt x="66" y="66"/>
                </a:lnTo>
                <a:close/>
                <a:moveTo>
                  <a:pt x="66" y="47"/>
                </a:moveTo>
                <a:lnTo>
                  <a:pt x="19" y="47"/>
                </a:lnTo>
                <a:lnTo>
                  <a:pt x="19" y="38"/>
                </a:lnTo>
                <a:lnTo>
                  <a:pt x="66" y="38"/>
                </a:lnTo>
                <a:lnTo>
                  <a:pt x="66" y="47"/>
                </a:lnTo>
                <a:close/>
                <a:moveTo>
                  <a:pt x="66" y="29"/>
                </a:moveTo>
                <a:lnTo>
                  <a:pt x="19" y="29"/>
                </a:lnTo>
                <a:lnTo>
                  <a:pt x="19" y="19"/>
                </a:lnTo>
                <a:lnTo>
                  <a:pt x="66" y="19"/>
                </a:lnTo>
                <a:lnTo>
                  <a:pt x="66" y="29"/>
                </a:lnTo>
                <a:close/>
                <a:moveTo>
                  <a:pt x="113" y="133"/>
                </a:moveTo>
                <a:lnTo>
                  <a:pt x="95" y="133"/>
                </a:lnTo>
                <a:lnTo>
                  <a:pt x="95" y="114"/>
                </a:lnTo>
                <a:lnTo>
                  <a:pt x="113" y="114"/>
                </a:lnTo>
                <a:lnTo>
                  <a:pt x="113" y="133"/>
                </a:lnTo>
                <a:close/>
                <a:moveTo>
                  <a:pt x="113" y="104"/>
                </a:moveTo>
                <a:lnTo>
                  <a:pt x="95" y="104"/>
                </a:lnTo>
                <a:lnTo>
                  <a:pt x="95" y="85"/>
                </a:lnTo>
                <a:lnTo>
                  <a:pt x="113" y="85"/>
                </a:lnTo>
                <a:lnTo>
                  <a:pt x="113" y="104"/>
                </a:lnTo>
                <a:close/>
                <a:moveTo>
                  <a:pt x="113" y="76"/>
                </a:moveTo>
                <a:lnTo>
                  <a:pt x="95" y="76"/>
                </a:lnTo>
                <a:lnTo>
                  <a:pt x="95" y="57"/>
                </a:lnTo>
                <a:lnTo>
                  <a:pt x="113" y="57"/>
                </a:lnTo>
                <a:lnTo>
                  <a:pt x="113" y="76"/>
                </a:lnTo>
                <a:close/>
                <a:moveTo>
                  <a:pt x="142" y="133"/>
                </a:moveTo>
                <a:lnTo>
                  <a:pt x="123" y="133"/>
                </a:lnTo>
                <a:lnTo>
                  <a:pt x="123" y="114"/>
                </a:lnTo>
                <a:lnTo>
                  <a:pt x="142" y="114"/>
                </a:lnTo>
                <a:lnTo>
                  <a:pt x="142" y="133"/>
                </a:lnTo>
                <a:close/>
                <a:moveTo>
                  <a:pt x="142" y="104"/>
                </a:moveTo>
                <a:lnTo>
                  <a:pt x="123" y="104"/>
                </a:lnTo>
                <a:lnTo>
                  <a:pt x="123" y="85"/>
                </a:lnTo>
                <a:lnTo>
                  <a:pt x="142" y="85"/>
                </a:lnTo>
                <a:lnTo>
                  <a:pt x="142" y="104"/>
                </a:lnTo>
                <a:close/>
                <a:moveTo>
                  <a:pt x="142" y="76"/>
                </a:moveTo>
                <a:lnTo>
                  <a:pt x="123" y="76"/>
                </a:lnTo>
                <a:lnTo>
                  <a:pt x="123" y="57"/>
                </a:lnTo>
                <a:lnTo>
                  <a:pt x="142" y="57"/>
                </a:lnTo>
                <a:lnTo>
                  <a:pt x="142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104038-14FD-4482-A5CC-BA62D548B2F5}"/>
              </a:ext>
            </a:extLst>
          </p:cNvPr>
          <p:cNvGrpSpPr/>
          <p:nvPr/>
        </p:nvGrpSpPr>
        <p:grpSpPr>
          <a:xfrm>
            <a:off x="7257336" y="5949617"/>
            <a:ext cx="304246" cy="286112"/>
            <a:chOff x="9344026" y="1160463"/>
            <a:chExt cx="239713" cy="225425"/>
          </a:xfrm>
          <a:solidFill>
            <a:schemeClr val="bg1"/>
          </a:solidFill>
        </p:grpSpPr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B9CC8DB6-B9A2-4E99-A95C-4A0E1075F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026" y="1160463"/>
              <a:ext cx="239713" cy="90488"/>
            </a:xfrm>
            <a:custGeom>
              <a:avLst/>
              <a:gdLst>
                <a:gd name="T0" fmla="*/ 59 w 64"/>
                <a:gd name="T1" fmla="*/ 8 h 24"/>
                <a:gd name="T2" fmla="*/ 32 w 64"/>
                <a:gd name="T3" fmla="*/ 0 h 24"/>
                <a:gd name="T4" fmla="*/ 5 w 64"/>
                <a:gd name="T5" fmla="*/ 8 h 24"/>
                <a:gd name="T6" fmla="*/ 0 w 64"/>
                <a:gd name="T7" fmla="*/ 16 h 24"/>
                <a:gd name="T8" fmla="*/ 0 w 64"/>
                <a:gd name="T9" fmla="*/ 20 h 24"/>
                <a:gd name="T10" fmla="*/ 4 w 64"/>
                <a:gd name="T11" fmla="*/ 24 h 24"/>
                <a:gd name="T12" fmla="*/ 12 w 64"/>
                <a:gd name="T13" fmla="*/ 24 h 24"/>
                <a:gd name="T14" fmla="*/ 16 w 64"/>
                <a:gd name="T15" fmla="*/ 20 h 24"/>
                <a:gd name="T16" fmla="*/ 18 w 64"/>
                <a:gd name="T17" fmla="*/ 13 h 24"/>
                <a:gd name="T18" fmla="*/ 32 w 64"/>
                <a:gd name="T19" fmla="*/ 8 h 24"/>
                <a:gd name="T20" fmla="*/ 46 w 64"/>
                <a:gd name="T21" fmla="*/ 13 h 24"/>
                <a:gd name="T22" fmla="*/ 48 w 64"/>
                <a:gd name="T23" fmla="*/ 20 h 24"/>
                <a:gd name="T24" fmla="*/ 52 w 64"/>
                <a:gd name="T25" fmla="*/ 24 h 24"/>
                <a:gd name="T26" fmla="*/ 60 w 64"/>
                <a:gd name="T27" fmla="*/ 24 h 24"/>
                <a:gd name="T28" fmla="*/ 64 w 64"/>
                <a:gd name="T29" fmla="*/ 20 h 24"/>
                <a:gd name="T30" fmla="*/ 64 w 64"/>
                <a:gd name="T31" fmla="*/ 16 h 24"/>
                <a:gd name="T32" fmla="*/ 59 w 64"/>
                <a:gd name="T3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24">
                  <a:moveTo>
                    <a:pt x="59" y="8"/>
                  </a:moveTo>
                  <a:cubicBezTo>
                    <a:pt x="55" y="4"/>
                    <a:pt x="48" y="0"/>
                    <a:pt x="32" y="0"/>
                  </a:cubicBezTo>
                  <a:cubicBezTo>
                    <a:pt x="16" y="0"/>
                    <a:pt x="10" y="4"/>
                    <a:pt x="5" y="8"/>
                  </a:cubicBezTo>
                  <a:cubicBezTo>
                    <a:pt x="2" y="11"/>
                    <a:pt x="0" y="12"/>
                    <a:pt x="0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4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4"/>
                    <a:pt x="16" y="22"/>
                    <a:pt x="16" y="20"/>
                  </a:cubicBezTo>
                  <a:cubicBezTo>
                    <a:pt x="16" y="18"/>
                    <a:pt x="16" y="16"/>
                    <a:pt x="18" y="13"/>
                  </a:cubicBezTo>
                  <a:cubicBezTo>
                    <a:pt x="20" y="11"/>
                    <a:pt x="24" y="8"/>
                    <a:pt x="32" y="8"/>
                  </a:cubicBezTo>
                  <a:cubicBezTo>
                    <a:pt x="40" y="8"/>
                    <a:pt x="44" y="11"/>
                    <a:pt x="46" y="13"/>
                  </a:cubicBezTo>
                  <a:cubicBezTo>
                    <a:pt x="48" y="16"/>
                    <a:pt x="48" y="18"/>
                    <a:pt x="48" y="20"/>
                  </a:cubicBezTo>
                  <a:cubicBezTo>
                    <a:pt x="48" y="22"/>
                    <a:pt x="50" y="24"/>
                    <a:pt x="52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2" y="24"/>
                    <a:pt x="64" y="22"/>
                    <a:pt x="64" y="20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12"/>
                    <a:pt x="62" y="11"/>
                    <a:pt x="5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Oval 66">
              <a:extLst>
                <a:ext uri="{FF2B5EF4-FFF2-40B4-BE49-F238E27FC236}">
                  <a16:creationId xmlns:a16="http://schemas.microsoft.com/office/drawing/2014/main" id="{6476849D-344B-486A-B141-F6B51BDB8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2926" y="1295401"/>
              <a:ext cx="60325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67">
              <a:extLst>
                <a:ext uri="{FF2B5EF4-FFF2-40B4-BE49-F238E27FC236}">
                  <a16:creationId xmlns:a16="http://schemas.microsoft.com/office/drawing/2014/main" id="{776F31D5-8A16-4957-B1F3-54DA7897FC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8313" y="1220788"/>
              <a:ext cx="211138" cy="165100"/>
            </a:xfrm>
            <a:custGeom>
              <a:avLst/>
              <a:gdLst>
                <a:gd name="T0" fmla="*/ 42 w 56"/>
                <a:gd name="T1" fmla="*/ 8 h 44"/>
                <a:gd name="T2" fmla="*/ 40 w 56"/>
                <a:gd name="T3" fmla="*/ 8 h 44"/>
                <a:gd name="T4" fmla="*/ 40 w 56"/>
                <a:gd name="T5" fmla="*/ 3 h 44"/>
                <a:gd name="T6" fmla="*/ 36 w 56"/>
                <a:gd name="T7" fmla="*/ 0 h 44"/>
                <a:gd name="T8" fmla="*/ 32 w 56"/>
                <a:gd name="T9" fmla="*/ 3 h 44"/>
                <a:gd name="T10" fmla="*/ 32 w 56"/>
                <a:gd name="T11" fmla="*/ 8 h 44"/>
                <a:gd name="T12" fmla="*/ 24 w 56"/>
                <a:gd name="T13" fmla="*/ 8 h 44"/>
                <a:gd name="T14" fmla="*/ 24 w 56"/>
                <a:gd name="T15" fmla="*/ 3 h 44"/>
                <a:gd name="T16" fmla="*/ 20 w 56"/>
                <a:gd name="T17" fmla="*/ 0 h 44"/>
                <a:gd name="T18" fmla="*/ 16 w 56"/>
                <a:gd name="T19" fmla="*/ 3 h 44"/>
                <a:gd name="T20" fmla="*/ 16 w 56"/>
                <a:gd name="T21" fmla="*/ 8 h 44"/>
                <a:gd name="T22" fmla="*/ 14 w 56"/>
                <a:gd name="T23" fmla="*/ 8 h 44"/>
                <a:gd name="T24" fmla="*/ 11 w 56"/>
                <a:gd name="T25" fmla="*/ 10 h 44"/>
                <a:gd name="T26" fmla="*/ 0 w 56"/>
                <a:gd name="T27" fmla="*/ 32 h 44"/>
                <a:gd name="T28" fmla="*/ 0 w 56"/>
                <a:gd name="T29" fmla="*/ 40 h 44"/>
                <a:gd name="T30" fmla="*/ 4 w 56"/>
                <a:gd name="T31" fmla="*/ 44 h 44"/>
                <a:gd name="T32" fmla="*/ 52 w 56"/>
                <a:gd name="T33" fmla="*/ 44 h 44"/>
                <a:gd name="T34" fmla="*/ 56 w 56"/>
                <a:gd name="T35" fmla="*/ 40 h 44"/>
                <a:gd name="T36" fmla="*/ 56 w 56"/>
                <a:gd name="T37" fmla="*/ 32 h 44"/>
                <a:gd name="T38" fmla="*/ 45 w 56"/>
                <a:gd name="T39" fmla="*/ 10 h 44"/>
                <a:gd name="T40" fmla="*/ 42 w 56"/>
                <a:gd name="T41" fmla="*/ 8 h 44"/>
                <a:gd name="T42" fmla="*/ 28 w 56"/>
                <a:gd name="T43" fmla="*/ 40 h 44"/>
                <a:gd name="T44" fmla="*/ 16 w 56"/>
                <a:gd name="T45" fmla="*/ 28 h 44"/>
                <a:gd name="T46" fmla="*/ 28 w 56"/>
                <a:gd name="T47" fmla="*/ 16 h 44"/>
                <a:gd name="T48" fmla="*/ 40 w 56"/>
                <a:gd name="T49" fmla="*/ 28 h 44"/>
                <a:gd name="T50" fmla="*/ 28 w 56"/>
                <a:gd name="T51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44">
                  <a:moveTo>
                    <a:pt x="42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1"/>
                    <a:pt x="38" y="0"/>
                    <a:pt x="36" y="0"/>
                  </a:cubicBezTo>
                  <a:cubicBezTo>
                    <a:pt x="34" y="0"/>
                    <a:pt x="32" y="1"/>
                    <a:pt x="32" y="3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2" y="0"/>
                    <a:pt x="20" y="0"/>
                  </a:cubicBezTo>
                  <a:cubicBezTo>
                    <a:pt x="18" y="0"/>
                    <a:pt x="16" y="1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2" y="9"/>
                    <a:pt x="11" y="10"/>
                  </a:cubicBezTo>
                  <a:cubicBezTo>
                    <a:pt x="8" y="14"/>
                    <a:pt x="0" y="27"/>
                    <a:pt x="0" y="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4" y="44"/>
                    <a:pt x="56" y="42"/>
                    <a:pt x="56" y="40"/>
                  </a:cubicBezTo>
                  <a:cubicBezTo>
                    <a:pt x="56" y="37"/>
                    <a:pt x="56" y="32"/>
                    <a:pt x="56" y="32"/>
                  </a:cubicBezTo>
                  <a:cubicBezTo>
                    <a:pt x="56" y="25"/>
                    <a:pt x="48" y="14"/>
                    <a:pt x="45" y="10"/>
                  </a:cubicBezTo>
                  <a:cubicBezTo>
                    <a:pt x="44" y="9"/>
                    <a:pt x="43" y="8"/>
                    <a:pt x="42" y="8"/>
                  </a:cubicBezTo>
                  <a:close/>
                  <a:moveTo>
                    <a:pt x="28" y="40"/>
                  </a:moveTo>
                  <a:cubicBezTo>
                    <a:pt x="21" y="40"/>
                    <a:pt x="16" y="35"/>
                    <a:pt x="16" y="28"/>
                  </a:cubicBezTo>
                  <a:cubicBezTo>
                    <a:pt x="16" y="21"/>
                    <a:pt x="21" y="16"/>
                    <a:pt x="28" y="16"/>
                  </a:cubicBezTo>
                  <a:cubicBezTo>
                    <a:pt x="35" y="16"/>
                    <a:pt x="40" y="21"/>
                    <a:pt x="40" y="28"/>
                  </a:cubicBezTo>
                  <a:cubicBezTo>
                    <a:pt x="40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35211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20" grpId="0"/>
      <p:bldP spid="13" grpId="0"/>
      <p:bldP spid="15" grpId="0"/>
      <p:bldP spid="16" grpId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F2D5-E7F5-43F4-B582-F684F11F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chemeClr val="bg2"/>
                </a:solidFill>
              </a:rPr>
              <a:t>WELCOME MESSAGES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40CDB0-71FE-4D60-AEC5-A749313CE3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D" dirty="0">
                <a:solidFill>
                  <a:schemeClr val="bg2"/>
                </a:solidFill>
              </a:rPr>
              <a:t>Insert your subtitle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2E48144-ECD6-4B92-8D4A-F72473D4A3F4}"/>
              </a:ext>
            </a:extLst>
          </p:cNvPr>
          <p:cNvSpPr txBox="1">
            <a:spLocks/>
          </p:cNvSpPr>
          <p:nvPr/>
        </p:nvSpPr>
        <p:spPr>
          <a:xfrm>
            <a:off x="11313159" y="6456244"/>
            <a:ext cx="559979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13BF9-5145-4417-B95D-FA862797388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589245" y="1271653"/>
            <a:ext cx="7935686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6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2:</a:t>
            </a:r>
            <a:r>
              <a:rPr lang="en-US" altLang="en-US" sz="6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 quan hệ</a:t>
            </a:r>
            <a:r>
              <a:rPr lang="en-US" altLang="en-US" sz="6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6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15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614363" y="307456"/>
            <a:ext cx="7886700" cy="54451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47845" y="982908"/>
            <a:ext cx="10612988" cy="45874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en-US" smtClean="0"/>
              <a:t> 1- </a:t>
            </a:r>
            <a:r>
              <a:rPr lang="en-US" altLang="en-US" sz="2800" smtClean="0"/>
              <a:t>Quan </a:t>
            </a:r>
            <a:r>
              <a:rPr lang="en-US" altLang="en-US" sz="2800"/>
              <a:t>hệ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 smtClean="0"/>
              <a:t> 2- </a:t>
            </a:r>
            <a:r>
              <a:rPr lang="en-US" altLang="en-US" sz="2800"/>
              <a:t>Miền giá trị của một </a:t>
            </a:r>
            <a:r>
              <a:rPr lang="en-US" altLang="en-US" sz="2800" smtClean="0"/>
              <a:t>thuộc tính</a:t>
            </a:r>
          </a:p>
          <a:p>
            <a:pPr marL="0" indent="0">
              <a:buNone/>
              <a:defRPr/>
            </a:pPr>
            <a:r>
              <a:rPr lang="en-US" altLang="en-US" smtClean="0"/>
              <a:t> 3- </a:t>
            </a:r>
            <a:r>
              <a:rPr lang="en-US" altLang="en-US"/>
              <a:t>Lược đồ quan hệ</a:t>
            </a:r>
          </a:p>
          <a:p>
            <a:pPr marL="0" lvl="1" indent="0">
              <a:spcBef>
                <a:spcPts val="750"/>
              </a:spcBef>
              <a:buNone/>
              <a:defRPr/>
            </a:pPr>
            <a:r>
              <a:rPr lang="en-US" altLang="en-US" sz="2800" smtClean="0"/>
              <a:t> 4- </a:t>
            </a:r>
            <a:r>
              <a:rPr lang="en-US" altLang="en-US" sz="2800"/>
              <a:t>Thể hiện của một quan hệ</a:t>
            </a:r>
          </a:p>
          <a:p>
            <a:pPr marL="0" lvl="1" indent="0">
              <a:spcBef>
                <a:spcPts val="750"/>
              </a:spcBef>
              <a:buNone/>
              <a:defRPr/>
            </a:pPr>
            <a:r>
              <a:rPr lang="en-US" altLang="en-US" sz="2800"/>
              <a:t> </a:t>
            </a:r>
            <a:r>
              <a:rPr lang="en-US" altLang="en-US" sz="2800" smtClean="0"/>
              <a:t>5- </a:t>
            </a:r>
            <a:r>
              <a:rPr lang="en-US" altLang="en-US" sz="2800"/>
              <a:t>Cơ sở dữ liệu quan hệ</a:t>
            </a:r>
          </a:p>
          <a:p>
            <a:pPr marL="0" lvl="1" indent="0">
              <a:spcBef>
                <a:spcPts val="750"/>
              </a:spcBef>
              <a:buNone/>
              <a:defRPr/>
            </a:pPr>
            <a:r>
              <a:rPr lang="en-US" altLang="en-US" sz="2800"/>
              <a:t> </a:t>
            </a:r>
            <a:r>
              <a:rPr lang="en-US" altLang="en-US" sz="2800" smtClean="0"/>
              <a:t>6- </a:t>
            </a:r>
            <a:r>
              <a:rPr lang="en-US" altLang="en-US" sz="2800"/>
              <a:t>Lược đồ CSDL quan hệ</a:t>
            </a:r>
          </a:p>
          <a:p>
            <a:pPr marL="0" lvl="1" indent="0">
              <a:spcBef>
                <a:spcPts val="750"/>
              </a:spcBef>
              <a:buNone/>
              <a:defRPr/>
            </a:pPr>
            <a:r>
              <a:rPr lang="en-US" altLang="en-US" sz="2800"/>
              <a:t> </a:t>
            </a:r>
            <a:r>
              <a:rPr lang="en-US" altLang="en-US" sz="2800" smtClean="0"/>
              <a:t>7- </a:t>
            </a:r>
            <a:r>
              <a:rPr lang="en-US" altLang="en-US" sz="2800"/>
              <a:t>Các loại khóa trong CSDL </a:t>
            </a:r>
            <a:r>
              <a:rPr lang="en-US" altLang="en-US" sz="2800" smtClean="0"/>
              <a:t>quan </a:t>
            </a:r>
            <a:r>
              <a:rPr lang="en-US" altLang="en-US" sz="2800"/>
              <a:t>hệ</a:t>
            </a:r>
          </a:p>
          <a:p>
            <a:pPr marL="0" lvl="1" indent="0">
              <a:spcBef>
                <a:spcPts val="750"/>
              </a:spcBef>
              <a:buNone/>
              <a:defRPr/>
            </a:pPr>
            <a:r>
              <a:rPr lang="en-US" altLang="en-US" sz="2800"/>
              <a:t> </a:t>
            </a:r>
            <a:r>
              <a:rPr lang="en-US" altLang="en-US" sz="2800" smtClean="0"/>
              <a:t>8- </a:t>
            </a:r>
            <a:r>
              <a:rPr lang="en-US" altLang="en-US" sz="2800"/>
              <a:t>Mối quan hệ</a:t>
            </a:r>
          </a:p>
          <a:p>
            <a:pPr marL="0" lvl="1" indent="0">
              <a:spcBef>
                <a:spcPts val="750"/>
              </a:spcBef>
              <a:buNone/>
              <a:defRPr/>
            </a:pPr>
            <a:r>
              <a:rPr lang="en-US" altLang="en-US" sz="2800"/>
              <a:t> </a:t>
            </a:r>
            <a:r>
              <a:rPr lang="en-US" altLang="en-US" sz="2800" smtClean="0"/>
              <a:t>9- </a:t>
            </a:r>
            <a:r>
              <a:rPr lang="en-US" altLang="en-US" sz="2800"/>
              <a:t>Ràng buộc toàn vẹn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endParaRPr lang="en-US" altLang="en-US" sz="2800"/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      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7641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11967" y="233264"/>
            <a:ext cx="10758196" cy="641013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en-US" sz="2600" b="1"/>
              <a:t>Quan hệ (Relation): </a:t>
            </a:r>
            <a:r>
              <a:rPr lang="en-US" altLang="en-US" sz="2600" smtClean="0"/>
              <a:t>một </a:t>
            </a:r>
            <a:r>
              <a:rPr lang="en-US" altLang="en-US" sz="2600"/>
              <a:t>quan hệ là một bảng chứa dữ liệu bao gồm nhiều cột và nhiều dòng</a:t>
            </a:r>
            <a:r>
              <a:rPr lang="en-US" altLang="en-US" sz="2600" smtClean="0"/>
              <a:t>. Dữ liệu trong một quan hệ phải thỏa các ràng buộc liên quan tới quan hệ đó</a:t>
            </a:r>
            <a:endParaRPr lang="en-US" altLang="en-US" sz="2600"/>
          </a:p>
          <a:p>
            <a:pPr marL="0" indent="0">
              <a:buNone/>
              <a:defRPr/>
            </a:pPr>
            <a:r>
              <a:rPr lang="en-US" altLang="en-US" sz="2600" b="1"/>
              <a:t>   - </a:t>
            </a:r>
            <a:r>
              <a:rPr lang="en-US" altLang="en-US" sz="2600"/>
              <a:t>Mỗi cột được gọi là một thuộc tính (attribute) hay một trường (field</a:t>
            </a:r>
            <a:r>
              <a:rPr lang="en-US" altLang="en-US" sz="2600" smtClean="0"/>
              <a:t>) của quan hệ.</a:t>
            </a:r>
            <a:endParaRPr lang="en-US" altLang="en-US" sz="2600"/>
          </a:p>
          <a:p>
            <a:pPr marL="0" indent="0">
              <a:buNone/>
              <a:defRPr/>
            </a:pPr>
            <a:r>
              <a:rPr lang="en-US" altLang="en-US" sz="2600"/>
              <a:t>   - Mỗi dòng được gọi là một bộ (tuple) hay mẫu </a:t>
            </a:r>
            <a:r>
              <a:rPr lang="en-US" altLang="en-US" sz="2600" smtClean="0"/>
              <a:t>tin/ bản ghi </a:t>
            </a:r>
            <a:r>
              <a:rPr lang="en-US" altLang="en-US" sz="2600"/>
              <a:t>(record)</a:t>
            </a:r>
          </a:p>
          <a:p>
            <a:pPr marL="0" lvl="1" indent="0">
              <a:spcBef>
                <a:spcPts val="750"/>
              </a:spcBef>
              <a:buNone/>
              <a:defRPr/>
            </a:pPr>
            <a:r>
              <a:rPr lang="en-US" altLang="en-US" sz="2600"/>
              <a:t> </a:t>
            </a:r>
            <a:r>
              <a:rPr lang="en-US" altLang="en-US" sz="2600" smtClean="0"/>
              <a:t>  Ví dụ: Quan hệ SINHVIEN</a:t>
            </a:r>
            <a:endParaRPr lang="en-US" altLang="en-US" sz="2600"/>
          </a:p>
          <a:p>
            <a:pPr marL="0" lvl="1" indent="0" eaLnBrk="1" hangingPunct="1">
              <a:spcBef>
                <a:spcPts val="750"/>
              </a:spcBef>
              <a:buFont typeface="Arial" panose="020B0604020202020204" pitchFamily="34" charset="0"/>
              <a:buNone/>
              <a:defRPr/>
            </a:pPr>
            <a:endParaRPr lang="en-US" altLang="en-US" sz="21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eaLnBrk="1" hangingPunct="1">
              <a:spcBef>
                <a:spcPts val="750"/>
              </a:spcBef>
              <a:buFont typeface="Arial" panose="020B0604020202020204" pitchFamily="34" charset="0"/>
              <a:buNone/>
              <a:defRPr/>
            </a:pPr>
            <a:endParaRPr lang="en-US" altLang="en-US" sz="2100"/>
          </a:p>
          <a:p>
            <a:pPr marL="0" lvl="1" indent="0" eaLnBrk="1" hangingPunct="1">
              <a:spcBef>
                <a:spcPts val="750"/>
              </a:spcBef>
              <a:buFont typeface="Arial" panose="020B0604020202020204" pitchFamily="34" charset="0"/>
              <a:buNone/>
              <a:defRPr/>
            </a:pPr>
            <a:endParaRPr lang="en-US" altLang="en-US" sz="21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eaLnBrk="1" hangingPunct="1">
              <a:spcBef>
                <a:spcPts val="750"/>
              </a:spcBef>
              <a:buFont typeface="Arial" panose="020B0604020202020204" pitchFamily="34" charset="0"/>
              <a:buNone/>
              <a:defRPr/>
            </a:pPr>
            <a:endParaRPr lang="en-US" altLang="en-US" sz="2100" smtClean="0"/>
          </a:p>
          <a:p>
            <a:pPr>
              <a:defRPr/>
            </a:pP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 startAt="2"/>
              <a:defRPr/>
            </a:pPr>
            <a:r>
              <a:rPr lang="en-US" altLang="en-US" sz="2600" b="1" smtClean="0"/>
              <a:t>Miền giá trị (Domain) của một thuộc tính</a:t>
            </a:r>
            <a:r>
              <a:rPr lang="en-US" altLang="en-US" sz="2600" smtClean="0"/>
              <a:t>: </a:t>
            </a:r>
            <a:r>
              <a:rPr lang="en-US" altLang="en-US" sz="2600"/>
              <a:t>một tập giá trị mà một thuộc tính có thể nhận</a:t>
            </a:r>
            <a:r>
              <a:rPr lang="en-US" altLang="en-US" sz="2600" smtClean="0"/>
              <a:t>.</a:t>
            </a:r>
            <a:endParaRPr lang="en-US" altLang="en-US" sz="2600"/>
          </a:p>
          <a:p>
            <a:pPr marL="0" indent="0">
              <a:buNone/>
              <a:defRPr/>
            </a:pPr>
            <a:r>
              <a:rPr lang="en-US" altLang="en-US" sz="2600" b="1"/>
              <a:t>   </a:t>
            </a:r>
            <a:r>
              <a:rPr lang="en-US" altLang="en-US" sz="2600"/>
              <a:t>vd. </a:t>
            </a:r>
            <a:r>
              <a:rPr lang="en-US" altLang="en-US" sz="2600" smtClean="0"/>
              <a:t>Dom(Phai) </a:t>
            </a:r>
            <a:r>
              <a:rPr lang="en-US" altLang="en-US" sz="2600"/>
              <a:t>= </a:t>
            </a:r>
            <a:r>
              <a:rPr lang="en-US" altLang="en-US" sz="2600" smtClean="0"/>
              <a:t>|Phai| = {‘Nam’, ‘Nu’}</a:t>
            </a:r>
          </a:p>
          <a:p>
            <a:pPr marL="0" indent="0">
              <a:buNone/>
              <a:defRPr/>
            </a:pPr>
            <a:r>
              <a:rPr lang="en-US" altLang="en-US" sz="2600"/>
              <a:t> </a:t>
            </a:r>
            <a:r>
              <a:rPr lang="en-US" altLang="en-US" sz="2600" smtClean="0"/>
              <a:t>        Dom(Diem) = |Diem| = [0..10] </a:t>
            </a:r>
            <a:endParaRPr lang="en-US" altLang="en-US" sz="2600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014202"/>
              </p:ext>
            </p:extLst>
          </p:nvPr>
        </p:nvGraphicFramePr>
        <p:xfrm>
          <a:off x="2653347" y="3148439"/>
          <a:ext cx="498464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482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47478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1380930">
                  <a:extLst>
                    <a:ext uri="{9D8B030D-6E8A-4147-A177-3AD203B41FA5}">
                      <a16:colId xmlns:a16="http://schemas.microsoft.com/office/drawing/2014/main" val="3945943437"/>
                    </a:ext>
                  </a:extLst>
                </a:gridCol>
                <a:gridCol w="1035756">
                  <a:extLst>
                    <a:ext uri="{9D8B030D-6E8A-4147-A177-3AD203B41FA5}">
                      <a16:colId xmlns:a16="http://schemas.microsoft.com/office/drawing/2014/main" val="85924162"/>
                    </a:ext>
                  </a:extLst>
                </a:gridCol>
              </a:tblGrid>
              <a:tr h="352290">
                <a:tc>
                  <a:txBody>
                    <a:bodyPr/>
                    <a:lstStyle/>
                    <a:p>
                      <a:r>
                        <a:rPr lang="en-US" u="none" smtClean="0"/>
                        <a:t>MaSV</a:t>
                      </a:r>
                      <a:endParaRPr 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HoTen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Ngay</a:t>
                      </a:r>
                      <a:r>
                        <a:rPr lang="en-US" baseline="0" smtClean="0"/>
                        <a:t>Sinh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Đia</a:t>
                      </a:r>
                      <a:r>
                        <a:rPr lang="en-US" baseline="0" smtClean="0"/>
                        <a:t>chi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14110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mtClean="0"/>
                        <a:t>Trương Trọng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24/04/01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 VVN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14111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Nguyễn Duy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18/05/01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 NDT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. . 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</a:tbl>
          </a:graphicData>
        </a:graphic>
      </p:graphicFrame>
      <p:grpSp>
        <p:nvGrpSpPr>
          <p:cNvPr id="42" name="Group 41"/>
          <p:cNvGrpSpPr/>
          <p:nvPr/>
        </p:nvGrpSpPr>
        <p:grpSpPr>
          <a:xfrm>
            <a:off x="3219061" y="2320554"/>
            <a:ext cx="6135912" cy="827885"/>
            <a:chOff x="3219061" y="1835387"/>
            <a:chExt cx="6135912" cy="827885"/>
          </a:xfrm>
        </p:grpSpPr>
        <p:sp>
          <p:nvSpPr>
            <p:cNvPr id="24" name="Text Box 4"/>
            <p:cNvSpPr txBox="1">
              <a:spLocks noChangeArrowheads="1"/>
            </p:cNvSpPr>
            <p:nvPr/>
          </p:nvSpPr>
          <p:spPr bwMode="auto">
            <a:xfrm>
              <a:off x="8314303" y="1835387"/>
              <a:ext cx="104067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attributes</a:t>
              </a:r>
            </a:p>
            <a:p>
              <a:pPr algn="ctr"/>
              <a:r>
                <a:rPr lang="en-US" altLang="en-US"/>
                <a:t>(or </a:t>
              </a:r>
              <a:r>
                <a:rPr lang="en-US" altLang="en-US" smtClean="0"/>
                <a:t>fields)</a:t>
              </a:r>
              <a:endParaRPr lang="en-US" alt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219061" y="2052733"/>
              <a:ext cx="5101202" cy="610539"/>
              <a:chOff x="3219061" y="2052733"/>
              <a:chExt cx="5101202" cy="610539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>
                <a:off x="3219061" y="2052735"/>
                <a:ext cx="5101202" cy="610537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H="1">
                <a:off x="4248510" y="2052735"/>
                <a:ext cx="4071753" cy="610537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>
                <a:off x="5769663" y="2052733"/>
                <a:ext cx="2550250" cy="61053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>
                <a:off x="7044788" y="2177055"/>
                <a:ext cx="1275125" cy="486215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/>
          <p:cNvGrpSpPr/>
          <p:nvPr/>
        </p:nvGrpSpPr>
        <p:grpSpPr>
          <a:xfrm>
            <a:off x="7604748" y="3453465"/>
            <a:ext cx="2111954" cy="1035037"/>
            <a:chOff x="7604748" y="2968298"/>
            <a:chExt cx="2111954" cy="1035037"/>
          </a:xfrm>
        </p:grpSpPr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8469245" y="2968298"/>
              <a:ext cx="124745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tuples</a:t>
              </a:r>
            </a:p>
            <a:p>
              <a:pPr algn="ctr"/>
              <a:r>
                <a:rPr lang="en-US" altLang="en-US"/>
                <a:t>(or </a:t>
              </a:r>
              <a:r>
                <a:rPr lang="en-US" altLang="en-US" smtClean="0"/>
                <a:t>records)</a:t>
              </a:r>
              <a:endParaRPr lang="en-US" alt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7604748" y="3214939"/>
              <a:ext cx="864497" cy="788396"/>
              <a:chOff x="7604748" y="3214939"/>
              <a:chExt cx="864497" cy="788396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 flipH="1" flipV="1">
                <a:off x="7624885" y="3214939"/>
                <a:ext cx="844360" cy="45746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H="1">
                <a:off x="7604748" y="3288846"/>
                <a:ext cx="821592" cy="264227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H="1">
                <a:off x="7621371" y="3507326"/>
                <a:ext cx="819426" cy="496009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9662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33264"/>
            <a:ext cx="10536302" cy="641013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3"/>
              <a:defRPr/>
            </a:pPr>
            <a:r>
              <a:rPr lang="en-US" altLang="en-US" sz="2400" b="1" smtClean="0"/>
              <a:t>Lược đồ quan </a:t>
            </a:r>
            <a:r>
              <a:rPr lang="en-US" altLang="en-US" sz="2400" b="1"/>
              <a:t>hệ (</a:t>
            </a:r>
            <a:r>
              <a:rPr lang="en-US" altLang="en-US" sz="2400" b="1" smtClean="0"/>
              <a:t>Relation schema): </a:t>
            </a:r>
            <a:r>
              <a:rPr lang="en-US" altLang="en-US" sz="2400"/>
              <a:t>tập tất cả các thuộc tính có trong quan hệ</a:t>
            </a:r>
            <a:r>
              <a:rPr lang="en-US" altLang="en-US" sz="2400" smtClean="0"/>
              <a:t>.</a:t>
            </a:r>
          </a:p>
          <a:p>
            <a:pPr marL="0" indent="0">
              <a:buNone/>
              <a:defRPr/>
            </a:pPr>
            <a:r>
              <a:rPr lang="en-US" altLang="en-US" sz="2400" smtClean="0"/>
              <a:t>      Lược </a:t>
            </a:r>
            <a:r>
              <a:rPr lang="en-US" altLang="en-US" sz="2400"/>
              <a:t>đồ quan hệ thường được viết dưới dạng:</a:t>
            </a:r>
          </a:p>
          <a:p>
            <a:pPr marL="0" indent="0">
              <a:buNone/>
              <a:defRPr/>
            </a:pPr>
            <a:r>
              <a:rPr lang="en-US" altLang="en-US" sz="2400"/>
              <a:t>          &lt;</a:t>
            </a:r>
            <a:r>
              <a:rPr lang="en-US" altLang="en-US" sz="2400" i="1"/>
              <a:t>tên quan hệ</a:t>
            </a:r>
            <a:r>
              <a:rPr lang="en-US" altLang="en-US" sz="2400"/>
              <a:t>&gt;(</a:t>
            </a:r>
            <a:r>
              <a:rPr lang="en-US" altLang="en-US" sz="2400" i="1"/>
              <a:t>danh sách các thuộc tính</a:t>
            </a:r>
            <a:r>
              <a:rPr lang="en-US" altLang="en-US" sz="2400"/>
              <a:t>)</a:t>
            </a:r>
          </a:p>
          <a:p>
            <a:pPr>
              <a:defRPr/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Vd. SINHVIEN(</a:t>
            </a:r>
            <a:r>
              <a:rPr lang="en-US" altLang="en-US" sz="2400" u="sng" smtClean="0">
                <a:latin typeface="Arial" panose="020B0604020202020204" pitchFamily="34" charset="0"/>
                <a:cs typeface="Arial" panose="020B0604020202020204" pitchFamily="34" charset="0"/>
              </a:rPr>
              <a:t>MaSV</a:t>
            </a: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, HoTen, NgaySinh, Diachi)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4"/>
              <a:defRPr/>
            </a:pPr>
            <a:r>
              <a:rPr lang="en-US" altLang="en-US" sz="2400" b="1" smtClean="0"/>
              <a:t>Thể hiện của một quan hệ </a:t>
            </a:r>
            <a:r>
              <a:rPr lang="en-US" altLang="en-US" sz="2400" b="1"/>
              <a:t>(relation instance</a:t>
            </a:r>
            <a:r>
              <a:rPr lang="en-US" altLang="en-US" sz="2400" b="1" smtClean="0"/>
              <a:t>): </a:t>
            </a:r>
            <a:r>
              <a:rPr lang="en-US" altLang="en-US" sz="2400" smtClean="0"/>
              <a:t>Tập tất cả các bộ của một quan hệ tại một thời điểm.</a:t>
            </a:r>
          </a:p>
          <a:p>
            <a:pPr marL="0" indent="0">
              <a:buNone/>
              <a:defRPr/>
            </a:pPr>
            <a:r>
              <a:rPr lang="en-US" altLang="en-US" sz="2400" smtClean="0"/>
              <a:t>Vd. </a:t>
            </a:r>
            <a:endParaRPr lang="en-US" altLang="en-US" sz="2400"/>
          </a:p>
          <a:p>
            <a:pPr marL="0" indent="0">
              <a:buNone/>
              <a:defRPr/>
            </a:pPr>
            <a:endParaRPr lang="en-US" altLang="en-US" sz="240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939524"/>
              </p:ext>
            </p:extLst>
          </p:nvPr>
        </p:nvGraphicFramePr>
        <p:xfrm>
          <a:off x="940350" y="4327130"/>
          <a:ext cx="498464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482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47478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1380930">
                  <a:extLst>
                    <a:ext uri="{9D8B030D-6E8A-4147-A177-3AD203B41FA5}">
                      <a16:colId xmlns:a16="http://schemas.microsoft.com/office/drawing/2014/main" val="3945943437"/>
                    </a:ext>
                  </a:extLst>
                </a:gridCol>
                <a:gridCol w="1035756">
                  <a:extLst>
                    <a:ext uri="{9D8B030D-6E8A-4147-A177-3AD203B41FA5}">
                      <a16:colId xmlns:a16="http://schemas.microsoft.com/office/drawing/2014/main" val="85924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 smtClean="0"/>
                        <a:t>MaSV</a:t>
                      </a:r>
                      <a:endParaRPr 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HoTen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Ngay</a:t>
                      </a:r>
                      <a:r>
                        <a:rPr lang="en-US" baseline="0" smtClean="0"/>
                        <a:t>Sinh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Đia</a:t>
                      </a:r>
                      <a:r>
                        <a:rPr lang="en-US" baseline="0" smtClean="0"/>
                        <a:t>chi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14110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mtClean="0"/>
                        <a:t>Trương Trọng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24/04/01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 VVN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14111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Nguyễn Duy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18/05/01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 NDT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14112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Lê</a:t>
                      </a:r>
                      <a:r>
                        <a:rPr lang="en-US" baseline="0" smtClean="0"/>
                        <a:t> Khang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11/01/01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 VVT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14113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Trần</a:t>
                      </a:r>
                      <a:r>
                        <a:rPr lang="en-US" baseline="0" smtClean="0"/>
                        <a:t> 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12/02/01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 NT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8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14114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Nguyễn</a:t>
                      </a:r>
                      <a:r>
                        <a:rPr lang="en-US" baseline="0" smtClean="0"/>
                        <a:t> Kha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13/03/01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11 HD2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24599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773053"/>
              </p:ext>
            </p:extLst>
          </p:nvPr>
        </p:nvGraphicFramePr>
        <p:xfrm>
          <a:off x="6609902" y="4327130"/>
          <a:ext cx="49846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482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47478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1380930">
                  <a:extLst>
                    <a:ext uri="{9D8B030D-6E8A-4147-A177-3AD203B41FA5}">
                      <a16:colId xmlns:a16="http://schemas.microsoft.com/office/drawing/2014/main" val="3945943437"/>
                    </a:ext>
                  </a:extLst>
                </a:gridCol>
                <a:gridCol w="1035756">
                  <a:extLst>
                    <a:ext uri="{9D8B030D-6E8A-4147-A177-3AD203B41FA5}">
                      <a16:colId xmlns:a16="http://schemas.microsoft.com/office/drawing/2014/main" val="85924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 smtClean="0"/>
                        <a:t>MaSV</a:t>
                      </a:r>
                      <a:endParaRPr 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HoTen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Ngay</a:t>
                      </a:r>
                      <a:r>
                        <a:rPr lang="en-US" baseline="0" smtClean="0"/>
                        <a:t>Sinh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Đia</a:t>
                      </a:r>
                      <a:r>
                        <a:rPr lang="en-US" baseline="0" smtClean="0"/>
                        <a:t>chi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14110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mtClean="0"/>
                        <a:t>Trương Trọng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24/04/01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 VVN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14111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Nguyễn Duy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18/05/01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 NDT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14112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Lê</a:t>
                      </a:r>
                      <a:r>
                        <a:rPr lang="en-US" baseline="0" smtClean="0"/>
                        <a:t> Khang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11/01/01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 VVT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</a:tbl>
          </a:graphicData>
        </a:graphic>
      </p:graphicFrame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940350" y="3740846"/>
            <a:ext cx="45813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200" smtClean="0">
                <a:solidFill>
                  <a:srgbClr val="FF0000"/>
                </a:solidFill>
                <a:latin typeface="Comic Sans MS" panose="030F0702030302020204" pitchFamily="66" charset="0"/>
              </a:rPr>
              <a:t>Quan hệ: Danh sách SV lớp CNTT</a:t>
            </a:r>
            <a:endParaRPr lang="en-US" altLang="en-US" sz="22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6740532" y="3543691"/>
            <a:ext cx="458138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200" smtClean="0">
                <a:solidFill>
                  <a:srgbClr val="FF0000"/>
                </a:solidFill>
                <a:latin typeface="Comic Sans MS" panose="030F0702030302020204" pitchFamily="66" charset="0"/>
              </a:rPr>
              <a:t>Thể hiện của quan hệ: Danh sách SV có mặt hôm nay</a:t>
            </a:r>
            <a:endParaRPr lang="en-US" altLang="en-US" sz="22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8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0" y="233264"/>
            <a:ext cx="10536303" cy="641013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5"/>
              <a:defRPr/>
            </a:pPr>
            <a:r>
              <a:rPr lang="en-US" altLang="en-US" sz="2600" b="1" smtClean="0"/>
              <a:t> CSDL quan </a:t>
            </a:r>
            <a:r>
              <a:rPr lang="en-US" altLang="en-US" sz="2600" b="1"/>
              <a:t>hệ (</a:t>
            </a:r>
            <a:r>
              <a:rPr lang="en-US" altLang="en-US" sz="2600" b="1" smtClean="0"/>
              <a:t>Relational database): </a:t>
            </a:r>
            <a:r>
              <a:rPr lang="en-US" altLang="en-US" sz="2600"/>
              <a:t>một tập các quan hệ có liên quan với nhau về một lĩnh vực cụ </a:t>
            </a:r>
            <a:r>
              <a:rPr lang="en-US" altLang="en-US" sz="2600" smtClean="0"/>
              <a:t>thể.</a:t>
            </a:r>
          </a:p>
          <a:p>
            <a:pPr marL="0" indent="0">
              <a:buNone/>
              <a:defRPr/>
            </a:pPr>
            <a:r>
              <a:rPr lang="en-US" altLang="en-US" sz="2600" smtClean="0"/>
              <a:t> </a:t>
            </a:r>
            <a:r>
              <a:rPr lang="en-US" altLang="en-US" sz="2600" b="1"/>
              <a:t>Vd.</a:t>
            </a:r>
            <a:r>
              <a:rPr lang="en-US" altLang="en-US" sz="2600"/>
              <a:t> Một </a:t>
            </a:r>
            <a:r>
              <a:rPr lang="en-US" altLang="en-US" sz="2600" smtClean="0"/>
              <a:t>phần CSDL quan hệ trong </a:t>
            </a:r>
            <a:r>
              <a:rPr lang="en-US" altLang="en-US" sz="2600"/>
              <a:t>một ứng dụng quản lý SV của một trường </a:t>
            </a:r>
            <a:endParaRPr lang="en-US" altLang="en-US" sz="2600" smtClean="0"/>
          </a:p>
          <a:p>
            <a:pPr marL="0" lvl="1" indent="0">
              <a:spcBef>
                <a:spcPts val="1000"/>
              </a:spcBef>
              <a:buNone/>
              <a:defRPr/>
            </a:pPr>
            <a:r>
              <a:rPr lang="en-US" altLang="en-US" sz="2600"/>
              <a:t>SINHVIEN			                MONHOC        		KQTHI</a:t>
            </a:r>
          </a:p>
          <a:p>
            <a:pPr marL="0" indent="0">
              <a:buNone/>
              <a:defRPr/>
            </a:pPr>
            <a:endParaRPr lang="en-US" altLang="en-US" sz="2400" smtClean="0"/>
          </a:p>
          <a:p>
            <a:pPr marL="0" indent="0">
              <a:buNone/>
              <a:defRPr/>
            </a:pPr>
            <a:endParaRPr lang="en-US" altLang="en-US" sz="2400"/>
          </a:p>
          <a:p>
            <a:pPr marL="0" indent="0">
              <a:lnSpc>
                <a:spcPct val="160000"/>
              </a:lnSpc>
              <a:buNone/>
              <a:defRPr/>
            </a:pPr>
            <a:endParaRPr lang="en-US" altLang="en-US" sz="2400" b="1" smtClean="0"/>
          </a:p>
          <a:p>
            <a:pPr marL="0" indent="0">
              <a:lnSpc>
                <a:spcPct val="160000"/>
              </a:lnSpc>
              <a:buNone/>
              <a:defRPr/>
            </a:pPr>
            <a:endParaRPr lang="en-US" altLang="en-US" sz="2400" b="1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6"/>
              <a:defRPr/>
            </a:pPr>
            <a:r>
              <a:rPr lang="en-US" altLang="en-US" sz="2600" b="1" smtClean="0"/>
              <a:t>Lược </a:t>
            </a:r>
            <a:r>
              <a:rPr lang="en-US" altLang="en-US" sz="2600" b="1"/>
              <a:t>đồ CSDL quan hệ (</a:t>
            </a:r>
            <a:r>
              <a:rPr lang="en-US" altLang="en-US" sz="2600" b="1" smtClean="0"/>
              <a:t>relational database schema</a:t>
            </a:r>
            <a:r>
              <a:rPr lang="en-US" altLang="en-US" sz="2600" b="1"/>
              <a:t>)</a:t>
            </a:r>
            <a:r>
              <a:rPr lang="en-US" altLang="en-US" sz="2600"/>
              <a:t>: một tập các lược đồ quan hệ có liên quan với nhau về một lĩnh vực cụ thể.</a:t>
            </a:r>
          </a:p>
          <a:p>
            <a:pPr marL="0" indent="0">
              <a:buNone/>
              <a:defRPr/>
            </a:pPr>
            <a:r>
              <a:rPr lang="en-US" altLang="en-US" sz="2600" smtClean="0"/>
              <a:t>Vd. SINHVIEN(MaSV, HoTen, NgaySinh, Diachi)</a:t>
            </a:r>
          </a:p>
          <a:p>
            <a:pPr marL="0" indent="0">
              <a:buNone/>
              <a:defRPr/>
            </a:pPr>
            <a:r>
              <a:rPr lang="en-US" altLang="en-US" sz="2600" smtClean="0"/>
              <a:t>      MONHOC(MaMH, TenMH, SoTC)</a:t>
            </a:r>
          </a:p>
          <a:p>
            <a:pPr marL="0" indent="0">
              <a:buNone/>
              <a:defRPr/>
            </a:pPr>
            <a:r>
              <a:rPr lang="en-US" altLang="en-US" sz="2600"/>
              <a:t> </a:t>
            </a:r>
            <a:r>
              <a:rPr lang="en-US" altLang="en-US" sz="2600" smtClean="0"/>
              <a:t>     KQTHI(MaSV, MaMH, Diem)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721001"/>
              </p:ext>
            </p:extLst>
          </p:nvPr>
        </p:nvGraphicFramePr>
        <p:xfrm>
          <a:off x="231224" y="2305182"/>
          <a:ext cx="49846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482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47478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1380930">
                  <a:extLst>
                    <a:ext uri="{9D8B030D-6E8A-4147-A177-3AD203B41FA5}">
                      <a16:colId xmlns:a16="http://schemas.microsoft.com/office/drawing/2014/main" val="3945943437"/>
                    </a:ext>
                  </a:extLst>
                </a:gridCol>
                <a:gridCol w="1035756">
                  <a:extLst>
                    <a:ext uri="{9D8B030D-6E8A-4147-A177-3AD203B41FA5}">
                      <a16:colId xmlns:a16="http://schemas.microsoft.com/office/drawing/2014/main" val="85924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 smtClean="0"/>
                        <a:t>MaSV</a:t>
                      </a:r>
                      <a:endParaRPr 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HoTen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Ngay</a:t>
                      </a:r>
                      <a:r>
                        <a:rPr lang="en-US" baseline="0" smtClean="0"/>
                        <a:t>Sinh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Đia</a:t>
                      </a:r>
                      <a:r>
                        <a:rPr lang="en-US" baseline="0" smtClean="0"/>
                        <a:t>chi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14110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mtClean="0"/>
                        <a:t>Trương Trọng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24/04/01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 VVN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14111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Nguyễn Duy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18/05/01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 NDT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. . 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840315"/>
              </p:ext>
            </p:extLst>
          </p:nvPr>
        </p:nvGraphicFramePr>
        <p:xfrm>
          <a:off x="5294160" y="2317418"/>
          <a:ext cx="314438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36">
                  <a:extLst>
                    <a:ext uri="{9D8B030D-6E8A-4147-A177-3AD203B41FA5}">
                      <a16:colId xmlns:a16="http://schemas.microsoft.com/office/drawing/2014/main" val="1856028819"/>
                    </a:ext>
                  </a:extLst>
                </a:gridCol>
                <a:gridCol w="1073021">
                  <a:extLst>
                    <a:ext uri="{9D8B030D-6E8A-4147-A177-3AD203B41FA5}">
                      <a16:colId xmlns:a16="http://schemas.microsoft.com/office/drawing/2014/main" val="185772583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85629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 smtClean="0"/>
                        <a:t>MaMH</a:t>
                      </a:r>
                      <a:endParaRPr 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Ten</a:t>
                      </a:r>
                      <a:r>
                        <a:rPr lang="en-US" baseline="0" smtClean="0"/>
                        <a:t>MH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So</a:t>
                      </a:r>
                      <a:r>
                        <a:rPr lang="en-US" baseline="0" smtClean="0"/>
                        <a:t>TC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07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CSDL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05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M02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CTDL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68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. . 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98516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899433"/>
              </p:ext>
            </p:extLst>
          </p:nvPr>
        </p:nvGraphicFramePr>
        <p:xfrm>
          <a:off x="8516835" y="2305182"/>
          <a:ext cx="31817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193">
                  <a:extLst>
                    <a:ext uri="{9D8B030D-6E8A-4147-A177-3AD203B41FA5}">
                      <a16:colId xmlns:a16="http://schemas.microsoft.com/office/drawing/2014/main" val="1856028819"/>
                    </a:ext>
                  </a:extLst>
                </a:gridCol>
                <a:gridCol w="928440">
                  <a:extLst>
                    <a:ext uri="{9D8B030D-6E8A-4147-A177-3AD203B41FA5}">
                      <a16:colId xmlns:a16="http://schemas.microsoft.com/office/drawing/2014/main" val="1857725832"/>
                    </a:ext>
                  </a:extLst>
                </a:gridCol>
                <a:gridCol w="877078">
                  <a:extLst>
                    <a:ext uri="{9D8B030D-6E8A-4147-A177-3AD203B41FA5}">
                      <a16:colId xmlns:a16="http://schemas.microsoft.com/office/drawing/2014/main" val="85629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 smtClean="0"/>
                        <a:t>Ma</a:t>
                      </a:r>
                      <a:r>
                        <a:rPr lang="en-US" u="none" baseline="0" smtClean="0"/>
                        <a:t>SV</a:t>
                      </a:r>
                      <a:endParaRPr 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baseline="0" smtClean="0"/>
                        <a:t>MaMH</a:t>
                      </a:r>
                      <a:endParaRPr 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Điem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07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14110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05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14110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M02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68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14111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M01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98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. . 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2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19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0" y="233264"/>
            <a:ext cx="11040156" cy="641013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7"/>
              <a:defRPr/>
            </a:pPr>
            <a:r>
              <a:rPr lang="en-US" altLang="en-US" sz="2600" b="1" smtClean="0"/>
              <a:t> Các loại khóa trong quan hệ: </a:t>
            </a:r>
            <a:r>
              <a:rPr lang="en-US" altLang="en-US"/>
              <a:t>cho </a:t>
            </a:r>
            <a:r>
              <a:rPr lang="en-US" altLang="en-US" i="1"/>
              <a:t>k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 </a:t>
            </a:r>
            <a:r>
              <a:rPr lang="en-US" altLang="en-US" i="1">
                <a:sym typeface="Symbol" panose="05050102010706020507" pitchFamily="18" charset="2"/>
              </a:rPr>
              <a:t>R=</a:t>
            </a:r>
            <a:r>
              <a:rPr lang="en-US" altLang="en-US"/>
              <a:t>(</a:t>
            </a:r>
            <a:r>
              <a:rPr lang="en-US" altLang="en-US" i="1"/>
              <a:t>A</a:t>
            </a:r>
            <a:r>
              <a:rPr lang="en-US" altLang="en-US" baseline="-25000"/>
              <a:t>1</a:t>
            </a:r>
            <a:r>
              <a:rPr lang="en-US" altLang="en-US"/>
              <a:t>, </a:t>
            </a:r>
            <a:r>
              <a:rPr lang="en-US" altLang="en-US" i="1"/>
              <a:t>A</a:t>
            </a:r>
            <a:r>
              <a:rPr lang="en-US" altLang="en-US" baseline="-25000"/>
              <a:t>2</a:t>
            </a:r>
            <a:r>
              <a:rPr lang="en-US" altLang="en-US"/>
              <a:t>, …, </a:t>
            </a:r>
            <a:r>
              <a:rPr lang="en-US" altLang="en-US" i="1"/>
              <a:t>A</a:t>
            </a:r>
            <a:r>
              <a:rPr lang="en-US" altLang="en-US" i="1" baseline="-25000"/>
              <a:t>n</a:t>
            </a:r>
            <a:r>
              <a:rPr lang="en-US" altLang="en-US"/>
              <a:t> </a:t>
            </a:r>
            <a:r>
              <a:rPr lang="en-US" altLang="en-US" smtClean="0"/>
              <a:t>)</a:t>
            </a:r>
            <a:endParaRPr lang="en-US" altLang="en-US" b="1" smtClean="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b="1" smtClean="0"/>
              <a:t>+ Siêu khóa (super key): </a:t>
            </a:r>
            <a:r>
              <a:rPr lang="en-US" altLang="en-US" i="1"/>
              <a:t>k</a:t>
            </a:r>
            <a:r>
              <a:rPr lang="en-US" altLang="en-US"/>
              <a:t> được gọi là siêu </a:t>
            </a:r>
            <a:r>
              <a:rPr lang="en-US" altLang="en-US" smtClean="0"/>
              <a:t>khóa </a:t>
            </a:r>
            <a:r>
              <a:rPr lang="en-US" altLang="en-US"/>
              <a:t>nếu các giá trị của k có thể xác định duy nhất một bộ trong quan hệ</a:t>
            </a:r>
            <a:r>
              <a:rPr lang="en-US" altLang="en-US" smtClean="0"/>
              <a:t>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b="1" smtClean="0"/>
              <a:t>Vd. </a:t>
            </a:r>
            <a:r>
              <a:rPr lang="en-US" altLang="en-US" sz="2600" smtClean="0"/>
              <a:t>SINHVIEN(MaSV</a:t>
            </a:r>
            <a:r>
              <a:rPr lang="en-US" altLang="en-US" sz="2600"/>
              <a:t>, HoTen, NgaySinh, </a:t>
            </a:r>
            <a:r>
              <a:rPr lang="en-US" altLang="en-US" sz="2600" smtClean="0"/>
              <a:t>Diachi, SoCMND)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/>
              <a:t>Các tập </a:t>
            </a:r>
            <a:r>
              <a:rPr lang="en-US" altLang="en-US" smtClean="0"/>
              <a:t>{</a:t>
            </a:r>
            <a:r>
              <a:rPr lang="en-US" altLang="en-US"/>
              <a:t>MaSV</a:t>
            </a:r>
            <a:r>
              <a:rPr lang="en-US" altLang="en-US" smtClean="0"/>
              <a:t>}, {</a:t>
            </a:r>
            <a:r>
              <a:rPr lang="en-US" altLang="en-US"/>
              <a:t>MaSV</a:t>
            </a:r>
            <a:r>
              <a:rPr lang="en-US" altLang="en-US" smtClean="0"/>
              <a:t>, </a:t>
            </a:r>
            <a:r>
              <a:rPr lang="en-US" altLang="en-US"/>
              <a:t>HoTen</a:t>
            </a:r>
            <a:r>
              <a:rPr lang="en-US" altLang="en-US" smtClean="0"/>
              <a:t>}, {</a:t>
            </a:r>
            <a:r>
              <a:rPr lang="en-US" altLang="en-US"/>
              <a:t>SoCMND</a:t>
            </a:r>
            <a:r>
              <a:rPr lang="en-US" altLang="en-US" smtClean="0"/>
              <a:t>}, {</a:t>
            </a:r>
            <a:r>
              <a:rPr lang="en-US" altLang="en-US"/>
              <a:t>SoCMND</a:t>
            </a:r>
            <a:r>
              <a:rPr lang="en-US" altLang="en-US" smtClean="0"/>
              <a:t>, NgaySinh} </a:t>
            </a:r>
            <a:r>
              <a:rPr lang="en-US" altLang="en-US"/>
              <a:t>được gọi là các siêu khóa của quan hệ </a:t>
            </a:r>
            <a:r>
              <a:rPr lang="en-US" altLang="en-US" smtClean="0"/>
              <a:t>SINHVIEN.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mtClean="0"/>
              <a:t>+ </a:t>
            </a:r>
            <a:r>
              <a:rPr lang="en-US" altLang="en-US" b="1" smtClean="0"/>
              <a:t>Khóa ứng viên (candidate key)</a:t>
            </a:r>
            <a:r>
              <a:rPr lang="en-US" altLang="en-US" smtClean="0"/>
              <a:t>: </a:t>
            </a:r>
            <a:r>
              <a:rPr lang="en-US" altLang="en-US"/>
              <a:t>Siêu khóa </a:t>
            </a:r>
            <a:r>
              <a:rPr lang="en-US" altLang="en-US" i="1"/>
              <a:t>k</a:t>
            </a:r>
            <a:r>
              <a:rPr lang="en-US" altLang="en-US"/>
              <a:t> được gọi là </a:t>
            </a:r>
            <a:r>
              <a:rPr lang="en-US" altLang="en-US" b="1"/>
              <a:t>khóa ứng viên </a:t>
            </a:r>
            <a:r>
              <a:rPr lang="en-US" altLang="en-US" smtClean="0"/>
              <a:t>nếu </a:t>
            </a:r>
            <a:r>
              <a:rPr lang="en-US" altLang="en-US"/>
              <a:t>k là tập nhỏ nhất.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b="1"/>
              <a:t>Vd</a:t>
            </a:r>
            <a:r>
              <a:rPr lang="en-US" altLang="en-US" b="1" smtClean="0"/>
              <a:t>. </a:t>
            </a:r>
            <a:r>
              <a:rPr lang="en-US" altLang="en-US"/>
              <a:t>{MaSV</a:t>
            </a:r>
            <a:r>
              <a:rPr lang="en-US" altLang="en-US" smtClean="0"/>
              <a:t>}, </a:t>
            </a:r>
            <a:r>
              <a:rPr lang="en-US" altLang="en-US"/>
              <a:t>{SoCMND</a:t>
            </a:r>
            <a:r>
              <a:rPr lang="en-US" altLang="en-US" smtClean="0"/>
              <a:t>} là các khóa ứng viên</a:t>
            </a:r>
          </a:p>
        </p:txBody>
      </p:sp>
    </p:spTree>
    <p:extLst>
      <p:ext uri="{BB962C8B-B14F-4D97-AF65-F5344CB8AC3E}">
        <p14:creationId xmlns:p14="http://schemas.microsoft.com/office/powerpoint/2010/main" val="39341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0" y="233264"/>
            <a:ext cx="10536303" cy="641013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7"/>
              <a:defRPr/>
            </a:pPr>
            <a:r>
              <a:rPr lang="en-US" altLang="en-US" sz="2600" b="1" smtClean="0"/>
              <a:t> Các loại khóa trong quan hệ (tt.):</a:t>
            </a:r>
            <a:endParaRPr lang="en-US" altLang="en-US" b="1" smtClean="0"/>
          </a:p>
          <a:p>
            <a:pPr marL="0" indent="0">
              <a:buNone/>
              <a:defRPr/>
            </a:pPr>
            <a:r>
              <a:rPr lang="en-US" altLang="en-US" sz="2600" b="1"/>
              <a:t>+ Khóa chính (primary key): </a:t>
            </a:r>
            <a:r>
              <a:rPr lang="en-US" altLang="en-US" sz="2600"/>
              <a:t>Một trong các khóa ứng viên sẽ được chọn làm </a:t>
            </a:r>
            <a:r>
              <a:rPr lang="en-US" altLang="en-US" sz="2600" b="1"/>
              <a:t>khóa chính </a:t>
            </a:r>
            <a:r>
              <a:rPr lang="en-US" altLang="en-US" sz="2600"/>
              <a:t>cho quan hệ. </a:t>
            </a:r>
          </a:p>
          <a:p>
            <a:pPr marL="0" indent="0">
              <a:buNone/>
              <a:defRPr/>
            </a:pPr>
            <a:r>
              <a:rPr lang="en-US" altLang="en-US" sz="2600" smtClean="0"/>
              <a:t>   Trong lược đồ quan hệ, các thuộc tính được chọn làm khóa chính thường được gạch dưới bằng nét liền </a:t>
            </a:r>
            <a:endParaRPr lang="en-US" altLang="en-US" sz="2600"/>
          </a:p>
          <a:p>
            <a:pPr marL="0" indent="0">
              <a:buNone/>
              <a:defRPr/>
            </a:pPr>
            <a:r>
              <a:rPr lang="en-US" altLang="en-US" sz="2600" b="1"/>
              <a:t>Vd.</a:t>
            </a:r>
            <a:r>
              <a:rPr lang="en-US" altLang="en-US" sz="2600"/>
              <a:t> Trong hai khóa ứng viên {MaSV}, {SoCMND} ta có thể chọn {MaSV} làm khóa chính cho quan hệ SINHVIEN </a:t>
            </a:r>
            <a:endParaRPr lang="en-US" altLang="en-US" sz="2600" b="1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b="1"/>
              <a:t> </a:t>
            </a:r>
            <a:r>
              <a:rPr lang="en-US" altLang="en-US" sz="2600" b="1" smtClean="0"/>
              <a:t>       </a:t>
            </a:r>
            <a:r>
              <a:rPr lang="en-US" altLang="en-US" sz="2600" smtClean="0"/>
              <a:t>SINHVIEN(</a:t>
            </a:r>
            <a:r>
              <a:rPr lang="en-US" altLang="en-US" sz="2600" u="sng" smtClean="0"/>
              <a:t>MaSV</a:t>
            </a:r>
            <a:r>
              <a:rPr lang="en-US" altLang="en-US" sz="2600"/>
              <a:t>, HoTen, NgaySinh, Diachi, SoCMND)</a:t>
            </a:r>
            <a:endParaRPr lang="en-US" altLang="en-US" sz="2600" b="1" smtClean="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b="1" smtClean="0"/>
              <a:t>+ Khóa ngoại (</a:t>
            </a:r>
            <a:r>
              <a:rPr lang="en-US" altLang="en-US" b="1"/>
              <a:t>foreign key</a:t>
            </a:r>
            <a:r>
              <a:rPr lang="en-US" altLang="en-US" sz="2600" b="1" smtClean="0"/>
              <a:t>): </a:t>
            </a:r>
            <a:r>
              <a:rPr lang="en-US" altLang="en-US"/>
              <a:t>Một hay nhiều thuộc tính </a:t>
            </a:r>
            <a:r>
              <a:rPr lang="en-US" altLang="en-US" smtClean="0"/>
              <a:t>(</a:t>
            </a:r>
            <a:r>
              <a:rPr lang="en-US" altLang="en-US"/>
              <a:t>khóa chính hay thuộc tính có ràng buộc unique) </a:t>
            </a:r>
            <a:r>
              <a:rPr lang="en-US" altLang="en-US" smtClean="0"/>
              <a:t>trong </a:t>
            </a:r>
            <a:r>
              <a:rPr lang="en-US" altLang="en-US"/>
              <a:t>một quan hệ </a:t>
            </a:r>
            <a:r>
              <a:rPr lang="en-US" altLang="en-US" smtClean="0"/>
              <a:t>A xuất </a:t>
            </a:r>
            <a:r>
              <a:rPr lang="en-US" altLang="en-US"/>
              <a:t>hiện trong một quan hệ </a:t>
            </a:r>
            <a:r>
              <a:rPr lang="en-US" altLang="en-US" smtClean="0"/>
              <a:t>B khác được gọi là khóa ngoại trong quan hệ B.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b="1" smtClean="0"/>
              <a:t>Vd. </a:t>
            </a:r>
            <a:r>
              <a:rPr lang="en-US" altLang="en-US" sz="2600" smtClean="0"/>
              <a:t>SINHVIEN(</a:t>
            </a:r>
            <a:r>
              <a:rPr lang="en-US" altLang="en-US" sz="2600" u="sng" smtClean="0"/>
              <a:t>MaSV</a:t>
            </a:r>
            <a:r>
              <a:rPr lang="en-US" altLang="en-US" sz="2600"/>
              <a:t>, HoTen, NgaySinh, </a:t>
            </a:r>
            <a:r>
              <a:rPr lang="en-US" altLang="en-US" sz="2600" smtClean="0"/>
              <a:t>Diachi, SoCMND)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smtClean="0"/>
              <a:t>       KQTHI(</a:t>
            </a:r>
            <a:r>
              <a:rPr lang="en-US" altLang="en-US" sz="2600" u="sng" smtClean="0"/>
              <a:t>MaSV, MaMH</a:t>
            </a:r>
            <a:r>
              <a:rPr lang="en-US" altLang="en-US" sz="2600" smtClean="0"/>
              <a:t>, Diem)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/>
              <a:t> </a:t>
            </a:r>
            <a:r>
              <a:rPr lang="en-US" altLang="en-US" sz="2600" smtClean="0"/>
              <a:t>  Trong ví dụ trên MaSV trong bảng KQTHI vừa là thành phần của khóa chính vừa là khóa ngoại để tham chiếu qua cột MaSV trong bảng SINHVIEN</a:t>
            </a:r>
          </a:p>
        </p:txBody>
      </p:sp>
      <p:cxnSp>
        <p:nvCxnSpPr>
          <p:cNvPr id="4" name="Straight Arrow Connector 3"/>
          <p:cNvCxnSpPr>
            <a:stCxn id="9" idx="1"/>
          </p:cNvCxnSpPr>
          <p:nvPr/>
        </p:nvCxnSpPr>
        <p:spPr>
          <a:xfrm flipH="1">
            <a:off x="4907902" y="5127418"/>
            <a:ext cx="1250302" cy="32411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647853" y="4282355"/>
            <a:ext cx="1925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 hệ được tham chiếu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8204" y="4896585"/>
            <a:ext cx="3489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 hệ tham chiếu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500188" y="4681647"/>
            <a:ext cx="1250302" cy="32411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36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0" y="233264"/>
            <a:ext cx="10536303" cy="641013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8"/>
              <a:defRPr/>
            </a:pPr>
            <a:r>
              <a:rPr lang="en-US" altLang="en-US" sz="2600" b="1" smtClean="0"/>
              <a:t>Mối quan hệ (Relationship): </a:t>
            </a:r>
            <a:r>
              <a:rPr lang="en-US" altLang="en-US"/>
              <a:t>biểu diễn mối kết hợp giữa các quan hệ trong </a:t>
            </a:r>
            <a:r>
              <a:rPr lang="en-US" altLang="en-US" smtClean="0"/>
              <a:t>CSDL (mối quan hệ dựa trên khóa ngoại).</a:t>
            </a:r>
            <a:endParaRPr lang="en-US" altLang="en-US" sz="2600" smtClean="0"/>
          </a:p>
          <a:p>
            <a:pPr marL="0" indent="0">
              <a:buNone/>
              <a:defRPr/>
            </a:pPr>
            <a:r>
              <a:rPr lang="en-US" altLang="en-US" sz="2600" smtClean="0"/>
              <a:t> </a:t>
            </a:r>
            <a:r>
              <a:rPr lang="en-US" altLang="en-US" sz="2600" b="1"/>
              <a:t>Vd.</a:t>
            </a:r>
            <a:r>
              <a:rPr lang="en-US" altLang="en-US" sz="2600"/>
              <a:t> </a:t>
            </a:r>
            <a:r>
              <a:rPr lang="en-US" altLang="en-US" sz="2600" smtClean="0"/>
              <a:t>SINHVIEN</a:t>
            </a:r>
            <a:r>
              <a:rPr lang="en-US" altLang="en-US" sz="2600"/>
              <a:t>	</a:t>
            </a:r>
            <a:r>
              <a:rPr lang="en-US" altLang="en-US"/>
              <a:t> </a:t>
            </a:r>
            <a:r>
              <a:rPr lang="en-US" altLang="en-US" smtClean="0"/>
              <a:t>					KQTHI </a:t>
            </a:r>
            <a:r>
              <a:rPr lang="en-US" altLang="en-US" sz="2600"/>
              <a:t>		 		</a:t>
            </a:r>
            <a:endParaRPr lang="en-US" altLang="en-US" sz="2400" smtClean="0"/>
          </a:p>
          <a:p>
            <a:pPr marL="0" indent="0">
              <a:buNone/>
              <a:defRPr/>
            </a:pPr>
            <a:endParaRPr lang="en-US" altLang="en-US" sz="2400"/>
          </a:p>
          <a:p>
            <a:pPr marL="0" indent="0">
              <a:lnSpc>
                <a:spcPct val="160000"/>
              </a:lnSpc>
              <a:buNone/>
              <a:defRPr/>
            </a:pPr>
            <a:endParaRPr lang="en-US" altLang="en-US" sz="2400" b="1" smtClean="0"/>
          </a:p>
          <a:p>
            <a:pPr marL="0" indent="0">
              <a:lnSpc>
                <a:spcPct val="160000"/>
              </a:lnSpc>
              <a:spcBef>
                <a:spcPts val="3000"/>
              </a:spcBef>
              <a:buNone/>
              <a:defRPr/>
            </a:pPr>
            <a:r>
              <a:rPr lang="en-US" altLang="en-US" sz="2400" smtClean="0"/>
              <a:t>                                                                                                  MONHOC</a:t>
            </a:r>
          </a:p>
          <a:p>
            <a:pPr marL="0" indent="0">
              <a:lnSpc>
                <a:spcPct val="160000"/>
              </a:lnSpc>
              <a:buNone/>
              <a:defRPr/>
            </a:pPr>
            <a:endParaRPr lang="en-US" altLang="en-US" sz="2400" b="1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608211"/>
              </p:ext>
            </p:extLst>
          </p:nvPr>
        </p:nvGraphicFramePr>
        <p:xfrm>
          <a:off x="333860" y="1716623"/>
          <a:ext cx="498464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482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1647478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1380930">
                  <a:extLst>
                    <a:ext uri="{9D8B030D-6E8A-4147-A177-3AD203B41FA5}">
                      <a16:colId xmlns:a16="http://schemas.microsoft.com/office/drawing/2014/main" val="3945943437"/>
                    </a:ext>
                  </a:extLst>
                </a:gridCol>
                <a:gridCol w="1035756">
                  <a:extLst>
                    <a:ext uri="{9D8B030D-6E8A-4147-A177-3AD203B41FA5}">
                      <a16:colId xmlns:a16="http://schemas.microsoft.com/office/drawing/2014/main" val="85924162"/>
                    </a:ext>
                  </a:extLst>
                </a:gridCol>
              </a:tblGrid>
              <a:tr h="261778">
                <a:tc>
                  <a:txBody>
                    <a:bodyPr/>
                    <a:lstStyle/>
                    <a:p>
                      <a:r>
                        <a:rPr lang="en-US" u="sng" smtClean="0"/>
                        <a:t>MaSV</a:t>
                      </a:r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HoTen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Ngay</a:t>
                      </a:r>
                      <a:r>
                        <a:rPr lang="en-US" baseline="0" smtClean="0"/>
                        <a:t>Sinh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Đia</a:t>
                      </a:r>
                      <a:r>
                        <a:rPr lang="en-US" baseline="0" smtClean="0"/>
                        <a:t>chi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14110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mtClean="0"/>
                        <a:t>Trương Trọng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24/04/01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 VVN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14111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Nguyễn Duy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18/05/01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 NDT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. . 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48937"/>
              </p:ext>
            </p:extLst>
          </p:nvPr>
        </p:nvGraphicFramePr>
        <p:xfrm>
          <a:off x="8608784" y="4178142"/>
          <a:ext cx="314438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36">
                  <a:extLst>
                    <a:ext uri="{9D8B030D-6E8A-4147-A177-3AD203B41FA5}">
                      <a16:colId xmlns:a16="http://schemas.microsoft.com/office/drawing/2014/main" val="1856028819"/>
                    </a:ext>
                  </a:extLst>
                </a:gridCol>
                <a:gridCol w="1073021">
                  <a:extLst>
                    <a:ext uri="{9D8B030D-6E8A-4147-A177-3AD203B41FA5}">
                      <a16:colId xmlns:a16="http://schemas.microsoft.com/office/drawing/2014/main" val="185772583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85629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smtClean="0"/>
                        <a:t>MaMH</a:t>
                      </a:r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Ten</a:t>
                      </a:r>
                      <a:r>
                        <a:rPr lang="en-US" baseline="0" smtClean="0"/>
                        <a:t>MH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So</a:t>
                      </a:r>
                      <a:r>
                        <a:rPr lang="en-US" baseline="0" smtClean="0"/>
                        <a:t>TC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07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CSDL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05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M02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CTDL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68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. . 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98516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180218"/>
              </p:ext>
            </p:extLst>
          </p:nvPr>
        </p:nvGraphicFramePr>
        <p:xfrm>
          <a:off x="7109954" y="1649443"/>
          <a:ext cx="31817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193">
                  <a:extLst>
                    <a:ext uri="{9D8B030D-6E8A-4147-A177-3AD203B41FA5}">
                      <a16:colId xmlns:a16="http://schemas.microsoft.com/office/drawing/2014/main" val="1856028819"/>
                    </a:ext>
                  </a:extLst>
                </a:gridCol>
                <a:gridCol w="928440">
                  <a:extLst>
                    <a:ext uri="{9D8B030D-6E8A-4147-A177-3AD203B41FA5}">
                      <a16:colId xmlns:a16="http://schemas.microsoft.com/office/drawing/2014/main" val="1857725832"/>
                    </a:ext>
                  </a:extLst>
                </a:gridCol>
                <a:gridCol w="877078">
                  <a:extLst>
                    <a:ext uri="{9D8B030D-6E8A-4147-A177-3AD203B41FA5}">
                      <a16:colId xmlns:a16="http://schemas.microsoft.com/office/drawing/2014/main" val="85629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smtClean="0"/>
                        <a:t>Ma</a:t>
                      </a:r>
                      <a:r>
                        <a:rPr lang="en-US" u="sng" baseline="0" smtClean="0"/>
                        <a:t>SV</a:t>
                      </a:r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baseline="0" smtClean="0"/>
                        <a:t>MaMH</a:t>
                      </a:r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Điem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07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14110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05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14110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M02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68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14111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M01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98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. . 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2670"/>
                  </a:ext>
                </a:extLst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333860" y="2076528"/>
            <a:ext cx="869789" cy="35637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109954" y="2030807"/>
            <a:ext cx="869789" cy="35637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09954" y="2398355"/>
            <a:ext cx="869789" cy="35637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318506" y="2208994"/>
            <a:ext cx="1791448" cy="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05539" y="2273456"/>
            <a:ext cx="1804415" cy="29466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33860" y="2455763"/>
            <a:ext cx="869789" cy="356375"/>
          </a:xfrm>
          <a:prstGeom prst="ellipse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09953" y="2754730"/>
            <a:ext cx="869789" cy="356375"/>
          </a:xfrm>
          <a:prstGeom prst="ellipse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466507" y="2046045"/>
            <a:ext cx="869789" cy="308536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608784" y="4538956"/>
            <a:ext cx="869789" cy="356375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466506" y="2778649"/>
            <a:ext cx="869789" cy="308536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307713" y="2632577"/>
            <a:ext cx="1776306" cy="281163"/>
          </a:xfrm>
          <a:prstGeom prst="straightConnector1">
            <a:avLst/>
          </a:prstGeom>
          <a:ln w="25400">
            <a:solidFill>
              <a:srgbClr val="00B0F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466505" y="2398355"/>
            <a:ext cx="869789" cy="308536"/>
          </a:xfrm>
          <a:prstGeom prst="ellipse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608783" y="4947609"/>
            <a:ext cx="869789" cy="308536"/>
          </a:xfrm>
          <a:prstGeom prst="ellipse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8087409" y="2200313"/>
            <a:ext cx="521375" cy="2539690"/>
            <a:chOff x="8087409" y="2200313"/>
            <a:chExt cx="521375" cy="2539690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8092440" y="2200313"/>
              <a:ext cx="37365" cy="253969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8134836" y="2200313"/>
              <a:ext cx="320241" cy="8681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8124363" y="2922295"/>
              <a:ext cx="320241" cy="8681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17" idx="2"/>
            </p:cNvCxnSpPr>
            <p:nvPr/>
          </p:nvCxnSpPr>
          <p:spPr>
            <a:xfrm>
              <a:off x="8087409" y="4717143"/>
              <a:ext cx="521375" cy="1"/>
            </a:xfrm>
            <a:prstGeom prst="line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9932670" y="2568116"/>
            <a:ext cx="1451610" cy="2529664"/>
            <a:chOff x="9932670" y="2568116"/>
            <a:chExt cx="1451610" cy="2529664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9932670" y="2568116"/>
              <a:ext cx="145161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11372850" y="2568116"/>
              <a:ext cx="11430" cy="2529664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11018520" y="5097780"/>
              <a:ext cx="354330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934881" y="4538956"/>
            <a:ext cx="1925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 hệ được tham chiếu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3151950" y="3265514"/>
            <a:ext cx="707467" cy="1344052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044542" y="5097780"/>
            <a:ext cx="2982873" cy="100781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97730" y="3803132"/>
            <a:ext cx="291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 hệ tham chiếu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6487235" y="3438330"/>
            <a:ext cx="596784" cy="418601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99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axpoint">
      <a:dk1>
        <a:srgbClr val="3F3F3F"/>
      </a:dk1>
      <a:lt1>
        <a:srgbClr val="FFFFFF"/>
      </a:lt1>
      <a:dk2>
        <a:srgbClr val="313C41"/>
      </a:dk2>
      <a:lt2>
        <a:srgbClr val="FFFFFF"/>
      </a:lt2>
      <a:accent1>
        <a:srgbClr val="FFAB03"/>
      </a:accent1>
      <a:accent2>
        <a:srgbClr val="FC7F03"/>
      </a:accent2>
      <a:accent3>
        <a:srgbClr val="FC3903"/>
      </a:accent3>
      <a:accent4>
        <a:srgbClr val="D1024E"/>
      </a:accent4>
      <a:accent5>
        <a:srgbClr val="A6026C"/>
      </a:accent5>
      <a:accent6>
        <a:srgbClr val="0F6193"/>
      </a:accent6>
      <a:hlink>
        <a:srgbClr val="0563C1"/>
      </a:hlink>
      <a:folHlink>
        <a:srgbClr val="954F72"/>
      </a:folHlink>
    </a:clrScheme>
    <a:fontScheme name="Custom 41">
      <a:majorFont>
        <a:latin typeface="Roboto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3131</TotalTime>
  <Words>1269</Words>
  <Application>Microsoft Office PowerPoint</Application>
  <PresentationFormat>Widescreen</PresentationFormat>
  <Paragraphs>280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MS PGothic</vt:lpstr>
      <vt:lpstr>Arial</vt:lpstr>
      <vt:lpstr>Calibri</vt:lpstr>
      <vt:lpstr>Comic Sans MS</vt:lpstr>
      <vt:lpstr>Consolas</vt:lpstr>
      <vt:lpstr>Helvetica</vt:lpstr>
      <vt:lpstr>Open Sans</vt:lpstr>
      <vt:lpstr>Roboto</vt:lpstr>
      <vt:lpstr>Symbol</vt:lpstr>
      <vt:lpstr>Times New Roman</vt:lpstr>
      <vt:lpstr>Office Theme</vt:lpstr>
      <vt:lpstr>PowerPoint Presentation</vt:lpstr>
      <vt:lpstr>WELCOME MESSAGES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ICONIC</dc:title>
  <dc:creator>Musedsmh</dc:creator>
  <cp:lastModifiedBy>Admin</cp:lastModifiedBy>
  <cp:revision>190</cp:revision>
  <dcterms:created xsi:type="dcterms:W3CDTF">2017-01-10T11:09:36Z</dcterms:created>
  <dcterms:modified xsi:type="dcterms:W3CDTF">2021-04-22T02:02:05Z</dcterms:modified>
</cp:coreProperties>
</file>