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81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9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4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6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3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8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16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7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6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4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C9B0-7D18-8A41-BD42-89B5320EAB43}" type="datetimeFigureOut">
              <a:rPr kumimoji="1" lang="ja-JP" altLang="en-US" smtClean="0"/>
              <a:t>2016/12/18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BA6D-B9E3-3249-96B6-BD92D05A0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18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 smtClean="0"/>
              <a:t>強誘電体の誘電特性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1513028</a:t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川瀬　拓実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55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圧電性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結晶に外力を印加すると分極が発生する。</a:t>
            </a:r>
          </a:p>
          <a:p>
            <a:pPr marL="0" indent="0">
              <a:buNone/>
            </a:pPr>
            <a:r>
              <a:rPr kumimoji="1" lang="ja-JP" altLang="en-US" dirty="0" smtClean="0"/>
              <a:t>→圧電効果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kumimoji="1" lang="ja-JP" altLang="en-US" dirty="0" smtClean="0"/>
              <a:t>電場を印加すると歪が発生する。</a:t>
            </a:r>
          </a:p>
          <a:p>
            <a:pPr marL="0" indent="0">
              <a:buNone/>
            </a:pPr>
            <a:r>
              <a:rPr kumimoji="1" lang="ja-JP" altLang="en-US" dirty="0" smtClean="0"/>
              <a:t>→逆圧電効果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kumimoji="1" lang="ja-JP" altLang="en-US" dirty="0" smtClean="0"/>
              <a:t>ある周波数領域では共振を起こし、誘電率が大きく変わる。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86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実験（温度依存性）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596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室温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293K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100K</a:t>
            </a:r>
            <a:r>
              <a:rPr kumimoji="1" lang="ja-JP" altLang="en-US" dirty="0" smtClean="0"/>
              <a:t>まで温度を下げながら</a:t>
            </a:r>
            <a:br>
              <a:rPr kumimoji="1" lang="ja-JP" altLang="en-US" dirty="0" smtClean="0"/>
            </a:br>
            <a:r>
              <a:rPr kumimoji="1" lang="ja-JP" altLang="en-US" dirty="0" smtClean="0"/>
              <a:t>周波数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1kHz</a:t>
            </a:r>
            <a:r>
              <a:rPr kumimoji="1" lang="ja-JP" altLang="en-US" dirty="0" smtClean="0"/>
              <a:t>で複素誘電率の値を計測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実部と虚部の温度依存性をグラフにした。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2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実験（周波数依存性）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7131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室温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,-40</a:t>
            </a:r>
            <a:r>
              <a:rPr kumimoji="1" lang="ja-JP" altLang="en-US" dirty="0" smtClean="0">
                <a:latin typeface="Times New Roman" charset="0"/>
                <a:ea typeface="Times New Roman" charset="0"/>
                <a:cs typeface="Times New Roman" charset="0"/>
              </a:rPr>
              <a:t>℃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,-80</a:t>
            </a:r>
            <a:r>
              <a:rPr lang="ja-JP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dirty="0" smtClean="0">
                <a:latin typeface="Times New Roman" charset="0"/>
                <a:ea typeface="Times New Roman" charset="0"/>
                <a:cs typeface="Times New Roman" charset="0"/>
              </a:rPr>
              <a:t>℃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,-100</a:t>
            </a:r>
            <a:r>
              <a:rPr lang="ja-JP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dirty="0" smtClean="0">
                <a:latin typeface="Times New Roman" charset="0"/>
                <a:ea typeface="Times New Roman" charset="0"/>
                <a:cs typeface="Times New Roman" charset="0"/>
              </a:rPr>
              <a:t>℃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,-120</a:t>
            </a:r>
            <a:r>
              <a:rPr lang="ja-JP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dirty="0" smtClean="0">
                <a:latin typeface="Times New Roman" charset="0"/>
                <a:ea typeface="Times New Roman" charset="0"/>
                <a:cs typeface="Times New Roman" charset="0"/>
              </a:rPr>
              <a:t>℃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,-140</a:t>
            </a:r>
            <a:r>
              <a:rPr lang="ja-JP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dirty="0" smtClean="0">
                <a:latin typeface="Times New Roman" charset="0"/>
                <a:ea typeface="Times New Roman" charset="0"/>
                <a:cs typeface="Times New Roman" charset="0"/>
              </a:rPr>
              <a:t>℃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ja-JP" altLang="en-US" dirty="0" smtClean="0"/>
              <a:t>にて各周波数での複素誘電率を計測</a:t>
            </a:r>
          </a:p>
          <a:p>
            <a:pPr marL="0" indent="0">
              <a:buNone/>
            </a:pPr>
            <a:r>
              <a:rPr kumimoji="1" lang="ja-JP" altLang="en-US" dirty="0" smtClean="0"/>
              <a:t>実部と虚部の周波数依存性をグラフにした。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764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結果（温度依存性）</a:t>
            </a:r>
            <a:endParaRPr kumimoji="1" lang="ja-JP" altLang="en-US" sz="6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20640" cy="384048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223084" y="5695720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図１　誘電率の温度依存性</a:t>
            </a:r>
            <a:r>
              <a:rPr kumimoji="1" lang="en-US" altLang="ja-JP" sz="2800" dirty="0" smtClean="0"/>
              <a:t>.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213514" y="3029638"/>
                <a:ext cx="53864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誘電率の実部が最大値をとるのは</a:t>
                </a:r>
                <a:br>
                  <a:rPr kumimoji="1" lang="ja-JP" altLang="en-US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=119[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charset="0"/>
                        </a:rPr>
                        <m:t>K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14" y="3029638"/>
                <a:ext cx="5386411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262" t="-9554" r="-2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25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75" y="1016306"/>
            <a:ext cx="5120640" cy="384048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4133" y="5464367"/>
            <a:ext cx="650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図２　誘電率の実部の逆数の温度依存性</a:t>
            </a:r>
            <a:r>
              <a:rPr kumimoji="1" lang="en-US" altLang="ja-JP" sz="2800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403335" y="1244906"/>
                <a:ext cx="1770356" cy="879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35" y="1244906"/>
                <a:ext cx="1770356" cy="8799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750784" y="2413326"/>
                <a:ext cx="311232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ja-JP" alt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を求めると</a:t>
                </a:r>
                <a:br>
                  <a:rPr kumimoji="1" lang="ja-JP" altLang="en-US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ja-JP" alt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10.0[</m:t>
                      </m:r>
                      <m:sSup>
                        <m:sSupPr>
                          <m:ctrlPr>
                            <a:rPr kumimoji="1" lang="en-US" altLang="ja-JP" sz="28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Fm</m:t>
                          </m:r>
                        </m:e>
                        <m:sup>
                          <m:r>
                            <a:rPr kumimoji="1" lang="en-US" altLang="ja-JP" sz="28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784" y="2413326"/>
                <a:ext cx="3112327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914" t="-9615" r="-4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06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目的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830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強誘電体における誘電率の周波数特性及び温度特性を</a:t>
            </a:r>
            <a:br>
              <a:rPr kumimoji="1" lang="ja-JP" altLang="en-US" sz="3200" dirty="0" smtClean="0"/>
            </a:br>
            <a:r>
              <a:rPr kumimoji="1" lang="ja-JP" altLang="en-US" sz="3200" dirty="0" smtClean="0"/>
              <a:t>調べる。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原理</a:t>
            </a:r>
            <a:endParaRPr kumimoji="1" lang="ja-JP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2640106" y="2658876"/>
                <a:ext cx="7082388" cy="1817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dirty="0" smtClean="0"/>
                  <a:t>電気分極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𝑃</m:t>
                    </m:r>
                    <m:r>
                      <a:rPr lang="en-US" altLang="ja-JP" sz="28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altLang="ja-JP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8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s-IS" altLang="ja-JP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ja-JP" altLang="en-US" sz="2800" dirty="0" smtClean="0">
                  <a:ea typeface="Cambria Math" charset="0"/>
                  <a:cs typeface="Cambria Math" charset="0"/>
                </a:endParaRPr>
              </a:p>
              <a:p>
                <a:endParaRPr lang="ja-JP" altLang="en-US" sz="2800" dirty="0" smtClean="0"/>
              </a:p>
              <a:p>
                <a:r>
                  <a:rPr lang="ja-JP" altLang="en-US" sz="2800" dirty="0" smtClean="0"/>
                  <a:t>電気双極子モーメントの総和で表される。</a:t>
                </a:r>
              </a:p>
              <a:p>
                <a:r>
                  <a:rPr lang="ja-JP" altLang="en-US" sz="2800" dirty="0" smtClean="0"/>
                  <a:t>電気双極子モーメントが発生する条件は３つ。</a:t>
                </a:r>
                <a:endParaRPr lang="ja-JP" altLang="en-US" sz="28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06" y="2658876"/>
                <a:ext cx="7082388" cy="1817292"/>
              </a:xfrm>
              <a:prstGeom prst="rect">
                <a:avLst/>
              </a:prstGeom>
              <a:blipFill rotWithShape="0">
                <a:blip r:embed="rId2"/>
                <a:stretch>
                  <a:fillRect l="-1721" t="-4698" r="-430" b="-7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9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電子分極</a:t>
            </a:r>
            <a:endParaRPr kumimoji="1" lang="ja-JP" altLang="en-US" sz="6000" dirty="0"/>
          </a:p>
        </p:txBody>
      </p:sp>
      <p:sp>
        <p:nvSpPr>
          <p:cNvPr id="7" name="円/楕円 6"/>
          <p:cNvSpPr/>
          <p:nvPr/>
        </p:nvSpPr>
        <p:spPr>
          <a:xfrm>
            <a:off x="1317811" y="2994211"/>
            <a:ext cx="2008094" cy="2008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図形グループ 8"/>
          <p:cNvGrpSpPr/>
          <p:nvPr/>
        </p:nvGrpSpPr>
        <p:grpSpPr>
          <a:xfrm>
            <a:off x="2097740" y="3774140"/>
            <a:ext cx="448235" cy="448235"/>
            <a:chOff x="1918447" y="3263153"/>
            <a:chExt cx="448235" cy="448235"/>
          </a:xfrm>
        </p:grpSpPr>
        <p:sp>
          <p:nvSpPr>
            <p:cNvPr id="10" name="円/楕円 9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2761128" y="3003174"/>
            <a:ext cx="448235" cy="448235"/>
            <a:chOff x="1918447" y="3263153"/>
            <a:chExt cx="448235" cy="448235"/>
          </a:xfrm>
        </p:grpSpPr>
        <p:sp>
          <p:nvSpPr>
            <p:cNvPr id="18" name="円/楕円 17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右矢印 19"/>
          <p:cNvSpPr/>
          <p:nvPr/>
        </p:nvSpPr>
        <p:spPr>
          <a:xfrm>
            <a:off x="4855100" y="4016187"/>
            <a:ext cx="1219200" cy="76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05834" y="3308146"/>
            <a:ext cx="271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外部電場を印加</a:t>
            </a:r>
            <a:endParaRPr kumimoji="1" lang="ja-JP" altLang="en-US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7348714" y="2994211"/>
            <a:ext cx="2008094" cy="2008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8574741" y="3774140"/>
            <a:ext cx="448235" cy="448235"/>
            <a:chOff x="1918447" y="3263153"/>
            <a:chExt cx="448235" cy="448235"/>
          </a:xfrm>
        </p:grpSpPr>
        <p:sp>
          <p:nvSpPr>
            <p:cNvPr id="32" name="円/楕円 31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8776446" y="3003174"/>
            <a:ext cx="448235" cy="448235"/>
            <a:chOff x="1918447" y="3263153"/>
            <a:chExt cx="448235" cy="448235"/>
          </a:xfrm>
        </p:grpSpPr>
        <p:sp>
          <p:nvSpPr>
            <p:cNvPr id="36" name="円/楕円 35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イオン分極</a:t>
            </a:r>
            <a:endParaRPr kumimoji="1" lang="ja-JP" altLang="en-US" sz="6000" dirty="0"/>
          </a:p>
        </p:txBody>
      </p:sp>
      <p:sp>
        <p:nvSpPr>
          <p:cNvPr id="4" name="正方形/長方形 3"/>
          <p:cNvSpPr/>
          <p:nvPr/>
        </p:nvSpPr>
        <p:spPr>
          <a:xfrm>
            <a:off x="645459" y="3092822"/>
            <a:ext cx="2528047" cy="2528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855100" y="4016187"/>
            <a:ext cx="1219200" cy="76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05834" y="3308146"/>
            <a:ext cx="271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外部電場を印加</a:t>
            </a:r>
            <a:endParaRPr kumimoji="1" lang="ja-JP" altLang="en-US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2949388" y="2868704"/>
            <a:ext cx="448235" cy="448235"/>
            <a:chOff x="1918447" y="3263153"/>
            <a:chExt cx="448235" cy="448235"/>
          </a:xfrm>
        </p:grpSpPr>
        <p:sp>
          <p:nvSpPr>
            <p:cNvPr id="14" name="円/楕円 13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角丸四角形 15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2949387" y="5400189"/>
            <a:ext cx="448235" cy="448235"/>
            <a:chOff x="1918447" y="3263153"/>
            <a:chExt cx="448235" cy="448235"/>
          </a:xfrm>
        </p:grpSpPr>
        <p:sp>
          <p:nvSpPr>
            <p:cNvPr id="18" name="円/楕円 17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角丸四角形 19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421341" y="2863027"/>
            <a:ext cx="448235" cy="448235"/>
            <a:chOff x="1918447" y="3263153"/>
            <a:chExt cx="448235" cy="448235"/>
          </a:xfrm>
        </p:grpSpPr>
        <p:sp>
          <p:nvSpPr>
            <p:cNvPr id="22" name="円/楕円 21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角丸四角形 23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421341" y="5402429"/>
            <a:ext cx="448235" cy="448235"/>
            <a:chOff x="1918447" y="3263153"/>
            <a:chExt cx="448235" cy="448235"/>
          </a:xfrm>
        </p:grpSpPr>
        <p:sp>
          <p:nvSpPr>
            <p:cNvPr id="26" name="円/楕円 25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角丸四角形 27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2" name="直線コネクタ 41"/>
          <p:cNvCxnSpPr>
            <a:stCxn id="40" idx="2"/>
            <a:endCxn id="34" idx="2"/>
          </p:cNvCxnSpPr>
          <p:nvPr/>
        </p:nvCxnSpPr>
        <p:spPr>
          <a:xfrm>
            <a:off x="649941" y="4374774"/>
            <a:ext cx="25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0423" y="4132727"/>
            <a:ext cx="448235" cy="448235"/>
            <a:chOff x="1918447" y="3263153"/>
            <a:chExt cx="448235" cy="448235"/>
          </a:xfrm>
        </p:grpSpPr>
        <p:sp>
          <p:nvSpPr>
            <p:cNvPr id="33" name="円/楕円 32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421340" y="4132727"/>
            <a:ext cx="448235" cy="448235"/>
            <a:chOff x="1918447" y="3263153"/>
            <a:chExt cx="448235" cy="448235"/>
          </a:xfrm>
        </p:grpSpPr>
        <p:sp>
          <p:nvSpPr>
            <p:cNvPr id="39" name="円/楕円 38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cxnSp>
        <p:nvCxnSpPr>
          <p:cNvPr id="43" name="直線コネクタ 42"/>
          <p:cNvCxnSpPr>
            <a:endCxn id="37" idx="2"/>
          </p:cNvCxnSpPr>
          <p:nvPr/>
        </p:nvCxnSpPr>
        <p:spPr>
          <a:xfrm>
            <a:off x="1900517" y="3037311"/>
            <a:ext cx="13448" cy="2612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図形グループ 28"/>
          <p:cNvGrpSpPr/>
          <p:nvPr/>
        </p:nvGrpSpPr>
        <p:grpSpPr>
          <a:xfrm>
            <a:off x="1677573" y="2880955"/>
            <a:ext cx="448235" cy="448235"/>
            <a:chOff x="1918447" y="3263153"/>
            <a:chExt cx="448235" cy="448235"/>
          </a:xfrm>
        </p:grpSpPr>
        <p:sp>
          <p:nvSpPr>
            <p:cNvPr id="30" name="円/楕円 29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1685364" y="4132727"/>
            <a:ext cx="448235" cy="448235"/>
            <a:chOff x="1918447" y="3263153"/>
            <a:chExt cx="448235" cy="448235"/>
          </a:xfrm>
        </p:grpSpPr>
        <p:sp>
          <p:nvSpPr>
            <p:cNvPr id="10" name="円/楕円 9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1685364" y="5407435"/>
            <a:ext cx="448235" cy="448235"/>
            <a:chOff x="1918447" y="3263153"/>
            <a:chExt cx="448235" cy="448235"/>
          </a:xfrm>
        </p:grpSpPr>
        <p:sp>
          <p:nvSpPr>
            <p:cNvPr id="36" name="円/楕円 35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7908294" y="2880955"/>
            <a:ext cx="448235" cy="448235"/>
            <a:chOff x="1918447" y="3263153"/>
            <a:chExt cx="448235" cy="448235"/>
          </a:xfrm>
        </p:grpSpPr>
        <p:sp>
          <p:nvSpPr>
            <p:cNvPr id="46" name="円/楕円 45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角丸四角形 47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10482337" y="2884241"/>
            <a:ext cx="448235" cy="448235"/>
            <a:chOff x="1918447" y="3263153"/>
            <a:chExt cx="448235" cy="448235"/>
          </a:xfrm>
        </p:grpSpPr>
        <p:sp>
          <p:nvSpPr>
            <p:cNvPr id="50" name="円/楕円 49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角丸四角形 50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角丸四角形 51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908293" y="5407435"/>
            <a:ext cx="448235" cy="448235"/>
            <a:chOff x="1918447" y="3263153"/>
            <a:chExt cx="448235" cy="448235"/>
          </a:xfrm>
        </p:grpSpPr>
        <p:sp>
          <p:nvSpPr>
            <p:cNvPr id="54" name="円/楕円 53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角丸四角形 55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図形グループ 56"/>
          <p:cNvGrpSpPr/>
          <p:nvPr/>
        </p:nvGrpSpPr>
        <p:grpSpPr>
          <a:xfrm>
            <a:off x="10482337" y="5400189"/>
            <a:ext cx="448235" cy="448235"/>
            <a:chOff x="1918447" y="3263153"/>
            <a:chExt cx="448235" cy="448235"/>
          </a:xfrm>
        </p:grpSpPr>
        <p:sp>
          <p:nvSpPr>
            <p:cNvPr id="58" name="円/楕円 57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角丸四角形 59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図形グループ 60"/>
          <p:cNvGrpSpPr/>
          <p:nvPr/>
        </p:nvGrpSpPr>
        <p:grpSpPr>
          <a:xfrm>
            <a:off x="9112517" y="4138850"/>
            <a:ext cx="448235" cy="448235"/>
            <a:chOff x="1918447" y="3263153"/>
            <a:chExt cx="448235" cy="448235"/>
          </a:xfrm>
        </p:grpSpPr>
        <p:sp>
          <p:nvSpPr>
            <p:cNvPr id="62" name="円/楕円 61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角丸四角形 63"/>
            <p:cNvSpPr/>
            <p:nvPr/>
          </p:nvSpPr>
          <p:spPr>
            <a:xfrm rot="5400000">
              <a:off x="1999129" y="3451412"/>
              <a:ext cx="295835" cy="537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図形グループ 64"/>
          <p:cNvGrpSpPr/>
          <p:nvPr/>
        </p:nvGrpSpPr>
        <p:grpSpPr>
          <a:xfrm>
            <a:off x="8589611" y="2886975"/>
            <a:ext cx="448235" cy="448235"/>
            <a:chOff x="1918447" y="3263153"/>
            <a:chExt cx="448235" cy="448235"/>
          </a:xfrm>
        </p:grpSpPr>
        <p:sp>
          <p:nvSpPr>
            <p:cNvPr id="66" name="円/楕円 65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図形グループ 67"/>
          <p:cNvGrpSpPr/>
          <p:nvPr/>
        </p:nvGrpSpPr>
        <p:grpSpPr>
          <a:xfrm>
            <a:off x="8589611" y="5400189"/>
            <a:ext cx="448235" cy="448235"/>
            <a:chOff x="1918447" y="3263153"/>
            <a:chExt cx="448235" cy="448235"/>
          </a:xfrm>
        </p:grpSpPr>
        <p:sp>
          <p:nvSpPr>
            <p:cNvPr id="69" name="円/楕円 68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図形グループ 70"/>
          <p:cNvGrpSpPr/>
          <p:nvPr/>
        </p:nvGrpSpPr>
        <p:grpSpPr>
          <a:xfrm>
            <a:off x="7206806" y="4138852"/>
            <a:ext cx="448235" cy="448235"/>
            <a:chOff x="1918447" y="3263153"/>
            <a:chExt cx="448235" cy="448235"/>
          </a:xfrm>
        </p:grpSpPr>
        <p:sp>
          <p:nvSpPr>
            <p:cNvPr id="72" name="円/楕円 71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図形グループ 73"/>
          <p:cNvGrpSpPr/>
          <p:nvPr/>
        </p:nvGrpSpPr>
        <p:grpSpPr>
          <a:xfrm>
            <a:off x="9709487" y="4138851"/>
            <a:ext cx="448235" cy="448235"/>
            <a:chOff x="1918447" y="3263153"/>
            <a:chExt cx="448235" cy="448235"/>
          </a:xfrm>
        </p:grpSpPr>
        <p:sp>
          <p:nvSpPr>
            <p:cNvPr id="75" name="円/楕円 74"/>
            <p:cNvSpPr/>
            <p:nvPr/>
          </p:nvSpPr>
          <p:spPr>
            <a:xfrm>
              <a:off x="1918447" y="3263153"/>
              <a:ext cx="448235" cy="448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角丸四角形 75"/>
            <p:cNvSpPr/>
            <p:nvPr/>
          </p:nvSpPr>
          <p:spPr>
            <a:xfrm>
              <a:off x="1999130" y="3451412"/>
              <a:ext cx="295835" cy="537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8" name="直線コネクタ 77"/>
          <p:cNvCxnSpPr>
            <a:stCxn id="73" idx="2"/>
            <a:endCxn id="48" idx="0"/>
          </p:cNvCxnSpPr>
          <p:nvPr/>
        </p:nvCxnSpPr>
        <p:spPr>
          <a:xfrm flipV="1">
            <a:off x="7435407" y="3096109"/>
            <a:ext cx="728381" cy="128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endCxn id="56" idx="0"/>
          </p:cNvCxnSpPr>
          <p:nvPr/>
        </p:nvCxnSpPr>
        <p:spPr>
          <a:xfrm>
            <a:off x="7440706" y="4374774"/>
            <a:ext cx="723081" cy="124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56" idx="2"/>
            <a:endCxn id="60" idx="0"/>
          </p:cNvCxnSpPr>
          <p:nvPr/>
        </p:nvCxnSpPr>
        <p:spPr>
          <a:xfrm flipV="1">
            <a:off x="8109999" y="5615343"/>
            <a:ext cx="2627832" cy="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48" idx="0"/>
            <a:endCxn id="52" idx="0"/>
          </p:cNvCxnSpPr>
          <p:nvPr/>
        </p:nvCxnSpPr>
        <p:spPr>
          <a:xfrm>
            <a:off x="8163788" y="3096109"/>
            <a:ext cx="2574043" cy="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7" idx="2"/>
            <a:endCxn id="64" idx="0"/>
          </p:cNvCxnSpPr>
          <p:nvPr/>
        </p:nvCxnSpPr>
        <p:spPr>
          <a:xfrm>
            <a:off x="8818212" y="3129022"/>
            <a:ext cx="549799" cy="122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70" idx="2"/>
          </p:cNvCxnSpPr>
          <p:nvPr/>
        </p:nvCxnSpPr>
        <p:spPr>
          <a:xfrm flipV="1">
            <a:off x="8818212" y="4400546"/>
            <a:ext cx="549799" cy="124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63" idx="2"/>
            <a:endCxn id="76" idx="2"/>
          </p:cNvCxnSpPr>
          <p:nvPr/>
        </p:nvCxnSpPr>
        <p:spPr>
          <a:xfrm>
            <a:off x="9341118" y="4380897"/>
            <a:ext cx="5969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endCxn id="52" idx="2"/>
          </p:cNvCxnSpPr>
          <p:nvPr/>
        </p:nvCxnSpPr>
        <p:spPr>
          <a:xfrm flipV="1">
            <a:off x="9902228" y="3099395"/>
            <a:ext cx="781815" cy="130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endCxn id="60" idx="0"/>
          </p:cNvCxnSpPr>
          <p:nvPr/>
        </p:nvCxnSpPr>
        <p:spPr>
          <a:xfrm>
            <a:off x="9914858" y="4400546"/>
            <a:ext cx="822973" cy="12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9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配向分極</a:t>
            </a:r>
            <a:endParaRPr kumimoji="1" lang="ja-JP" altLang="en-US" sz="6000" dirty="0"/>
          </a:p>
        </p:txBody>
      </p:sp>
      <p:sp>
        <p:nvSpPr>
          <p:cNvPr id="4" name="正方形/長方形 3"/>
          <p:cNvSpPr/>
          <p:nvPr/>
        </p:nvSpPr>
        <p:spPr>
          <a:xfrm>
            <a:off x="654055" y="3188399"/>
            <a:ext cx="3325850" cy="2985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96676" y="4244927"/>
            <a:ext cx="750794" cy="49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690855" y="3638363"/>
            <a:ext cx="672353" cy="5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1871270" y="4921761"/>
            <a:ext cx="267260" cy="8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448372" y="5626214"/>
            <a:ext cx="783291" cy="26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400184" y="4158711"/>
            <a:ext cx="672353" cy="5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 flipV="1">
            <a:off x="2784549" y="5036821"/>
            <a:ext cx="638174" cy="40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944544" y="5147327"/>
            <a:ext cx="672353" cy="5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 flipV="1">
            <a:off x="3193423" y="3494848"/>
            <a:ext cx="458599" cy="59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1071305" y="3568165"/>
            <a:ext cx="823352" cy="40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矢印 40"/>
          <p:cNvSpPr/>
          <p:nvPr/>
        </p:nvSpPr>
        <p:spPr>
          <a:xfrm>
            <a:off x="4876800" y="4299497"/>
            <a:ext cx="1219200" cy="76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27534" y="3591456"/>
            <a:ext cx="271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外部電場を印加</a:t>
            </a:r>
            <a:endParaRPr kumimoji="1" lang="ja-JP" altLang="en-US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125076" y="3188398"/>
            <a:ext cx="3325850" cy="2985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7874342" y="3494848"/>
            <a:ext cx="1" cy="80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7874341" y="5036821"/>
            <a:ext cx="1" cy="80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8788001" y="3476075"/>
            <a:ext cx="1" cy="80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8788000" y="5036820"/>
            <a:ext cx="1" cy="80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9701659" y="3494848"/>
            <a:ext cx="1" cy="80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9701658" y="5030890"/>
            <a:ext cx="1" cy="80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236581" y="2116445"/>
            <a:ext cx="729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有極性分子が外部電場によって方向を変える。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69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誘電率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22811" y="20675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電束密度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誘電率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endParaRPr kumimoji="1" lang="ja-JP" altLang="en-US" b="1" dirty="0" smtClean="0"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通常複素数で表される。</a:t>
            </a:r>
            <a:endParaRPr kumimoji="1" lang="en-US" altLang="ja-JP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585883" y="2810434"/>
                <a:ext cx="38189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latin typeface="Cambria Math" charset="0"/>
                        </a:rPr>
                        <m:t>𝑫</m:t>
                      </m:r>
                      <m:r>
                        <a:rPr kumimoji="1" lang="en-US" altLang="ja-JP" sz="28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l-GR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𝑬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ja-JP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𝑷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kumimoji="1" lang="en-US" altLang="ja-JP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𝑬</m:t>
                      </m:r>
                    </m:oMath>
                  </m:oMathPara>
                </a14:m>
                <a:endParaRPr kumimoji="1" lang="ja-JP" altLang="en-US" sz="2800" b="1" i="1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3" y="2810434"/>
                <a:ext cx="381896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881717" y="4243244"/>
                <a:ext cx="153080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ja-JP" alt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kumimoji="1" lang="en-US" altLang="ja-JP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𝑫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kumimoji="1" lang="en-US" altLang="ja-JP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717" y="4243244"/>
                <a:ext cx="1530804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99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複素誘電率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kumimoji="1" lang="en-US" altLang="ja-JP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kumimoji="1" lang="en-US" altLang="ja-JP" b="0" dirty="0" smtClean="0">
                    <a:ea typeface="Cambria Math" charset="0"/>
                    <a:cs typeface="Cambria Math" charset="0"/>
                  </a:rPr>
                </a:br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altLang="ja-JP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kumimoji="1" lang="en-US" altLang="ja-JP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altLang="ja-JP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試料を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ja-JP" altLang="en-US" dirty="0" smtClean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の並列回路とみなす。</a:t>
                </a:r>
                <a:br>
                  <a:rPr lang="ja-JP" altLang="en-US" dirty="0" smtClean="0"/>
                </a:b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ja-JP" altLang="en-US" dirty="0" smtClean="0"/>
                  <a:t>は損失係数。</a:t>
                </a:r>
                <a:endParaRPr kumimoji="1" lang="en-US" altLang="ja-JP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b="-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287436" y="2042558"/>
                <a:ext cx="3593676" cy="766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altLang="ja-JP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′′</m:t>
                          </m:r>
                        </m:sup>
                      </m:sSup>
                      <m:r>
                        <a:rPr lang="en-US" altLang="ja-JP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f>
                        <m:fPr>
                          <m:ctrlPr>
                            <a:rPr lang="mr-IN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36" y="2042558"/>
                <a:ext cx="3593676" cy="766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287436" y="3110299"/>
                <a:ext cx="1293687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mr-IN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altLang="ja-JP" sz="2400" dirty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2400" dirty="0">
                    <a:ea typeface="Cambria Math" charset="0"/>
                    <a:cs typeface="Cambria Math" charset="0"/>
                  </a:rPr>
                </a:br>
                <a:endParaRPr lang="en-US" altLang="ja-JP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36" y="3110299"/>
                <a:ext cx="1293687" cy="6939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287436" y="4105904"/>
                <a:ext cx="1590692" cy="796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36" y="4105904"/>
                <a:ext cx="1590692" cy="7968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81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キュリーワイス則</a:t>
            </a:r>
            <a:endParaRPr kumimoji="1" lang="ja-JP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電子分極、イオン分極は温度依存しない→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ja-JP" altLang="en-US" dirty="0" smtClean="0"/>
                  <a:t>とおく</a:t>
                </a:r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配向分極は温度依存する</a:t>
                </a:r>
                <a:br>
                  <a:rPr lang="ja-JP" altLang="en-US" dirty="0" smtClean="0"/>
                </a:b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強誘電体の誘電率（配向分極の誘電率）は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常誘電相で以下の式に従う。</a:t>
                </a:r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kumimoji="1" lang="en-US" altLang="ja-JP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kumimoji="1" lang="en-US" altLang="ja-JP" b="0" dirty="0" smtClean="0">
                    <a:ea typeface="Cambria Math" charset="0"/>
                    <a:cs typeface="Cambria Math" charset="0"/>
                  </a:rPr>
                </a:b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は外挿キュリー温度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2449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185</Words>
  <Application>Microsoft Macintosh PowerPoint</Application>
  <PresentationFormat>ワイド画面</PresentationFormat>
  <Paragraphs>63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Cambria Math</vt:lpstr>
      <vt:lpstr>Mangal</vt:lpstr>
      <vt:lpstr>ＭＳ Ｐゴシック</vt:lpstr>
      <vt:lpstr>Times New Roman</vt:lpstr>
      <vt:lpstr>Arial</vt:lpstr>
      <vt:lpstr>ホワイト</vt:lpstr>
      <vt:lpstr>強誘電体の誘電特性</vt:lpstr>
      <vt:lpstr>目的</vt:lpstr>
      <vt:lpstr>原理</vt:lpstr>
      <vt:lpstr>電子分極</vt:lpstr>
      <vt:lpstr>イオン分極</vt:lpstr>
      <vt:lpstr>配向分極</vt:lpstr>
      <vt:lpstr>誘電率</vt:lpstr>
      <vt:lpstr>複素誘電率</vt:lpstr>
      <vt:lpstr>キュリーワイス則</vt:lpstr>
      <vt:lpstr>圧電性</vt:lpstr>
      <vt:lpstr>実験（温度依存性）</vt:lpstr>
      <vt:lpstr>実験（周波数依存性）</vt:lpstr>
      <vt:lpstr>結果（温度依存性）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強誘電体の誘電特性</dc:title>
  <dc:creator>川瀬拓実</dc:creator>
  <cp:lastModifiedBy>川瀬拓実</cp:lastModifiedBy>
  <cp:revision>37</cp:revision>
  <dcterms:created xsi:type="dcterms:W3CDTF">2016-12-12T04:35:39Z</dcterms:created>
  <dcterms:modified xsi:type="dcterms:W3CDTF">2016-12-18T17:15:26Z</dcterms:modified>
</cp:coreProperties>
</file>