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58" r:id="rId7"/>
    <p:sldId id="262" r:id="rId8"/>
    <p:sldId id="264" r:id="rId9"/>
    <p:sldId id="263" r:id="rId10"/>
    <p:sldId id="265" r:id="rId11"/>
    <p:sldId id="272" r:id="rId12"/>
    <p:sldId id="266" r:id="rId13"/>
    <p:sldId id="267" r:id="rId14"/>
    <p:sldId id="268" r:id="rId15"/>
    <p:sldId id="269" r:id="rId16"/>
    <p:sldId id="270" r:id="rId17"/>
    <p:sldId id="271" r:id="rId18"/>
    <p:sldId id="273" r:id="rId19"/>
    <p:sldId id="275" r:id="rId20"/>
    <p:sldId id="27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60"/>
  </p:normalViewPr>
  <p:slideViewPr>
    <p:cSldViewPr snapToGrid="0" snapToObjects="1">
      <p:cViewPr varScale="1">
        <p:scale>
          <a:sx n="141" d="100"/>
          <a:sy n="141" d="100"/>
        </p:scale>
        <p:origin x="2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862C9B0-7D18-8A41-BD42-89B5320EAB43}" type="datetimeFigureOut">
              <a:rPr kumimoji="1" lang="ja-JP" altLang="en-US" smtClean="0"/>
              <a:t>2016/12/19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811BA6D-B9E3-3249-96B6-BD92D05A0360}" type="slidenum">
              <a:rPr kumimoji="1" lang="ja-JP" altLang="en-US" smtClean="0"/>
              <a:t>‹#›</a:t>
            </a:fld>
            <a:endParaRPr kumimoji="1" lang="ja-JP" altLang="en-US"/>
          </a:p>
        </p:txBody>
      </p:sp>
    </p:spTree>
    <p:extLst>
      <p:ext uri="{BB962C8B-B14F-4D97-AF65-F5344CB8AC3E}">
        <p14:creationId xmlns:p14="http://schemas.microsoft.com/office/powerpoint/2010/main" val="1247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862C9B0-7D18-8A41-BD42-89B5320EAB43}" type="datetimeFigureOut">
              <a:rPr kumimoji="1" lang="ja-JP" altLang="en-US" smtClean="0"/>
              <a:t>2016/12/19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811BA6D-B9E3-3249-96B6-BD92D05A0360}" type="slidenum">
              <a:rPr kumimoji="1" lang="ja-JP" altLang="en-US" smtClean="0"/>
              <a:t>‹#›</a:t>
            </a:fld>
            <a:endParaRPr kumimoji="1" lang="ja-JP" altLang="en-US"/>
          </a:p>
        </p:txBody>
      </p:sp>
    </p:spTree>
    <p:extLst>
      <p:ext uri="{BB962C8B-B14F-4D97-AF65-F5344CB8AC3E}">
        <p14:creationId xmlns:p14="http://schemas.microsoft.com/office/powerpoint/2010/main" val="63981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862C9B0-7D18-8A41-BD42-89B5320EAB43}" type="datetimeFigureOut">
              <a:rPr kumimoji="1" lang="ja-JP" altLang="en-US" smtClean="0"/>
              <a:t>2016/12/19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811BA6D-B9E3-3249-96B6-BD92D05A0360}" type="slidenum">
              <a:rPr kumimoji="1" lang="ja-JP" altLang="en-US" smtClean="0"/>
              <a:t>‹#›</a:t>
            </a:fld>
            <a:endParaRPr kumimoji="1" lang="ja-JP" altLang="en-US"/>
          </a:p>
        </p:txBody>
      </p:sp>
    </p:spTree>
    <p:extLst>
      <p:ext uri="{BB962C8B-B14F-4D97-AF65-F5344CB8AC3E}">
        <p14:creationId xmlns:p14="http://schemas.microsoft.com/office/powerpoint/2010/main" val="91129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862C9B0-7D18-8A41-BD42-89B5320EAB43}" type="datetimeFigureOut">
              <a:rPr kumimoji="1" lang="ja-JP" altLang="en-US" smtClean="0"/>
              <a:t>2016/12/19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811BA6D-B9E3-3249-96B6-BD92D05A0360}" type="slidenum">
              <a:rPr kumimoji="1" lang="ja-JP" altLang="en-US" smtClean="0"/>
              <a:t>‹#›</a:t>
            </a:fld>
            <a:endParaRPr kumimoji="1" lang="ja-JP" altLang="en-US"/>
          </a:p>
        </p:txBody>
      </p:sp>
    </p:spTree>
    <p:extLst>
      <p:ext uri="{BB962C8B-B14F-4D97-AF65-F5344CB8AC3E}">
        <p14:creationId xmlns:p14="http://schemas.microsoft.com/office/powerpoint/2010/main" val="152545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862C9B0-7D18-8A41-BD42-89B5320EAB43}" type="datetimeFigureOut">
              <a:rPr kumimoji="1" lang="ja-JP" altLang="en-US" smtClean="0"/>
              <a:t>2016/12/19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811BA6D-B9E3-3249-96B6-BD92D05A0360}" type="slidenum">
              <a:rPr kumimoji="1" lang="ja-JP" altLang="en-US" smtClean="0"/>
              <a:t>‹#›</a:t>
            </a:fld>
            <a:endParaRPr kumimoji="1" lang="ja-JP" altLang="en-US"/>
          </a:p>
        </p:txBody>
      </p:sp>
    </p:spTree>
    <p:extLst>
      <p:ext uri="{BB962C8B-B14F-4D97-AF65-F5344CB8AC3E}">
        <p14:creationId xmlns:p14="http://schemas.microsoft.com/office/powerpoint/2010/main" val="162469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862C9B0-7D18-8A41-BD42-89B5320EAB43}" type="datetimeFigureOut">
              <a:rPr kumimoji="1" lang="ja-JP" altLang="en-US" smtClean="0"/>
              <a:t>2016/12/19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811BA6D-B9E3-3249-96B6-BD92D05A0360}" type="slidenum">
              <a:rPr kumimoji="1" lang="ja-JP" altLang="en-US" smtClean="0"/>
              <a:t>‹#›</a:t>
            </a:fld>
            <a:endParaRPr kumimoji="1" lang="ja-JP" altLang="en-US"/>
          </a:p>
        </p:txBody>
      </p:sp>
    </p:spTree>
    <p:extLst>
      <p:ext uri="{BB962C8B-B14F-4D97-AF65-F5344CB8AC3E}">
        <p14:creationId xmlns:p14="http://schemas.microsoft.com/office/powerpoint/2010/main" val="94733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862C9B0-7D18-8A41-BD42-89B5320EAB43}" type="datetimeFigureOut">
              <a:rPr kumimoji="1" lang="ja-JP" altLang="en-US" smtClean="0"/>
              <a:t>2016/12/19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811BA6D-B9E3-3249-96B6-BD92D05A0360}" type="slidenum">
              <a:rPr kumimoji="1" lang="ja-JP" altLang="en-US" smtClean="0"/>
              <a:t>‹#›</a:t>
            </a:fld>
            <a:endParaRPr kumimoji="1" lang="ja-JP" altLang="en-US"/>
          </a:p>
        </p:txBody>
      </p:sp>
    </p:spTree>
    <p:extLst>
      <p:ext uri="{BB962C8B-B14F-4D97-AF65-F5344CB8AC3E}">
        <p14:creationId xmlns:p14="http://schemas.microsoft.com/office/powerpoint/2010/main" val="409485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862C9B0-7D18-8A41-BD42-89B5320EAB43}" type="datetimeFigureOut">
              <a:rPr kumimoji="1" lang="ja-JP" altLang="en-US" smtClean="0"/>
              <a:t>2016/12/19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811BA6D-B9E3-3249-96B6-BD92D05A0360}" type="slidenum">
              <a:rPr kumimoji="1" lang="ja-JP" altLang="en-US" smtClean="0"/>
              <a:t>‹#›</a:t>
            </a:fld>
            <a:endParaRPr kumimoji="1" lang="ja-JP" altLang="en-US"/>
          </a:p>
        </p:txBody>
      </p:sp>
    </p:spTree>
    <p:extLst>
      <p:ext uri="{BB962C8B-B14F-4D97-AF65-F5344CB8AC3E}">
        <p14:creationId xmlns:p14="http://schemas.microsoft.com/office/powerpoint/2010/main" val="168016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862C9B0-7D18-8A41-BD42-89B5320EAB43}" type="datetimeFigureOut">
              <a:rPr kumimoji="1" lang="ja-JP" altLang="en-US" smtClean="0"/>
              <a:t>2016/12/19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811BA6D-B9E3-3249-96B6-BD92D05A0360}" type="slidenum">
              <a:rPr kumimoji="1" lang="ja-JP" altLang="en-US" smtClean="0"/>
              <a:t>‹#›</a:t>
            </a:fld>
            <a:endParaRPr kumimoji="1" lang="ja-JP" altLang="en-US"/>
          </a:p>
        </p:txBody>
      </p:sp>
    </p:spTree>
    <p:extLst>
      <p:ext uri="{BB962C8B-B14F-4D97-AF65-F5344CB8AC3E}">
        <p14:creationId xmlns:p14="http://schemas.microsoft.com/office/powerpoint/2010/main" val="132478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862C9B0-7D18-8A41-BD42-89B5320EAB43}" type="datetimeFigureOut">
              <a:rPr kumimoji="1" lang="ja-JP" altLang="en-US" smtClean="0"/>
              <a:t>2016/12/19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811BA6D-B9E3-3249-96B6-BD92D05A0360}" type="slidenum">
              <a:rPr kumimoji="1" lang="ja-JP" altLang="en-US" smtClean="0"/>
              <a:t>‹#›</a:t>
            </a:fld>
            <a:endParaRPr kumimoji="1" lang="ja-JP" altLang="en-US"/>
          </a:p>
        </p:txBody>
      </p:sp>
    </p:spTree>
    <p:extLst>
      <p:ext uri="{BB962C8B-B14F-4D97-AF65-F5344CB8AC3E}">
        <p14:creationId xmlns:p14="http://schemas.microsoft.com/office/powerpoint/2010/main" val="506168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862C9B0-7D18-8A41-BD42-89B5320EAB43}" type="datetimeFigureOut">
              <a:rPr kumimoji="1" lang="ja-JP" altLang="en-US" smtClean="0"/>
              <a:t>2016/12/19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811BA6D-B9E3-3249-96B6-BD92D05A0360}" type="slidenum">
              <a:rPr kumimoji="1" lang="ja-JP" altLang="en-US" smtClean="0"/>
              <a:t>‹#›</a:t>
            </a:fld>
            <a:endParaRPr kumimoji="1" lang="ja-JP" altLang="en-US"/>
          </a:p>
        </p:txBody>
      </p:sp>
    </p:spTree>
    <p:extLst>
      <p:ext uri="{BB962C8B-B14F-4D97-AF65-F5344CB8AC3E}">
        <p14:creationId xmlns:p14="http://schemas.microsoft.com/office/powerpoint/2010/main" val="986446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2C9B0-7D18-8A41-BD42-89B5320EAB43}" type="datetimeFigureOut">
              <a:rPr kumimoji="1" lang="ja-JP" altLang="en-US" smtClean="0"/>
              <a:t>2016/12/19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1BA6D-B9E3-3249-96B6-BD92D05A0360}" type="slidenum">
              <a:rPr kumimoji="1" lang="ja-JP" altLang="en-US" smtClean="0"/>
              <a:t>‹#›</a:t>
            </a:fld>
            <a:endParaRPr kumimoji="1" lang="ja-JP" altLang="en-US"/>
          </a:p>
        </p:txBody>
      </p:sp>
    </p:spTree>
    <p:extLst>
      <p:ext uri="{BB962C8B-B14F-4D97-AF65-F5344CB8AC3E}">
        <p14:creationId xmlns:p14="http://schemas.microsoft.com/office/powerpoint/2010/main" val="1016180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7200" dirty="0" smtClean="0"/>
              <a:t>強誘電体の誘電特性</a:t>
            </a:r>
            <a:endParaRPr kumimoji="1" lang="ja-JP" altLang="en-US" sz="7200" dirty="0"/>
          </a:p>
        </p:txBody>
      </p:sp>
      <p:sp>
        <p:nvSpPr>
          <p:cNvPr id="3" name="サブタイトル 2"/>
          <p:cNvSpPr>
            <a:spLocks noGrp="1"/>
          </p:cNvSpPr>
          <p:nvPr>
            <p:ph type="subTitle" idx="1"/>
          </p:nvPr>
        </p:nvSpPr>
        <p:spPr/>
        <p:txBody>
          <a:bodyPr>
            <a:normAutofit/>
          </a:bodyPr>
          <a:lstStyle/>
          <a:p>
            <a:r>
              <a:rPr kumimoji="1" lang="en-US" altLang="ja-JP" sz="3200" dirty="0" smtClean="0"/>
              <a:t>1513028</a:t>
            </a:r>
            <a:br>
              <a:rPr kumimoji="1" lang="en-US" altLang="ja-JP" sz="3200" dirty="0" smtClean="0"/>
            </a:br>
            <a:r>
              <a:rPr kumimoji="1" lang="ja-JP" altLang="en-US" sz="3200" dirty="0" smtClean="0"/>
              <a:t>川瀬　拓実</a:t>
            </a:r>
            <a:endParaRPr kumimoji="1" lang="ja-JP" altLang="en-US" sz="3200" dirty="0"/>
          </a:p>
        </p:txBody>
      </p:sp>
    </p:spTree>
    <p:extLst>
      <p:ext uri="{BB962C8B-B14F-4D97-AF65-F5344CB8AC3E}">
        <p14:creationId xmlns:p14="http://schemas.microsoft.com/office/powerpoint/2010/main" val="1295527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圧電性</a:t>
            </a:r>
            <a:endParaRPr kumimoji="1" lang="ja-JP" altLang="en-US" sz="6000"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結晶に外力を印加すると分極が発生する。</a:t>
            </a:r>
          </a:p>
          <a:p>
            <a:pPr marL="0" indent="0">
              <a:buNone/>
            </a:pPr>
            <a:r>
              <a:rPr kumimoji="1" lang="ja-JP" altLang="en-US" dirty="0" smtClean="0"/>
              <a:t>→圧電効果</a:t>
            </a:r>
          </a:p>
          <a:p>
            <a:pPr marL="0" indent="0">
              <a:buNone/>
            </a:pPr>
            <a:endParaRPr lang="ja-JP" altLang="en-US" dirty="0"/>
          </a:p>
          <a:p>
            <a:pPr marL="0" indent="0">
              <a:buNone/>
            </a:pPr>
            <a:r>
              <a:rPr kumimoji="1" lang="ja-JP" altLang="en-US" dirty="0" smtClean="0"/>
              <a:t>電場を印加すると歪が発生する。</a:t>
            </a:r>
          </a:p>
          <a:p>
            <a:pPr marL="0" indent="0">
              <a:buNone/>
            </a:pPr>
            <a:r>
              <a:rPr kumimoji="1" lang="ja-JP" altLang="en-US" dirty="0" smtClean="0"/>
              <a:t>→逆圧電効果</a:t>
            </a:r>
          </a:p>
          <a:p>
            <a:pPr marL="0" indent="0">
              <a:buNone/>
            </a:pPr>
            <a:endParaRPr lang="ja-JP" altLang="en-US" dirty="0"/>
          </a:p>
          <a:p>
            <a:pPr marL="0" indent="0">
              <a:buNone/>
            </a:pPr>
            <a:r>
              <a:rPr kumimoji="1" lang="ja-JP" altLang="en-US" dirty="0" smtClean="0"/>
              <a:t>ある周波数領域では共振を起こし、誘電率が大きく変わる。</a:t>
            </a:r>
            <a:endParaRPr kumimoji="1" lang="ja-JP" altLang="en-US" dirty="0"/>
          </a:p>
        </p:txBody>
      </p:sp>
    </p:spTree>
    <p:extLst>
      <p:ext uri="{BB962C8B-B14F-4D97-AF65-F5344CB8AC3E}">
        <p14:creationId xmlns:p14="http://schemas.microsoft.com/office/powerpoint/2010/main" val="68186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装置・器具</a:t>
            </a:r>
            <a:endParaRPr kumimoji="1" lang="ja-JP" altLang="en-US" sz="6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r>
                  <a:rPr kumimoji="1" lang="en-US" altLang="ja-JP" dirty="0" smtClean="0"/>
                  <a:t>LCR</a:t>
                </a:r>
                <a:r>
                  <a:rPr kumimoji="1" lang="ja-JP" altLang="en-US" dirty="0" smtClean="0"/>
                  <a:t>メータ</a:t>
                </a:r>
              </a:p>
              <a:p>
                <a:pPr marL="0" indent="0">
                  <a:buNone/>
                </a:pPr>
                <a:r>
                  <a:rPr kumimoji="1" lang="ja-JP" altLang="en-US" dirty="0" smtClean="0"/>
                  <a:t>試料ホルダ、液体窒素、液体窒素用デュワービン</a:t>
                </a:r>
              </a:p>
              <a:p>
                <a:pPr marL="0" indent="0">
                  <a:buNone/>
                </a:pPr>
                <a:r>
                  <a:rPr kumimoji="1" lang="ja-JP" altLang="en-US" dirty="0" smtClean="0"/>
                  <a:t>温度測定用電圧計、熱電対、零接点用デュワービン</a:t>
                </a:r>
              </a:p>
              <a:p>
                <a:pPr marL="0" indent="0">
                  <a:buNone/>
                </a:pPr>
                <a:r>
                  <a:rPr kumimoji="1" lang="ja-JP" altLang="en-US" dirty="0" smtClean="0"/>
                  <a:t>試料固定用化学スタンド、シャーレ</a:t>
                </a:r>
              </a:p>
              <a:p>
                <a:pPr marL="0" indent="0">
                  <a:buNone/>
                </a:pPr>
                <a:r>
                  <a:rPr kumimoji="1" lang="ja-JP" altLang="en-US" dirty="0" smtClean="0"/>
                  <a:t>五酸化リン</a:t>
                </a:r>
                <a14:m>
                  <m:oMath xmlns:m="http://schemas.openxmlformats.org/officeDocument/2006/math">
                    <m:sSub>
                      <m:sSubPr>
                        <m:ctrlPr>
                          <a:rPr kumimoji="1" lang="en-US" altLang="ja-JP" b="0" i="1" smtClean="0">
                            <a:latin typeface="Cambria Math" charset="0"/>
                          </a:rPr>
                        </m:ctrlPr>
                      </m:sSubPr>
                      <m:e>
                        <m:r>
                          <m:rPr>
                            <m:sty m:val="p"/>
                          </m:rPr>
                          <a:rPr kumimoji="1" lang="en-US" altLang="ja-JP" b="0" i="0" smtClean="0">
                            <a:latin typeface="Cambria Math" charset="0"/>
                          </a:rPr>
                          <m:t>KH</m:t>
                        </m:r>
                      </m:e>
                      <m:sub>
                        <m:r>
                          <a:rPr kumimoji="1" lang="en-US" altLang="ja-JP" b="0" i="0" smtClean="0">
                            <a:latin typeface="Cambria Math" charset="0"/>
                          </a:rPr>
                          <m:t>2</m:t>
                        </m:r>
                      </m:sub>
                    </m:sSub>
                    <m:sSub>
                      <m:sSubPr>
                        <m:ctrlPr>
                          <a:rPr kumimoji="1" lang="en-US" altLang="ja-JP" b="0" i="1" smtClean="0">
                            <a:latin typeface="Cambria Math" charset="0"/>
                          </a:rPr>
                        </m:ctrlPr>
                      </m:sSubPr>
                      <m:e>
                        <m:r>
                          <m:rPr>
                            <m:sty m:val="p"/>
                          </m:rPr>
                          <a:rPr kumimoji="1" lang="en-US" altLang="ja-JP" b="0" i="0" smtClean="0">
                            <a:latin typeface="Cambria Math" charset="0"/>
                          </a:rPr>
                          <m:t>PO</m:t>
                        </m:r>
                      </m:e>
                      <m:sub>
                        <m:r>
                          <a:rPr kumimoji="1" lang="en-US" altLang="ja-JP" b="0" i="0" smtClean="0">
                            <a:latin typeface="Cambria Math" charset="0"/>
                          </a:rPr>
                          <m:t>4</m:t>
                        </m:r>
                      </m:sub>
                    </m:sSub>
                  </m:oMath>
                </a14:m>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4417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実験（温度依存性）</a:t>
            </a:r>
            <a:endParaRPr kumimoji="1" lang="ja-JP" altLang="en-US" sz="6000" dirty="0"/>
          </a:p>
        </p:txBody>
      </p:sp>
      <p:sp>
        <p:nvSpPr>
          <p:cNvPr id="3" name="コンテンツ プレースホルダー 2"/>
          <p:cNvSpPr>
            <a:spLocks noGrp="1"/>
          </p:cNvSpPr>
          <p:nvPr>
            <p:ph idx="1"/>
          </p:nvPr>
        </p:nvSpPr>
        <p:spPr>
          <a:xfrm>
            <a:off x="838200" y="2596589"/>
            <a:ext cx="10515600" cy="4351338"/>
          </a:xfrm>
        </p:spPr>
        <p:txBody>
          <a:bodyPr/>
          <a:lstStyle/>
          <a:p>
            <a:pPr marL="0" indent="0">
              <a:buNone/>
            </a:pPr>
            <a:r>
              <a:rPr kumimoji="1" lang="ja-JP" altLang="en-US" dirty="0" smtClean="0"/>
              <a:t>室温</a:t>
            </a:r>
            <a:r>
              <a:rPr kumimoji="1" lang="en-US" altLang="ja-JP" dirty="0" smtClean="0"/>
              <a:t>(</a:t>
            </a:r>
            <a:r>
              <a:rPr kumimoji="1" lang="en-US" altLang="ja-JP" dirty="0" smtClean="0">
                <a:latin typeface="Times New Roman" charset="0"/>
                <a:ea typeface="Times New Roman" charset="0"/>
                <a:cs typeface="Times New Roman" charset="0"/>
              </a:rPr>
              <a:t>293K</a:t>
            </a:r>
            <a:r>
              <a:rPr kumimoji="1" lang="en-US" altLang="ja-JP" dirty="0" smtClean="0"/>
              <a:t>)</a:t>
            </a:r>
            <a:r>
              <a:rPr kumimoji="1" lang="ja-JP" altLang="en-US" dirty="0" smtClean="0"/>
              <a:t>から</a:t>
            </a:r>
            <a:r>
              <a:rPr kumimoji="1" lang="en-US" altLang="ja-JP" dirty="0" smtClean="0">
                <a:latin typeface="Times New Roman" charset="0"/>
                <a:ea typeface="Times New Roman" charset="0"/>
                <a:cs typeface="Times New Roman" charset="0"/>
              </a:rPr>
              <a:t>100K</a:t>
            </a:r>
            <a:r>
              <a:rPr kumimoji="1" lang="ja-JP" altLang="en-US" dirty="0" smtClean="0"/>
              <a:t>まで温度を下げながら</a:t>
            </a:r>
            <a:br>
              <a:rPr kumimoji="1" lang="ja-JP" altLang="en-US" dirty="0" smtClean="0"/>
            </a:br>
            <a:r>
              <a:rPr kumimoji="1" lang="ja-JP" altLang="en-US" dirty="0" smtClean="0"/>
              <a:t>周波数</a:t>
            </a:r>
            <a:r>
              <a:rPr kumimoji="1" lang="en-US" altLang="ja-JP" dirty="0" smtClean="0">
                <a:latin typeface="Times New Roman" charset="0"/>
                <a:ea typeface="Times New Roman" charset="0"/>
                <a:cs typeface="Times New Roman" charset="0"/>
              </a:rPr>
              <a:t>1kHz</a:t>
            </a:r>
            <a:r>
              <a:rPr kumimoji="1" lang="ja-JP" altLang="en-US" dirty="0" smtClean="0"/>
              <a:t>で複素誘電率の値を計測</a:t>
            </a:r>
            <a:endParaRPr lang="en-US" altLang="ja-JP" dirty="0"/>
          </a:p>
          <a:p>
            <a:pPr marL="0" indent="0">
              <a:buNone/>
            </a:pPr>
            <a:r>
              <a:rPr lang="ja-JP" altLang="en-US" dirty="0" smtClean="0"/>
              <a:t>実部と虚部の温度依存性をグラフにした。</a:t>
            </a:r>
            <a:endParaRPr lang="ja-JP" altLang="en-US" dirty="0"/>
          </a:p>
        </p:txBody>
      </p:sp>
    </p:spTree>
    <p:extLst>
      <p:ext uri="{BB962C8B-B14F-4D97-AF65-F5344CB8AC3E}">
        <p14:creationId xmlns:p14="http://schemas.microsoft.com/office/powerpoint/2010/main" val="46622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実験（周波数依存性）</a:t>
            </a:r>
            <a:endParaRPr kumimoji="1" lang="ja-JP" altLang="en-US" sz="6000" dirty="0"/>
          </a:p>
        </p:txBody>
      </p:sp>
      <p:sp>
        <p:nvSpPr>
          <p:cNvPr id="3" name="コンテンツ プレースホルダー 2"/>
          <p:cNvSpPr>
            <a:spLocks noGrp="1"/>
          </p:cNvSpPr>
          <p:nvPr>
            <p:ph idx="1"/>
          </p:nvPr>
        </p:nvSpPr>
        <p:spPr>
          <a:xfrm>
            <a:off x="838200" y="2713130"/>
            <a:ext cx="10515600" cy="4351338"/>
          </a:xfrm>
        </p:spPr>
        <p:txBody>
          <a:bodyPr/>
          <a:lstStyle/>
          <a:p>
            <a:pPr marL="0" indent="0">
              <a:buNone/>
            </a:pPr>
            <a:r>
              <a:rPr kumimoji="1" lang="ja-JP" altLang="en-US" dirty="0" smtClean="0"/>
              <a:t>室温</a:t>
            </a:r>
            <a:r>
              <a:rPr kumimoji="1" lang="en-US" altLang="ja-JP" dirty="0" smtClean="0">
                <a:latin typeface="Times New Roman" charset="0"/>
                <a:ea typeface="Times New Roman" charset="0"/>
                <a:cs typeface="Times New Roman" charset="0"/>
              </a:rPr>
              <a:t>,-40</a:t>
            </a:r>
            <a:r>
              <a:rPr kumimoji="1" lang="ja-JP" altLang="en-US" dirty="0" smtClean="0">
                <a:latin typeface="Times New Roman" charset="0"/>
                <a:ea typeface="Times New Roman" charset="0"/>
                <a:cs typeface="Times New Roman" charset="0"/>
              </a:rPr>
              <a:t>℃</a:t>
            </a:r>
            <a:r>
              <a:rPr kumimoji="1" lang="en-US" altLang="ja-JP" dirty="0" smtClean="0">
                <a:latin typeface="Times New Roman" charset="0"/>
                <a:ea typeface="Times New Roman" charset="0"/>
                <a:cs typeface="Times New Roman" charset="0"/>
              </a:rPr>
              <a:t>,-80</a:t>
            </a:r>
            <a:r>
              <a:rPr lang="ja-JP" altLang="en-US" dirty="0">
                <a:latin typeface="Times New Roman" charset="0"/>
                <a:ea typeface="Times New Roman" charset="0"/>
                <a:cs typeface="Times New Roman" charset="0"/>
              </a:rPr>
              <a:t> </a:t>
            </a:r>
            <a:r>
              <a:rPr lang="ja-JP" altLang="en-US" dirty="0" smtClean="0">
                <a:latin typeface="Times New Roman" charset="0"/>
                <a:ea typeface="Times New Roman" charset="0"/>
                <a:cs typeface="Times New Roman" charset="0"/>
              </a:rPr>
              <a:t>℃</a:t>
            </a:r>
            <a:r>
              <a:rPr lang="en-US" altLang="ja-JP" dirty="0" smtClean="0">
                <a:latin typeface="Times New Roman" charset="0"/>
                <a:ea typeface="Times New Roman" charset="0"/>
                <a:cs typeface="Times New Roman" charset="0"/>
              </a:rPr>
              <a:t>,-100</a:t>
            </a:r>
            <a:r>
              <a:rPr lang="ja-JP" altLang="en-US" dirty="0">
                <a:latin typeface="Times New Roman" charset="0"/>
                <a:ea typeface="Times New Roman" charset="0"/>
                <a:cs typeface="Times New Roman" charset="0"/>
              </a:rPr>
              <a:t> </a:t>
            </a:r>
            <a:r>
              <a:rPr lang="ja-JP" altLang="en-US" dirty="0" smtClean="0">
                <a:latin typeface="Times New Roman" charset="0"/>
                <a:ea typeface="Times New Roman" charset="0"/>
                <a:cs typeface="Times New Roman" charset="0"/>
              </a:rPr>
              <a:t>℃</a:t>
            </a:r>
            <a:r>
              <a:rPr lang="en-US" altLang="ja-JP" dirty="0" smtClean="0">
                <a:latin typeface="Times New Roman" charset="0"/>
                <a:ea typeface="Times New Roman" charset="0"/>
                <a:cs typeface="Times New Roman" charset="0"/>
              </a:rPr>
              <a:t>,-120</a:t>
            </a:r>
            <a:r>
              <a:rPr lang="ja-JP" altLang="en-US" dirty="0">
                <a:latin typeface="Times New Roman" charset="0"/>
                <a:ea typeface="Times New Roman" charset="0"/>
                <a:cs typeface="Times New Roman" charset="0"/>
              </a:rPr>
              <a:t> </a:t>
            </a:r>
            <a:r>
              <a:rPr lang="ja-JP" altLang="en-US" dirty="0" smtClean="0">
                <a:latin typeface="Times New Roman" charset="0"/>
                <a:ea typeface="Times New Roman" charset="0"/>
                <a:cs typeface="Times New Roman" charset="0"/>
              </a:rPr>
              <a:t>℃</a:t>
            </a:r>
            <a:r>
              <a:rPr lang="en-US" altLang="ja-JP" dirty="0" smtClean="0">
                <a:latin typeface="Times New Roman" charset="0"/>
                <a:ea typeface="Times New Roman" charset="0"/>
                <a:cs typeface="Times New Roman" charset="0"/>
              </a:rPr>
              <a:t>,-140</a:t>
            </a:r>
            <a:r>
              <a:rPr lang="ja-JP" altLang="en-US" dirty="0">
                <a:latin typeface="Times New Roman" charset="0"/>
                <a:ea typeface="Times New Roman" charset="0"/>
                <a:cs typeface="Times New Roman" charset="0"/>
              </a:rPr>
              <a:t> </a:t>
            </a:r>
            <a:r>
              <a:rPr lang="ja-JP" altLang="en-US" dirty="0" smtClean="0">
                <a:latin typeface="Times New Roman" charset="0"/>
                <a:ea typeface="Times New Roman" charset="0"/>
                <a:cs typeface="Times New Roman" charset="0"/>
              </a:rPr>
              <a:t>℃</a:t>
            </a:r>
            <a:r>
              <a:rPr lang="en-US" altLang="ja-JP" dirty="0" smtClean="0">
                <a:latin typeface="Times New Roman" charset="0"/>
                <a:ea typeface="Times New Roman" charset="0"/>
                <a:cs typeface="Times New Roman" charset="0"/>
              </a:rPr>
              <a:t/>
            </a:r>
            <a:br>
              <a:rPr lang="en-US" altLang="ja-JP" dirty="0" smtClean="0">
                <a:latin typeface="Times New Roman" charset="0"/>
                <a:ea typeface="Times New Roman" charset="0"/>
                <a:cs typeface="Times New Roman" charset="0"/>
              </a:rPr>
            </a:br>
            <a:r>
              <a:rPr lang="ja-JP" altLang="en-US" dirty="0" smtClean="0"/>
              <a:t>にて各周波数での複素誘電率を計測</a:t>
            </a:r>
          </a:p>
          <a:p>
            <a:pPr marL="0" indent="0">
              <a:buNone/>
            </a:pPr>
            <a:r>
              <a:rPr kumimoji="1" lang="ja-JP" altLang="en-US" dirty="0" smtClean="0"/>
              <a:t>実部と虚部の周波数依存性をグラフにした。</a:t>
            </a:r>
            <a:endParaRPr kumimoji="1" lang="ja-JP" altLang="en-US" dirty="0"/>
          </a:p>
        </p:txBody>
      </p:sp>
    </p:spTree>
    <p:extLst>
      <p:ext uri="{BB962C8B-B14F-4D97-AF65-F5344CB8AC3E}">
        <p14:creationId xmlns:p14="http://schemas.microsoft.com/office/powerpoint/2010/main" val="627645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結果（温度依存性）</a:t>
            </a:r>
            <a:endParaRPr kumimoji="1" lang="ja-JP" altLang="en-US" sz="6000"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5120640" cy="3840480"/>
          </a:xfrm>
          <a:prstGeom prst="rect">
            <a:avLst/>
          </a:prstGeom>
        </p:spPr>
      </p:pic>
      <p:sp>
        <p:nvSpPr>
          <p:cNvPr id="10" name="テキスト ボックス 9"/>
          <p:cNvSpPr txBox="1"/>
          <p:nvPr/>
        </p:nvSpPr>
        <p:spPr>
          <a:xfrm>
            <a:off x="1223084" y="5695720"/>
            <a:ext cx="4350871" cy="523220"/>
          </a:xfrm>
          <a:prstGeom prst="rect">
            <a:avLst/>
          </a:prstGeom>
          <a:noFill/>
        </p:spPr>
        <p:txBody>
          <a:bodyPr wrap="none" rtlCol="0">
            <a:spAutoFit/>
          </a:bodyPr>
          <a:lstStyle/>
          <a:p>
            <a:r>
              <a:rPr kumimoji="1" lang="ja-JP" altLang="en-US" sz="2800" dirty="0" smtClean="0"/>
              <a:t>図１　誘電率の温度依存性</a:t>
            </a:r>
            <a:r>
              <a:rPr kumimoji="1" lang="en-US" altLang="ja-JP" sz="2800" dirty="0" smtClean="0"/>
              <a:t>.</a:t>
            </a:r>
            <a:endParaRPr kumimoji="1" lang="ja-JP" altLang="en-US" sz="2800" dirty="0"/>
          </a:p>
        </p:txBody>
      </p:sp>
      <mc:AlternateContent xmlns:mc="http://schemas.openxmlformats.org/markup-compatibility/2006" xmlns:a14="http://schemas.microsoft.com/office/drawing/2010/main">
        <mc:Choice Requires="a14">
          <p:sp>
            <p:nvSpPr>
              <p:cNvPr id="11" name="テキスト ボックス 10"/>
              <p:cNvSpPr txBox="1"/>
              <p:nvPr/>
            </p:nvSpPr>
            <p:spPr>
              <a:xfrm>
                <a:off x="6213514" y="3029638"/>
                <a:ext cx="5386411" cy="954107"/>
              </a:xfrm>
              <a:prstGeom prst="rect">
                <a:avLst/>
              </a:prstGeom>
              <a:noFill/>
            </p:spPr>
            <p:txBody>
              <a:bodyPr wrap="none" rtlCol="0">
                <a:spAutoFit/>
              </a:bodyPr>
              <a:lstStyle/>
              <a:p>
                <a:pPr/>
                <a:r>
                  <a:rPr kumimoji="1" lang="ja-JP" altLang="en-US" sz="2800" dirty="0" smtClean="0"/>
                  <a:t>誘電率の実部が最大値をとるのは</a:t>
                </a:r>
                <a:br>
                  <a:rPr kumimoji="1" lang="ja-JP" altLang="en-US" sz="2800" dirty="0" smtClean="0"/>
                </a:br>
                <a14:m>
                  <m:oMathPara xmlns:m="http://schemas.openxmlformats.org/officeDocument/2006/math">
                    <m:oMathParaPr>
                      <m:jc m:val="centerGroup"/>
                    </m:oMathParaPr>
                    <m:oMath xmlns:m="http://schemas.openxmlformats.org/officeDocument/2006/math">
                      <m:r>
                        <a:rPr kumimoji="1" lang="en-US" altLang="ja-JP" sz="2800" b="0" i="1" smtClean="0">
                          <a:latin typeface="Cambria Math" charset="0"/>
                        </a:rPr>
                        <m:t>𝑇</m:t>
                      </m:r>
                      <m:r>
                        <a:rPr kumimoji="1" lang="en-US" altLang="ja-JP" sz="2800" b="0" i="1" smtClean="0">
                          <a:latin typeface="Cambria Math" charset="0"/>
                        </a:rPr>
                        <m:t>=119[</m:t>
                      </m:r>
                      <m:r>
                        <m:rPr>
                          <m:sty m:val="p"/>
                        </m:rPr>
                        <a:rPr kumimoji="1" lang="en-US" altLang="ja-JP" sz="2800" b="0" i="0" smtClean="0">
                          <a:latin typeface="Cambria Math" charset="0"/>
                        </a:rPr>
                        <m:t>K</m:t>
                      </m:r>
                      <m:r>
                        <a:rPr kumimoji="1" lang="en-US" altLang="ja-JP" sz="2800" b="0" i="1" smtClean="0">
                          <a:latin typeface="Cambria Math" charset="0"/>
                        </a:rPr>
                        <m:t>]</m:t>
                      </m:r>
                    </m:oMath>
                  </m:oMathPara>
                </a14:m>
                <a:endParaRPr kumimoji="1" lang="ja-JP" altLang="en-US" sz="28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6213514" y="3029638"/>
                <a:ext cx="5386411" cy="954107"/>
              </a:xfrm>
              <a:prstGeom prst="rect">
                <a:avLst/>
              </a:prstGeom>
              <a:blipFill rotWithShape="0">
                <a:blip r:embed="rId3"/>
                <a:stretch>
                  <a:fillRect l="-2262" t="-9554" r="-22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09259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175" y="1016306"/>
            <a:ext cx="5120640" cy="3840480"/>
          </a:xfrm>
          <a:prstGeom prst="rect">
            <a:avLst/>
          </a:prstGeom>
        </p:spPr>
      </p:pic>
      <p:sp>
        <p:nvSpPr>
          <p:cNvPr id="5" name="テキスト ボックス 4"/>
          <p:cNvSpPr txBox="1"/>
          <p:nvPr/>
        </p:nvSpPr>
        <p:spPr>
          <a:xfrm>
            <a:off x="234133" y="5464367"/>
            <a:ext cx="6505307" cy="523220"/>
          </a:xfrm>
          <a:prstGeom prst="rect">
            <a:avLst/>
          </a:prstGeom>
          <a:noFill/>
        </p:spPr>
        <p:txBody>
          <a:bodyPr wrap="none" rtlCol="0">
            <a:spAutoFit/>
          </a:bodyPr>
          <a:lstStyle/>
          <a:p>
            <a:r>
              <a:rPr kumimoji="1" lang="ja-JP" altLang="en-US" sz="2800" dirty="0" smtClean="0"/>
              <a:t>図２　誘電率の実部の逆数の温度依存性</a:t>
            </a:r>
            <a:r>
              <a:rPr kumimoji="1" lang="en-US" altLang="ja-JP" sz="2800" dirty="0" smtClean="0"/>
              <a:t>.</a:t>
            </a:r>
          </a:p>
        </p:txBody>
      </p:sp>
      <mc:AlternateContent xmlns:mc="http://schemas.openxmlformats.org/markup-compatibility/2006" xmlns:a14="http://schemas.microsoft.com/office/drawing/2010/main">
        <mc:Choice Requires="a14">
          <p:sp>
            <p:nvSpPr>
              <p:cNvPr id="6" name="テキスト ボックス 5"/>
              <p:cNvSpPr txBox="1"/>
              <p:nvPr/>
            </p:nvSpPr>
            <p:spPr>
              <a:xfrm>
                <a:off x="7932144" y="2853368"/>
                <a:ext cx="1770356" cy="8799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charset="0"/>
                            </a:rPr>
                          </m:ctrlPr>
                        </m:fPr>
                        <m:num>
                          <m:r>
                            <a:rPr kumimoji="1" lang="en-US" altLang="ja-JP" sz="2800" b="0" i="1" smtClean="0">
                              <a:latin typeface="Cambria Math" charset="0"/>
                            </a:rPr>
                            <m:t>1</m:t>
                          </m:r>
                        </m:num>
                        <m:den>
                          <m:r>
                            <a:rPr kumimoji="1" lang="en-US" altLang="ja-JP" sz="2800" b="0" i="1" smtClean="0">
                              <a:latin typeface="Cambria Math" charset="0"/>
                              <a:ea typeface="Cambria Math" charset="0"/>
                              <a:cs typeface="Cambria Math" charset="0"/>
                            </a:rPr>
                            <m:t>𝜀</m:t>
                          </m:r>
                          <m:r>
                            <a:rPr kumimoji="1" lang="en-US" altLang="ja-JP" sz="2800" b="0" i="1" smtClean="0">
                              <a:latin typeface="Cambria Math" charset="0"/>
                              <a:ea typeface="Cambria Math" charset="0"/>
                              <a:cs typeface="Cambria Math" charset="0"/>
                            </a:rPr>
                            <m:t>−</m:t>
                          </m:r>
                          <m:sSub>
                            <m:sSubPr>
                              <m:ctrlPr>
                                <a:rPr kumimoji="1" lang="en-US" altLang="ja-JP" sz="2800" b="0" i="1" smtClean="0">
                                  <a:latin typeface="Cambria Math" charset="0"/>
                                  <a:ea typeface="Cambria Math" charset="0"/>
                                  <a:cs typeface="Cambria Math" charset="0"/>
                                </a:rPr>
                              </m:ctrlPr>
                            </m:sSubPr>
                            <m:e>
                              <m:r>
                                <a:rPr kumimoji="1" lang="en-US" altLang="ja-JP" sz="2800" b="0" i="1" smtClean="0">
                                  <a:latin typeface="Cambria Math" charset="0"/>
                                  <a:ea typeface="Cambria Math" charset="0"/>
                                  <a:cs typeface="Cambria Math" charset="0"/>
                                </a:rPr>
                                <m:t>𝜀</m:t>
                              </m:r>
                            </m:e>
                            <m:sub>
                              <m:r>
                                <a:rPr kumimoji="1" lang="en-US" altLang="ja-JP" sz="2800" b="0" i="1" smtClean="0">
                                  <a:latin typeface="Cambria Math" charset="0"/>
                                  <a:ea typeface="Cambria Math" charset="0"/>
                                  <a:cs typeface="Cambria Math" charset="0"/>
                                </a:rPr>
                                <m:t>∞</m:t>
                              </m:r>
                            </m:sub>
                          </m:sSub>
                        </m:den>
                      </m:f>
                      <m:r>
                        <a:rPr lang="en-US" altLang="ja-JP" sz="2800" i="1" smtClean="0">
                          <a:latin typeface="Cambria Math" charset="0"/>
                          <a:ea typeface="Cambria Math" charset="0"/>
                          <a:cs typeface="Cambria Math" charset="0"/>
                        </a:rPr>
                        <m:t>∝</m:t>
                      </m:r>
                      <m:r>
                        <a:rPr lang="en-US" altLang="ja-JP" sz="2800" b="0" i="1" smtClean="0">
                          <a:latin typeface="Cambria Math" charset="0"/>
                          <a:ea typeface="Cambria Math" charset="0"/>
                          <a:cs typeface="Cambria Math" charset="0"/>
                        </a:rPr>
                        <m:t>𝑇</m:t>
                      </m:r>
                    </m:oMath>
                  </m:oMathPara>
                </a14:m>
                <a:endParaRPr kumimoji="1" lang="ja-JP" altLang="en-US"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932144" y="2853368"/>
                <a:ext cx="1770356" cy="879921"/>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7279593" y="4021788"/>
                <a:ext cx="3112327" cy="954107"/>
              </a:xfrm>
              <a:prstGeom prst="rect">
                <a:avLst/>
              </a:prstGeom>
              <a:noFill/>
            </p:spPr>
            <p:txBody>
              <a:bodyPr wrap="none" rtlCol="0">
                <a:spAutoFit/>
              </a:bodyPr>
              <a:lstStyle/>
              <a:p>
                <a:pPr/>
                <a:r>
                  <a:rPr kumimoji="1" lang="ja-JP" altLang="en-US" sz="2800" dirty="0" smtClean="0"/>
                  <a:t>となる</a:t>
                </a:r>
                <a14:m>
                  <m:oMath xmlns:m="http://schemas.openxmlformats.org/officeDocument/2006/math">
                    <m:sSub>
                      <m:sSubPr>
                        <m:ctrlPr>
                          <a:rPr kumimoji="1" lang="en-US" altLang="ja-JP" sz="2800" b="0" i="1" smtClean="0">
                            <a:latin typeface="Cambria Math" charset="0"/>
                            <a:ea typeface="Cambria Math" charset="0"/>
                            <a:cs typeface="Cambria Math" charset="0"/>
                          </a:rPr>
                        </m:ctrlPr>
                      </m:sSubPr>
                      <m:e>
                        <m:r>
                          <a:rPr kumimoji="1" lang="ja-JP" altLang="en-US" sz="2800" i="1" smtClean="0">
                            <a:latin typeface="Cambria Math" charset="0"/>
                            <a:ea typeface="Cambria Math" charset="0"/>
                            <a:cs typeface="Cambria Math" charset="0"/>
                          </a:rPr>
                          <m:t>𝜀</m:t>
                        </m:r>
                      </m:e>
                      <m:sub>
                        <m:r>
                          <a:rPr kumimoji="1" lang="en-US" altLang="ja-JP" sz="2800" b="0" i="1" smtClean="0">
                            <a:latin typeface="Cambria Math" charset="0"/>
                            <a:ea typeface="Cambria Math" charset="0"/>
                            <a:cs typeface="Cambria Math" charset="0"/>
                          </a:rPr>
                          <m:t>∞</m:t>
                        </m:r>
                      </m:sub>
                    </m:sSub>
                  </m:oMath>
                </a14:m>
                <a:r>
                  <a:rPr kumimoji="1" lang="ja-JP" altLang="en-US" sz="2800" dirty="0" smtClean="0"/>
                  <a:t>を求めると</a:t>
                </a:r>
                <a:br>
                  <a:rPr kumimoji="1" lang="ja-JP" altLang="en-US" sz="2800" dirty="0" smtClean="0"/>
                </a:b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charset="0"/>
                              <a:ea typeface="Cambria Math" charset="0"/>
                              <a:cs typeface="Cambria Math" charset="0"/>
                            </a:rPr>
                          </m:ctrlPr>
                        </m:sSubPr>
                        <m:e>
                          <m:r>
                            <a:rPr kumimoji="1" lang="ja-JP" altLang="en-US" sz="2800" i="1" smtClean="0">
                              <a:latin typeface="Cambria Math" charset="0"/>
                              <a:ea typeface="Cambria Math" charset="0"/>
                              <a:cs typeface="Cambria Math" charset="0"/>
                            </a:rPr>
                            <m:t>𝜀</m:t>
                          </m:r>
                        </m:e>
                        <m:sub>
                          <m:r>
                            <a:rPr kumimoji="1" lang="en-US" altLang="ja-JP" sz="2800" b="0" i="1" smtClean="0">
                              <a:latin typeface="Cambria Math" charset="0"/>
                              <a:ea typeface="Cambria Math" charset="0"/>
                              <a:cs typeface="Cambria Math" charset="0"/>
                            </a:rPr>
                            <m:t>∞</m:t>
                          </m:r>
                        </m:sub>
                      </m:sSub>
                      <m:r>
                        <a:rPr lang="en-US" altLang="ja-JP" sz="2800" i="1">
                          <a:latin typeface="Cambria Math" charset="0"/>
                          <a:ea typeface="Cambria Math" charset="0"/>
                          <a:cs typeface="Cambria Math" charset="0"/>
                        </a:rPr>
                        <m:t>≅</m:t>
                      </m:r>
                      <m:r>
                        <a:rPr kumimoji="1" lang="en-US" altLang="ja-JP" sz="2800" b="0" i="1" smtClean="0">
                          <a:latin typeface="Cambria Math" charset="0"/>
                          <a:ea typeface="Cambria Math" charset="0"/>
                          <a:cs typeface="Cambria Math" charset="0"/>
                        </a:rPr>
                        <m:t>10.0[</m:t>
                      </m:r>
                      <m:sSup>
                        <m:sSupPr>
                          <m:ctrlPr>
                            <a:rPr kumimoji="1" lang="en-US" altLang="ja-JP" sz="2800" b="0" i="1" smtClean="0">
                              <a:latin typeface="Cambria Math" charset="0"/>
                              <a:ea typeface="Cambria Math" charset="0"/>
                              <a:cs typeface="Cambria Math" charset="0"/>
                            </a:rPr>
                          </m:ctrlPr>
                        </m:sSupPr>
                        <m:e>
                          <m:r>
                            <m:rPr>
                              <m:sty m:val="p"/>
                            </m:rPr>
                            <a:rPr kumimoji="1" lang="en-US" altLang="ja-JP" sz="2800" b="0" i="0" smtClean="0">
                              <a:latin typeface="Cambria Math" charset="0"/>
                              <a:ea typeface="Cambria Math" charset="0"/>
                              <a:cs typeface="Cambria Math" charset="0"/>
                            </a:rPr>
                            <m:t>Fm</m:t>
                          </m:r>
                        </m:e>
                        <m:sup>
                          <m:r>
                            <a:rPr kumimoji="1" lang="en-US" altLang="ja-JP" sz="2800" b="0" i="0" smtClean="0">
                              <a:latin typeface="Cambria Math" charset="0"/>
                              <a:ea typeface="Cambria Math" charset="0"/>
                              <a:cs typeface="Cambria Math" charset="0"/>
                            </a:rPr>
                            <m:t>−1</m:t>
                          </m:r>
                        </m:sup>
                      </m:sSup>
                      <m:r>
                        <a:rPr kumimoji="1" lang="en-US" altLang="ja-JP" sz="2800" b="0" i="0" smtClean="0">
                          <a:latin typeface="Cambria Math" charset="0"/>
                          <a:ea typeface="Cambria Math" charset="0"/>
                          <a:cs typeface="Cambria Math" charset="0"/>
                        </a:rPr>
                        <m:t>]</m:t>
                      </m:r>
                    </m:oMath>
                  </m:oMathPara>
                </a14:m>
                <a:endParaRPr kumimoji="1" lang="ja-JP" altLang="en-US" sz="2800"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7279593" y="4021788"/>
                <a:ext cx="3112327" cy="954107"/>
              </a:xfrm>
              <a:prstGeom prst="rect">
                <a:avLst/>
              </a:prstGeom>
              <a:blipFill rotWithShape="0">
                <a:blip r:embed="rId4"/>
                <a:stretch>
                  <a:fillRect l="-3914" t="-9615" r="-4892"/>
                </a:stretch>
              </a:blipFill>
            </p:spPr>
            <p:txBody>
              <a:bodyPr/>
              <a:lstStyle/>
              <a:p>
                <a:r>
                  <a:rPr lang="ja-JP" altLang="en-US">
                    <a:noFill/>
                  </a:rPr>
                  <a:t> </a:t>
                </a:r>
              </a:p>
            </p:txBody>
          </p:sp>
        </mc:Fallback>
      </mc:AlternateContent>
      <p:sp>
        <p:nvSpPr>
          <p:cNvPr id="9" name="テキスト ボックス 8"/>
          <p:cNvSpPr txBox="1"/>
          <p:nvPr/>
        </p:nvSpPr>
        <p:spPr>
          <a:xfrm>
            <a:off x="7757737" y="2041649"/>
            <a:ext cx="1944763" cy="523220"/>
          </a:xfrm>
          <a:prstGeom prst="rect">
            <a:avLst/>
          </a:prstGeom>
          <a:noFill/>
        </p:spPr>
        <p:txBody>
          <a:bodyPr wrap="none" rtlCol="0">
            <a:spAutoFit/>
          </a:bodyPr>
          <a:lstStyle/>
          <a:p>
            <a:r>
              <a:rPr kumimoji="1" lang="ja-JP" altLang="en-US" sz="2800" dirty="0" smtClean="0"/>
              <a:t>常誘電相で</a:t>
            </a:r>
            <a:endParaRPr kumimoji="1" lang="ja-JP" altLang="en-US" sz="2800" dirty="0"/>
          </a:p>
        </p:txBody>
      </p:sp>
    </p:spTree>
    <p:extLst>
      <p:ext uri="{BB962C8B-B14F-4D97-AF65-F5344CB8AC3E}">
        <p14:creationId xmlns:p14="http://schemas.microsoft.com/office/powerpoint/2010/main" val="1240065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24" y="773935"/>
            <a:ext cx="5120640" cy="3840480"/>
          </a:xfrm>
          <a:prstGeom prst="rect">
            <a:avLst/>
          </a:prstGeom>
        </p:spPr>
      </p:pic>
      <p:sp>
        <p:nvSpPr>
          <p:cNvPr id="5" name="テキスト ボックス 4"/>
          <p:cNvSpPr txBox="1"/>
          <p:nvPr/>
        </p:nvSpPr>
        <p:spPr>
          <a:xfrm>
            <a:off x="610225" y="5122844"/>
            <a:ext cx="5934638" cy="954107"/>
          </a:xfrm>
          <a:prstGeom prst="rect">
            <a:avLst/>
          </a:prstGeom>
          <a:noFill/>
        </p:spPr>
        <p:txBody>
          <a:bodyPr wrap="none" rtlCol="0">
            <a:spAutoFit/>
          </a:bodyPr>
          <a:lstStyle/>
          <a:p>
            <a:r>
              <a:rPr kumimoji="1" lang="ja-JP" altLang="en-US" sz="2800" dirty="0" smtClean="0"/>
              <a:t>図３　配向分極による誘電率の逆数の</a:t>
            </a:r>
            <a:br>
              <a:rPr kumimoji="1" lang="ja-JP" altLang="en-US" sz="2800" dirty="0" smtClean="0"/>
            </a:br>
            <a:r>
              <a:rPr kumimoji="1" lang="ja-JP" altLang="en-US" sz="2800" dirty="0" smtClean="0"/>
              <a:t>	温度依存性</a:t>
            </a:r>
            <a:r>
              <a:rPr kumimoji="1" lang="en-US" altLang="ja-JP" sz="2800" dirty="0" smtClean="0"/>
              <a:t>.</a:t>
            </a:r>
          </a:p>
        </p:txBody>
      </p:sp>
      <mc:AlternateContent xmlns:mc="http://schemas.openxmlformats.org/markup-compatibility/2006" xmlns:a14="http://schemas.microsoft.com/office/drawing/2010/main">
        <mc:Choice Requires="a14">
          <p:sp>
            <p:nvSpPr>
              <p:cNvPr id="6" name="テキスト ボックス 5"/>
              <p:cNvSpPr txBox="1"/>
              <p:nvPr/>
            </p:nvSpPr>
            <p:spPr>
              <a:xfrm>
                <a:off x="6544863" y="1465242"/>
                <a:ext cx="4937570" cy="35575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mr-IN" altLang="ja-JP" sz="2800" i="1" smtClean="0">
                              <a:latin typeface="Cambria Math" charset="0"/>
                            </a:rPr>
                          </m:ctrlPr>
                        </m:fPr>
                        <m:num>
                          <m:r>
                            <a:rPr kumimoji="1" lang="en-US" altLang="ja-JP" sz="2800" b="0" i="1" smtClean="0">
                              <a:latin typeface="Cambria Math" charset="0"/>
                            </a:rPr>
                            <m:t>1</m:t>
                          </m:r>
                        </m:num>
                        <m:den>
                          <m:r>
                            <a:rPr kumimoji="1" lang="mr-IN" altLang="ja-JP" sz="2800" i="1" smtClean="0">
                              <a:latin typeface="Cambria Math" charset="0"/>
                              <a:ea typeface="Cambria Math" charset="0"/>
                              <a:cs typeface="Cambria Math" charset="0"/>
                            </a:rPr>
                            <m:t>𝜀</m:t>
                          </m:r>
                          <m:r>
                            <a:rPr kumimoji="1" lang="en-US" altLang="ja-JP" sz="2800" b="0" i="1" smtClean="0">
                              <a:latin typeface="Cambria Math" charset="0"/>
                              <a:ea typeface="Cambria Math" charset="0"/>
                              <a:cs typeface="Cambria Math" charset="0"/>
                            </a:rPr>
                            <m:t>−</m:t>
                          </m:r>
                          <m:sSub>
                            <m:sSubPr>
                              <m:ctrlPr>
                                <a:rPr kumimoji="1" lang="en-US" altLang="ja-JP" sz="2800" b="0" i="1" smtClean="0">
                                  <a:latin typeface="Cambria Math" charset="0"/>
                                  <a:ea typeface="Cambria Math" charset="0"/>
                                  <a:cs typeface="Cambria Math" charset="0"/>
                                </a:rPr>
                              </m:ctrlPr>
                            </m:sSubPr>
                            <m:e>
                              <m:r>
                                <a:rPr kumimoji="1" lang="en-US" altLang="ja-JP" sz="2800" b="0" i="1" smtClean="0">
                                  <a:latin typeface="Cambria Math" charset="0"/>
                                  <a:ea typeface="Cambria Math" charset="0"/>
                                  <a:cs typeface="Cambria Math" charset="0"/>
                                </a:rPr>
                                <m:t>𝜀</m:t>
                              </m:r>
                            </m:e>
                            <m:sub>
                              <m:r>
                                <a:rPr kumimoji="1" lang="en-US" altLang="ja-JP" sz="2800" b="0" i="1" smtClean="0">
                                  <a:latin typeface="Cambria Math" charset="0"/>
                                  <a:ea typeface="Cambria Math" charset="0"/>
                                  <a:cs typeface="Cambria Math" charset="0"/>
                                </a:rPr>
                                <m:t>∞</m:t>
                              </m:r>
                            </m:sub>
                          </m:sSub>
                        </m:den>
                      </m:f>
                      <m:r>
                        <a:rPr kumimoji="1" lang="en-US" altLang="ja-JP" sz="2800" b="0" i="1" smtClean="0">
                          <a:latin typeface="Cambria Math" charset="0"/>
                        </a:rPr>
                        <m:t>=</m:t>
                      </m:r>
                      <m:f>
                        <m:fPr>
                          <m:ctrlPr>
                            <a:rPr kumimoji="1" lang="en-US" altLang="ja-JP" sz="2800" b="0" i="1" smtClean="0">
                              <a:latin typeface="Cambria Math" charset="0"/>
                            </a:rPr>
                          </m:ctrlPr>
                        </m:fPr>
                        <m:num>
                          <m:r>
                            <a:rPr kumimoji="1" lang="en-US" altLang="ja-JP" sz="2800" b="0" i="1" smtClean="0">
                              <a:latin typeface="Cambria Math" charset="0"/>
                            </a:rPr>
                            <m:t>𝑇</m:t>
                          </m:r>
                        </m:num>
                        <m:den>
                          <m:r>
                            <a:rPr kumimoji="1" lang="en-US" altLang="ja-JP" sz="2800" b="0" i="1" smtClean="0">
                              <a:latin typeface="Cambria Math" charset="0"/>
                            </a:rPr>
                            <m:t>𝐶</m:t>
                          </m:r>
                        </m:den>
                      </m:f>
                      <m:r>
                        <a:rPr kumimoji="1" lang="en-US" altLang="ja-JP" sz="2800" b="0" i="1" smtClean="0">
                          <a:latin typeface="Cambria Math" charset="0"/>
                        </a:rPr>
                        <m:t>−</m:t>
                      </m:r>
                      <m:f>
                        <m:fPr>
                          <m:ctrlPr>
                            <a:rPr kumimoji="1" lang="en-US" altLang="ja-JP" sz="2800" b="0" i="1" smtClean="0">
                              <a:latin typeface="Cambria Math" charset="0"/>
                            </a:rPr>
                          </m:ctrlPr>
                        </m:fPr>
                        <m:num>
                          <m:sSub>
                            <m:sSubPr>
                              <m:ctrlPr>
                                <a:rPr kumimoji="1" lang="en-US" altLang="ja-JP" sz="2800" b="0" i="1" smtClean="0">
                                  <a:latin typeface="Cambria Math" charset="0"/>
                                </a:rPr>
                              </m:ctrlPr>
                            </m:sSubPr>
                            <m:e>
                              <m:r>
                                <a:rPr kumimoji="1" lang="en-US" altLang="ja-JP" sz="2800" b="0" i="1" smtClean="0">
                                  <a:latin typeface="Cambria Math" charset="0"/>
                                </a:rPr>
                                <m:t>𝑇</m:t>
                              </m:r>
                            </m:e>
                            <m:sub>
                              <m:r>
                                <a:rPr kumimoji="1" lang="en-US" altLang="ja-JP" sz="2800" b="0" i="1" smtClean="0">
                                  <a:latin typeface="Cambria Math" charset="0"/>
                                </a:rPr>
                                <m:t>0</m:t>
                              </m:r>
                            </m:sub>
                          </m:sSub>
                        </m:num>
                        <m:den>
                          <m:r>
                            <a:rPr kumimoji="1" lang="en-US" altLang="ja-JP" sz="2800" b="0" i="1" smtClean="0">
                              <a:latin typeface="Cambria Math" charset="0"/>
                            </a:rPr>
                            <m:t>𝐶</m:t>
                          </m:r>
                        </m:den>
                      </m:f>
                    </m:oMath>
                  </m:oMathPara>
                </a14:m>
                <a:endParaRPr kumimoji="1" lang="en-US" altLang="ja-JP" sz="2800" dirty="0" smtClean="0"/>
              </a:p>
              <a:p>
                <a:pPr/>
                <a:r>
                  <a:rPr kumimoji="1" lang="ja-JP" altLang="en-US" sz="2800" dirty="0" smtClean="0"/>
                  <a:t>から定数</a:t>
                </a:r>
                <a14:m>
                  <m:oMath xmlns:m="http://schemas.openxmlformats.org/officeDocument/2006/math">
                    <m:r>
                      <a:rPr kumimoji="1" lang="en-US" altLang="ja-JP" sz="2800" b="0" i="1" smtClean="0">
                        <a:latin typeface="Cambria Math" charset="0"/>
                      </a:rPr>
                      <m:t>𝐶</m:t>
                    </m:r>
                  </m:oMath>
                </a14:m>
                <a:r>
                  <a:rPr kumimoji="1" lang="ja-JP" altLang="en-US" sz="2800" dirty="0" smtClean="0"/>
                  <a:t>と</a:t>
                </a:r>
                <a14:m>
                  <m:oMath xmlns:m="http://schemas.openxmlformats.org/officeDocument/2006/math">
                    <m:sSub>
                      <m:sSubPr>
                        <m:ctrlPr>
                          <a:rPr kumimoji="1" lang="en-US" altLang="ja-JP" sz="2800" b="0" i="1" dirty="0" smtClean="0">
                            <a:latin typeface="Cambria Math" charset="0"/>
                          </a:rPr>
                        </m:ctrlPr>
                      </m:sSubPr>
                      <m:e>
                        <m:r>
                          <a:rPr kumimoji="1" lang="en-US" altLang="ja-JP" sz="2800" b="0" i="1" dirty="0" smtClean="0">
                            <a:latin typeface="Cambria Math" charset="0"/>
                          </a:rPr>
                          <m:t>𝑇</m:t>
                        </m:r>
                      </m:e>
                      <m:sub>
                        <m:r>
                          <a:rPr kumimoji="1" lang="en-US" altLang="ja-JP" sz="2800" b="0" i="1" dirty="0" smtClean="0">
                            <a:latin typeface="Cambria Math" charset="0"/>
                          </a:rPr>
                          <m:t>0</m:t>
                        </m:r>
                      </m:sub>
                    </m:sSub>
                  </m:oMath>
                </a14:m>
                <a:r>
                  <a:rPr kumimoji="1" lang="ja-JP" altLang="en-US" sz="2800" dirty="0" smtClean="0"/>
                  <a:t>を求めると</a:t>
                </a:r>
                <a:br>
                  <a:rPr kumimoji="1" lang="ja-JP" altLang="en-US" sz="2800" dirty="0" smtClean="0"/>
                </a:b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charset="0"/>
                            </a:rPr>
                          </m:ctrlPr>
                        </m:sSubPr>
                        <m:e>
                          <m:r>
                            <a:rPr kumimoji="1" lang="en-US" altLang="ja-JP" sz="2800" b="0" i="1" smtClean="0">
                              <a:latin typeface="Cambria Math" charset="0"/>
                            </a:rPr>
                            <m:t>𝑇</m:t>
                          </m:r>
                        </m:e>
                        <m:sub>
                          <m:r>
                            <a:rPr kumimoji="1" lang="en-US" altLang="ja-JP" sz="2800" b="0" i="1" smtClean="0">
                              <a:latin typeface="Cambria Math" charset="0"/>
                            </a:rPr>
                            <m:t>0</m:t>
                          </m:r>
                        </m:sub>
                      </m:sSub>
                      <m:r>
                        <a:rPr kumimoji="1" lang="en-US" altLang="ja-JP" sz="2800" b="0" i="1" smtClean="0">
                          <a:latin typeface="Cambria Math" charset="0"/>
                        </a:rPr>
                        <m:t>=119.75</m:t>
                      </m:r>
                    </m:oMath>
                    <m:oMath xmlns:m="http://schemas.openxmlformats.org/officeDocument/2006/math">
                      <m:r>
                        <a:rPr kumimoji="1" lang="en-US" altLang="ja-JP" sz="2800" b="0" i="1" smtClean="0">
                          <a:latin typeface="Cambria Math" charset="0"/>
                        </a:rPr>
                        <m:t>𝐶</m:t>
                      </m:r>
                      <m:r>
                        <a:rPr kumimoji="1" lang="en-US" altLang="ja-JP" sz="2800" b="0" i="1" smtClean="0">
                          <a:latin typeface="Cambria Math" charset="0"/>
                        </a:rPr>
                        <m:t>=2500</m:t>
                      </m:r>
                    </m:oMath>
                  </m:oMathPara>
                </a14:m>
                <a:endParaRPr kumimoji="1" lang="ja-JP" altLang="en-US" sz="2800" b="0" dirty="0" smtClean="0"/>
              </a:p>
              <a:p>
                <a:r>
                  <a:rPr kumimoji="1" lang="ja-JP" altLang="en-US" sz="2800" b="0" dirty="0" smtClean="0"/>
                  <a:t>五酸化二リンのキュリー温度は</a:t>
                </a:r>
                <a:r>
                  <a:rPr kumimoji="1" lang="en-US" altLang="ja-JP" sz="2800" b="0" dirty="0" smtClean="0"/>
                  <a:t/>
                </a:r>
                <a:br>
                  <a:rPr kumimoji="1" lang="en-US" altLang="ja-JP" sz="2800" b="0" dirty="0" smtClean="0"/>
                </a:br>
                <a14:m>
                  <m:oMath xmlns:m="http://schemas.openxmlformats.org/officeDocument/2006/math">
                    <m:r>
                      <a:rPr kumimoji="1" lang="en-US" altLang="ja-JP" sz="2800" b="0" i="1" smtClean="0">
                        <a:latin typeface="Cambria Math" charset="0"/>
                      </a:rPr>
                      <m:t>123</m:t>
                    </m:r>
                    <m:r>
                      <m:rPr>
                        <m:sty m:val="p"/>
                      </m:rPr>
                      <a:rPr kumimoji="1" lang="en-US" altLang="ja-JP" sz="2800" b="0" i="0" smtClean="0">
                        <a:latin typeface="Cambria Math" charset="0"/>
                      </a:rPr>
                      <m:t>K</m:t>
                    </m:r>
                  </m:oMath>
                </a14:m>
                <a:r>
                  <a:rPr kumimoji="1" lang="ja-JP" altLang="en-US" sz="2800" b="0" dirty="0" smtClean="0"/>
                  <a:t>なので</a:t>
                </a:r>
                <a14:m>
                  <m:oMath xmlns:m="http://schemas.openxmlformats.org/officeDocument/2006/math">
                    <m:sSub>
                      <m:sSubPr>
                        <m:ctrlPr>
                          <a:rPr kumimoji="1" lang="en-US" altLang="ja-JP" sz="2800" b="0" i="1" dirty="0" smtClean="0">
                            <a:latin typeface="Cambria Math" charset="0"/>
                          </a:rPr>
                        </m:ctrlPr>
                      </m:sSubPr>
                      <m:e>
                        <m:r>
                          <a:rPr kumimoji="1" lang="en-US" altLang="ja-JP" sz="2800" b="0" i="1" dirty="0" smtClean="0">
                            <a:latin typeface="Cambria Math" charset="0"/>
                          </a:rPr>
                          <m:t>𝑇</m:t>
                        </m:r>
                      </m:e>
                      <m:sub>
                        <m:r>
                          <a:rPr kumimoji="1" lang="en-US" altLang="ja-JP" sz="2800" b="0" i="1" dirty="0" smtClean="0">
                            <a:latin typeface="Cambria Math" charset="0"/>
                          </a:rPr>
                          <m:t>𝑐</m:t>
                        </m:r>
                      </m:sub>
                    </m:sSub>
                    <m:r>
                      <a:rPr kumimoji="1" lang="en-US" altLang="ja-JP" sz="2800" b="0" i="1" dirty="0" smtClean="0">
                        <a:latin typeface="Cambria Math" charset="0"/>
                        <a:ea typeface="Cambria Math" charset="0"/>
                        <a:cs typeface="Cambria Math" charset="0"/>
                      </a:rPr>
                      <m:t>≅</m:t>
                    </m:r>
                    <m:sSub>
                      <m:sSubPr>
                        <m:ctrlPr>
                          <a:rPr kumimoji="1" lang="en-US" altLang="ja-JP" sz="2800" b="0" i="1" dirty="0" smtClean="0">
                            <a:latin typeface="Cambria Math" charset="0"/>
                            <a:ea typeface="Cambria Math" charset="0"/>
                            <a:cs typeface="Cambria Math" charset="0"/>
                          </a:rPr>
                        </m:ctrlPr>
                      </m:sSubPr>
                      <m:e>
                        <m:r>
                          <a:rPr kumimoji="1" lang="en-US" altLang="ja-JP" sz="2800" b="0" i="1" dirty="0" smtClean="0">
                            <a:latin typeface="Cambria Math" charset="0"/>
                            <a:ea typeface="Cambria Math" charset="0"/>
                            <a:cs typeface="Cambria Math" charset="0"/>
                          </a:rPr>
                          <m:t>𝑇</m:t>
                        </m:r>
                      </m:e>
                      <m:sub>
                        <m:r>
                          <a:rPr kumimoji="1" lang="en-US" altLang="ja-JP" sz="2800" b="0" i="1" dirty="0" smtClean="0">
                            <a:latin typeface="Cambria Math" charset="0"/>
                            <a:ea typeface="Cambria Math" charset="0"/>
                            <a:cs typeface="Cambria Math" charset="0"/>
                          </a:rPr>
                          <m:t>0</m:t>
                        </m:r>
                      </m:sub>
                    </m:sSub>
                  </m:oMath>
                </a14:m>
                <a:endParaRPr kumimoji="1" lang="en-US" altLang="ja-JP" sz="2800" b="0" dirty="0" smtClean="0"/>
              </a:p>
              <a:p>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6544863" y="1465242"/>
                <a:ext cx="4937570" cy="3557577"/>
              </a:xfrm>
              <a:prstGeom prst="rect">
                <a:avLst/>
              </a:prstGeom>
              <a:blipFill rotWithShape="0">
                <a:blip r:embed="rId3"/>
                <a:stretch>
                  <a:fillRect l="-2593" r="-14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1817735" y="1249799"/>
                <a:ext cx="351961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charset="0"/>
                        </a:rPr>
                        <m:t>𝑦</m:t>
                      </m:r>
                      <m:r>
                        <a:rPr kumimoji="1" lang="en-US" altLang="ja-JP" sz="2800" b="0" i="1" smtClean="0">
                          <a:latin typeface="Cambria Math" charset="0"/>
                        </a:rPr>
                        <m:t>=0.0004</m:t>
                      </m:r>
                      <m:r>
                        <a:rPr kumimoji="1" lang="en-US" altLang="ja-JP" sz="2800" b="0" i="1" smtClean="0">
                          <a:latin typeface="Cambria Math" charset="0"/>
                        </a:rPr>
                        <m:t>𝑥</m:t>
                      </m:r>
                      <m:r>
                        <a:rPr kumimoji="1" lang="en-US" altLang="ja-JP" sz="2800" b="0" i="1" smtClean="0">
                          <a:latin typeface="Cambria Math" charset="0"/>
                        </a:rPr>
                        <m:t>−0.0479</m:t>
                      </m:r>
                    </m:oMath>
                  </m:oMathPara>
                </a14:m>
                <a:endParaRPr kumimoji="1" lang="ja-JP" altLang="en-US" sz="2800"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1817735" y="1249799"/>
                <a:ext cx="3519618" cy="430887"/>
              </a:xfrm>
              <a:prstGeom prst="rect">
                <a:avLst/>
              </a:prstGeom>
              <a:blipFill rotWithShape="0">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60237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結果</a:t>
            </a:r>
            <a:r>
              <a:rPr kumimoji="1" lang="en-US" altLang="ja-JP" sz="6000" dirty="0" smtClean="0"/>
              <a:t>(</a:t>
            </a:r>
            <a:r>
              <a:rPr kumimoji="1" lang="ja-JP" altLang="en-US" sz="6000" dirty="0" smtClean="0"/>
              <a:t>周波数依存性</a:t>
            </a:r>
            <a:r>
              <a:rPr lang="en-US" altLang="ja-JP" sz="6000" dirty="0"/>
              <a:t>)</a:t>
            </a:r>
            <a:endParaRPr kumimoji="1" lang="ja-JP" altLang="en-US" sz="60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 y="1690688"/>
            <a:ext cx="5120640" cy="3840480"/>
          </a:xfrm>
          <a:prstGeom prst="rect">
            <a:avLst/>
          </a:prstGeom>
        </p:spPr>
      </p:pic>
      <p:sp>
        <p:nvSpPr>
          <p:cNvPr id="6" name="テキスト ボックス 5"/>
          <p:cNvSpPr txBox="1"/>
          <p:nvPr/>
        </p:nvSpPr>
        <p:spPr>
          <a:xfrm>
            <a:off x="975360" y="5640637"/>
            <a:ext cx="4709944" cy="523220"/>
          </a:xfrm>
          <a:prstGeom prst="rect">
            <a:avLst/>
          </a:prstGeom>
          <a:noFill/>
        </p:spPr>
        <p:txBody>
          <a:bodyPr wrap="none" rtlCol="0">
            <a:spAutoFit/>
          </a:bodyPr>
          <a:lstStyle/>
          <a:p>
            <a:r>
              <a:rPr kumimoji="1" lang="ja-JP" altLang="en-US" sz="2800" dirty="0" smtClean="0"/>
              <a:t>図４　</a:t>
            </a:r>
            <a:r>
              <a:rPr kumimoji="1" lang="ja-JP" altLang="en-US" sz="2800" smtClean="0"/>
              <a:t>誘電率の周波数依存性</a:t>
            </a:r>
            <a:r>
              <a:rPr kumimoji="1" lang="en-US" altLang="ja-JP" sz="2800" dirty="0" smtClean="0"/>
              <a:t>.</a:t>
            </a:r>
          </a:p>
        </p:txBody>
      </p:sp>
      <mc:AlternateContent xmlns:mc="http://schemas.openxmlformats.org/markup-compatibility/2006" xmlns:a14="http://schemas.microsoft.com/office/drawing/2010/main">
        <mc:Choice Requires="a14">
          <p:sp>
            <p:nvSpPr>
              <p:cNvPr id="7" name="テキスト ボックス 6"/>
              <p:cNvSpPr txBox="1"/>
              <p:nvPr/>
            </p:nvSpPr>
            <p:spPr>
              <a:xfrm>
                <a:off x="6050745" y="2071172"/>
                <a:ext cx="5727915" cy="3108543"/>
              </a:xfrm>
              <a:prstGeom prst="rect">
                <a:avLst/>
              </a:prstGeom>
              <a:noFill/>
            </p:spPr>
            <p:txBody>
              <a:bodyPr wrap="none" rtlCol="0">
                <a:spAutoFit/>
              </a:bodyPr>
              <a:lstStyle/>
              <a:p>
                <a:r>
                  <a:rPr kumimoji="1" lang="ja-JP" altLang="en-US" sz="2800" dirty="0" smtClean="0"/>
                  <a:t>周波数</a:t>
                </a:r>
                <a14:m>
                  <m:oMath xmlns:m="http://schemas.openxmlformats.org/officeDocument/2006/math">
                    <m:r>
                      <a:rPr kumimoji="1" lang="en-US" altLang="ja-JP" sz="2800" b="0" i="1" smtClean="0">
                        <a:latin typeface="Cambria Math" charset="0"/>
                      </a:rPr>
                      <m:t>𝑓</m:t>
                    </m:r>
                    <m:r>
                      <a:rPr kumimoji="1" lang="en-US" altLang="ja-JP" sz="2800" b="0" i="1" smtClean="0">
                        <a:latin typeface="Cambria Math" charset="0"/>
                      </a:rPr>
                      <m:t>=100</m:t>
                    </m:r>
                    <m:r>
                      <m:rPr>
                        <m:sty m:val="p"/>
                      </m:rPr>
                      <a:rPr kumimoji="1" lang="en-US" altLang="ja-JP" sz="2800" b="0" i="0" smtClean="0">
                        <a:latin typeface="Cambria Math" charset="0"/>
                      </a:rPr>
                      <m:t>kHz</m:t>
                    </m:r>
                  </m:oMath>
                </a14:m>
                <a:r>
                  <a:rPr kumimoji="1" lang="ja-JP" altLang="en-US" sz="2800" dirty="0" smtClean="0"/>
                  <a:t>にて</a:t>
                </a:r>
                <a:br>
                  <a:rPr kumimoji="1" lang="ja-JP" altLang="en-US" sz="2800" dirty="0" smtClean="0"/>
                </a:br>
                <a:r>
                  <a:rPr kumimoji="1" lang="ja-JP" altLang="en-US" sz="2800" dirty="0" smtClean="0"/>
                  <a:t>誘電率が下がる挙動が見られた。</a:t>
                </a:r>
                <a:br>
                  <a:rPr kumimoji="1" lang="ja-JP" altLang="en-US" sz="2800" dirty="0" smtClean="0"/>
                </a:br>
                <a:r>
                  <a:rPr kumimoji="1" lang="ja-JP" altLang="en-US" sz="2800" dirty="0" smtClean="0"/>
                  <a:t/>
                </a:r>
                <a:br>
                  <a:rPr kumimoji="1" lang="ja-JP" altLang="en-US" sz="2800" dirty="0" smtClean="0"/>
                </a:br>
                <a:r>
                  <a:rPr kumimoji="1" lang="ja-JP" altLang="en-US" sz="2800" dirty="0" smtClean="0"/>
                  <a:t>おおよそ周波数</a:t>
                </a:r>
                <a14:m>
                  <m:oMath xmlns:m="http://schemas.openxmlformats.org/officeDocument/2006/math">
                    <m:r>
                      <a:rPr kumimoji="1" lang="en-US" altLang="ja-JP" sz="2800" b="0" i="1" smtClean="0">
                        <a:latin typeface="Cambria Math" charset="0"/>
                      </a:rPr>
                      <m:t>𝑓</m:t>
                    </m:r>
                    <m:r>
                      <a:rPr kumimoji="1" lang="en-US" altLang="ja-JP" sz="2800" b="0" i="1" smtClean="0">
                        <a:latin typeface="Cambria Math" charset="0"/>
                      </a:rPr>
                      <m:t>=1200</m:t>
                    </m:r>
                    <m:r>
                      <m:rPr>
                        <m:sty m:val="p"/>
                      </m:rPr>
                      <a:rPr kumimoji="1" lang="en-US" altLang="ja-JP" sz="2800" b="0" i="0" smtClean="0">
                        <a:latin typeface="Cambria Math" charset="0"/>
                      </a:rPr>
                      <m:t>kHz</m:t>
                    </m:r>
                  </m:oMath>
                </a14:m>
                <a:r>
                  <a:rPr kumimoji="1" lang="ja-JP" altLang="en-US" sz="2800" dirty="0" smtClean="0"/>
                  <a:t>以上の</a:t>
                </a:r>
                <a:br>
                  <a:rPr kumimoji="1" lang="ja-JP" altLang="en-US" sz="2800" dirty="0" smtClean="0"/>
                </a:br>
                <a:r>
                  <a:rPr kumimoji="1" lang="ja-JP" altLang="en-US" sz="2800" dirty="0" smtClean="0"/>
                  <a:t>周波数ではすべての温度で</a:t>
                </a:r>
                <a:br>
                  <a:rPr kumimoji="1" lang="ja-JP" altLang="en-US" sz="2800" dirty="0" smtClean="0"/>
                </a:br>
                <a:r>
                  <a:rPr kumimoji="1" lang="ja-JP" altLang="en-US" sz="2800" dirty="0" smtClean="0"/>
                  <a:t>誘電率の実部は大きく変わる</a:t>
                </a:r>
                <a:br>
                  <a:rPr kumimoji="1" lang="ja-JP" altLang="en-US" sz="2800" dirty="0" smtClean="0"/>
                </a:br>
                <a:r>
                  <a:rPr kumimoji="1" lang="ja-JP" altLang="en-US" sz="2800" dirty="0" smtClean="0"/>
                  <a:t>振る舞いを見せた。</a:t>
                </a:r>
                <a:endParaRPr kumimoji="1" lang="ja-JP" altLang="en-US" sz="2800"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6050745" y="2071172"/>
                <a:ext cx="5727915" cy="3108543"/>
              </a:xfrm>
              <a:prstGeom prst="rect">
                <a:avLst/>
              </a:prstGeom>
              <a:blipFill rotWithShape="0">
                <a:blip r:embed="rId3"/>
                <a:stretch>
                  <a:fillRect l="-2236" t="-2941" r="-2236" b="-37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55888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考察</a:t>
            </a:r>
            <a:endParaRPr kumimoji="1" lang="ja-JP" altLang="en-US" sz="6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r>
                  <a:rPr kumimoji="1" lang="ja-JP" altLang="en-US" dirty="0" smtClean="0"/>
                  <a:t>今回の実験では、接触抵抗及び浮遊容量の影響を考慮していない。</a:t>
                </a:r>
                <a:br>
                  <a:rPr kumimoji="1" lang="ja-JP" altLang="en-US" dirty="0" smtClean="0"/>
                </a:br>
                <a:r>
                  <a:rPr kumimoji="1" lang="ja-JP" altLang="en-US" dirty="0" smtClean="0"/>
                  <a:t>予めそれらを計測し、計測値から引くことでより精度が良くなるだろう。</a:t>
                </a:r>
              </a:p>
              <a:p>
                <a:pPr marL="0" indent="0">
                  <a:buNone/>
                </a:pPr>
                <a:endParaRPr lang="ja-JP" altLang="en-US" dirty="0"/>
              </a:p>
              <a:p>
                <a:pPr marL="0" indent="0">
                  <a:buNone/>
                </a:pPr>
                <a:r>
                  <a:rPr kumimoji="1" lang="ja-JP" altLang="en-US" dirty="0" smtClean="0"/>
                  <a:t>周波数特性が</a:t>
                </a:r>
                <a14:m>
                  <m:oMath xmlns:m="http://schemas.openxmlformats.org/officeDocument/2006/math">
                    <m:r>
                      <a:rPr kumimoji="1" lang="en-US" altLang="ja-JP" b="0" i="1" smtClean="0">
                        <a:latin typeface="Cambria Math" charset="0"/>
                      </a:rPr>
                      <m:t>𝑓</m:t>
                    </m:r>
                    <m:r>
                      <a:rPr kumimoji="1" lang="en-US" altLang="ja-JP" b="0" i="1" smtClean="0">
                        <a:latin typeface="Cambria Math" charset="0"/>
                      </a:rPr>
                      <m:t>=1200</m:t>
                    </m:r>
                    <m:r>
                      <m:rPr>
                        <m:sty m:val="p"/>
                      </m:rPr>
                      <a:rPr kumimoji="1" lang="en-US" altLang="ja-JP" b="0" i="0" smtClean="0">
                        <a:latin typeface="Cambria Math" charset="0"/>
                      </a:rPr>
                      <m:t>kHz</m:t>
                    </m:r>
                  </m:oMath>
                </a14:m>
                <a:r>
                  <a:rPr kumimoji="1" lang="ja-JP" altLang="en-US" dirty="0" smtClean="0"/>
                  <a:t>以上で大きく変わる振る舞いがあった。</a:t>
                </a:r>
                <a:r>
                  <a:rPr lang="ja-JP" altLang="en-US" dirty="0" smtClean="0"/>
                  <a:t/>
                </a:r>
                <a:br>
                  <a:rPr lang="ja-JP" altLang="en-US" dirty="0" smtClean="0"/>
                </a:br>
                <a:r>
                  <a:rPr lang="ja-JP" altLang="en-US" dirty="0" smtClean="0"/>
                  <a:t>これは圧電共鳴によるもので、より細かい周波数で測定すれば波のような振る舞いが見られるだろう。また、その整数倍振動でも同じような振る舞いが見られるはずである。</a:t>
                </a:r>
                <a:endParaRPr kumimoji="1" lang="ja-JP" altLang="en-US"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2941" r="-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467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11040" y="938386"/>
            <a:ext cx="10515600" cy="4351338"/>
          </a:xfrm>
        </p:spPr>
        <p:txBody>
          <a:bodyPr/>
          <a:lstStyle/>
          <a:p>
            <a:pPr marL="0" indent="0">
              <a:buNone/>
            </a:pPr>
            <a:r>
              <a:rPr kumimoji="1" lang="ja-JP" altLang="en-US" dirty="0" smtClean="0"/>
              <a:t>強誘電相では、誘電率の値の実部はキュリーワイス則に従わず、</a:t>
            </a:r>
            <a:br>
              <a:rPr kumimoji="1" lang="ja-JP" altLang="en-US" dirty="0" smtClean="0"/>
            </a:br>
            <a:r>
              <a:rPr kumimoji="1" lang="ja-JP" altLang="en-US" dirty="0" smtClean="0"/>
              <a:t>温度を下げる程小さくなった。</a:t>
            </a:r>
            <a:br>
              <a:rPr kumimoji="1" lang="ja-JP" altLang="en-US" dirty="0" smtClean="0"/>
            </a:br>
            <a:r>
              <a:rPr kumimoji="1" lang="ja-JP" altLang="en-US" dirty="0" smtClean="0"/>
              <a:t>これはかける電場が抗電場より小さいために分域がすべて揃わなかったこと</a:t>
            </a:r>
            <a:r>
              <a:rPr kumimoji="1" lang="ja-JP" altLang="en-US" dirty="0" smtClean="0"/>
              <a:t>。そして温度を下げる程多分域</a:t>
            </a:r>
            <a:r>
              <a:rPr kumimoji="1" lang="ja-JP" altLang="en-US" dirty="0" smtClean="0"/>
              <a:t>構造の方がエネルギー的に安定だからだと考えられる。</a:t>
            </a:r>
            <a:endParaRPr kumimoji="1" lang="ja-JP" altLang="en-US" dirty="0"/>
          </a:p>
        </p:txBody>
      </p:sp>
      <p:sp>
        <p:nvSpPr>
          <p:cNvPr id="4" name="正方形/長方形 3"/>
          <p:cNvSpPr/>
          <p:nvPr/>
        </p:nvSpPr>
        <p:spPr>
          <a:xfrm>
            <a:off x="3176257" y="3195873"/>
            <a:ext cx="5785165" cy="15662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3883937" y="3204927"/>
            <a:ext cx="0" cy="1566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4814935" y="3195873"/>
            <a:ext cx="0" cy="1566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5385303" y="3204927"/>
            <a:ext cx="0" cy="1566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6426452" y="3204927"/>
            <a:ext cx="0" cy="1566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7340852" y="3204927"/>
            <a:ext cx="0" cy="1566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8409161" y="3204926"/>
            <a:ext cx="0" cy="1566249"/>
          </a:xfrm>
          <a:prstGeom prst="line">
            <a:avLst/>
          </a:prstGeom>
        </p:spPr>
        <p:style>
          <a:lnRef idx="1">
            <a:schemeClr val="accent1"/>
          </a:lnRef>
          <a:fillRef idx="0">
            <a:schemeClr val="accent1"/>
          </a:fillRef>
          <a:effectRef idx="0">
            <a:schemeClr val="accent1"/>
          </a:effectRef>
          <a:fontRef idx="minor">
            <a:schemeClr val="tx1"/>
          </a:fontRef>
        </p:style>
      </p:cxnSp>
      <p:sp>
        <p:nvSpPr>
          <p:cNvPr id="12" name="上矢印 11"/>
          <p:cNvSpPr/>
          <p:nvPr/>
        </p:nvSpPr>
        <p:spPr>
          <a:xfrm>
            <a:off x="3358836" y="3548958"/>
            <a:ext cx="371192" cy="8872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矢印 12"/>
          <p:cNvSpPr/>
          <p:nvPr/>
        </p:nvSpPr>
        <p:spPr>
          <a:xfrm>
            <a:off x="4914523" y="3535377"/>
            <a:ext cx="371192" cy="8872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上矢印 13"/>
          <p:cNvSpPr/>
          <p:nvPr/>
        </p:nvSpPr>
        <p:spPr>
          <a:xfrm>
            <a:off x="6710128" y="3535377"/>
            <a:ext cx="371192" cy="8872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上矢印 14"/>
          <p:cNvSpPr/>
          <p:nvPr/>
        </p:nvSpPr>
        <p:spPr>
          <a:xfrm>
            <a:off x="8517802" y="3548958"/>
            <a:ext cx="371192" cy="8872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下矢印 15"/>
          <p:cNvSpPr/>
          <p:nvPr/>
        </p:nvSpPr>
        <p:spPr>
          <a:xfrm>
            <a:off x="4119139" y="3587197"/>
            <a:ext cx="450032" cy="862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下矢印 16"/>
          <p:cNvSpPr/>
          <p:nvPr/>
        </p:nvSpPr>
        <p:spPr>
          <a:xfrm>
            <a:off x="5686710" y="3606316"/>
            <a:ext cx="450032" cy="862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p:cNvSpPr/>
          <p:nvPr/>
        </p:nvSpPr>
        <p:spPr>
          <a:xfrm>
            <a:off x="7613777" y="3573618"/>
            <a:ext cx="450032" cy="862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2091350" y="5007669"/>
            <a:ext cx="7459093" cy="1384995"/>
          </a:xfrm>
          <a:prstGeom prst="rect">
            <a:avLst/>
          </a:prstGeom>
          <a:noFill/>
        </p:spPr>
        <p:txBody>
          <a:bodyPr wrap="none" rtlCol="0">
            <a:spAutoFit/>
          </a:bodyPr>
          <a:lstStyle/>
          <a:p>
            <a:r>
              <a:rPr kumimoji="1" lang="ja-JP" altLang="en-US" sz="2800" dirty="0" smtClean="0"/>
              <a:t>ミクロに見ると極性分子は同じ向きに揃う程安定</a:t>
            </a:r>
          </a:p>
          <a:p>
            <a:r>
              <a:rPr kumimoji="1" lang="ja-JP" altLang="en-US" sz="2800" dirty="0" smtClean="0"/>
              <a:t>マクロに見ると分域は異なった向きに揃う程安定</a:t>
            </a:r>
            <a:br>
              <a:rPr kumimoji="1" lang="ja-JP" altLang="en-US" sz="2800" dirty="0" smtClean="0"/>
            </a:br>
            <a:r>
              <a:rPr kumimoji="1" lang="ja-JP" altLang="en-US" sz="2800" dirty="0" smtClean="0"/>
              <a:t>になる。</a:t>
            </a:r>
            <a:endParaRPr kumimoji="1" lang="ja-JP" altLang="en-US" sz="2800" dirty="0"/>
          </a:p>
        </p:txBody>
      </p:sp>
    </p:spTree>
    <p:extLst>
      <p:ext uri="{BB962C8B-B14F-4D97-AF65-F5344CB8AC3E}">
        <p14:creationId xmlns:p14="http://schemas.microsoft.com/office/powerpoint/2010/main" val="566832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目的</a:t>
            </a:r>
            <a:endParaRPr kumimoji="1" lang="ja-JP" altLang="en-US" sz="6000" dirty="0"/>
          </a:p>
        </p:txBody>
      </p:sp>
      <p:sp>
        <p:nvSpPr>
          <p:cNvPr id="3" name="コンテンツ プレースホルダー 2"/>
          <p:cNvSpPr>
            <a:spLocks noGrp="1"/>
          </p:cNvSpPr>
          <p:nvPr>
            <p:ph idx="1"/>
          </p:nvPr>
        </p:nvSpPr>
        <p:spPr>
          <a:xfrm>
            <a:off x="838200" y="2830560"/>
            <a:ext cx="10515600" cy="4351338"/>
          </a:xfrm>
        </p:spPr>
        <p:txBody>
          <a:bodyPr>
            <a:normAutofit/>
          </a:bodyPr>
          <a:lstStyle/>
          <a:p>
            <a:pPr marL="0" indent="0">
              <a:buNone/>
            </a:pPr>
            <a:r>
              <a:rPr kumimoji="1" lang="ja-JP" altLang="en-US" sz="3200" dirty="0" smtClean="0"/>
              <a:t>強誘電体における誘電率の周波数特性及び温度特性を</a:t>
            </a:r>
            <a:br>
              <a:rPr kumimoji="1" lang="ja-JP" altLang="en-US" sz="3200" dirty="0" smtClean="0"/>
            </a:br>
            <a:r>
              <a:rPr kumimoji="1" lang="ja-JP" altLang="en-US" sz="3200" dirty="0" smtClean="0"/>
              <a:t>調べる。</a:t>
            </a:r>
            <a:endParaRPr kumimoji="1" lang="ja-JP" altLang="en-US" sz="3200" dirty="0"/>
          </a:p>
        </p:txBody>
      </p:sp>
    </p:spTree>
    <p:extLst>
      <p:ext uri="{BB962C8B-B14F-4D97-AF65-F5344CB8AC3E}">
        <p14:creationId xmlns:p14="http://schemas.microsoft.com/office/powerpoint/2010/main" val="359078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結論</a:t>
            </a:r>
            <a:endParaRPr kumimoji="1" lang="ja-JP" altLang="en-US" sz="6000"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kumimoji="1" lang="ja-JP" altLang="en-US" dirty="0" smtClean="0"/>
              <a:t>強誘電体は圧電性を持ち、ある周波数以上では圧電共鳴によって誘電率を大きく変える。</a:t>
            </a:r>
            <a:r>
              <a:rPr lang="ja-JP" altLang="en-US" dirty="0" smtClean="0"/>
              <a:t/>
            </a:r>
            <a:br>
              <a:rPr lang="ja-JP" altLang="en-US" dirty="0" smtClean="0"/>
            </a:br>
            <a:r>
              <a:rPr lang="ja-JP" altLang="en-US" dirty="0" smtClean="0"/>
              <a:t>その誘電率を測定する場合には圧電共鳴以下での周波数で測定する必要がある。</a:t>
            </a:r>
          </a:p>
          <a:p>
            <a:pPr marL="0" indent="0">
              <a:buNone/>
            </a:pPr>
            <a:endParaRPr kumimoji="1" lang="ja-JP" altLang="en-US" dirty="0" smtClean="0"/>
          </a:p>
          <a:p>
            <a:pPr marL="0" indent="0">
              <a:buNone/>
            </a:pPr>
            <a:r>
              <a:rPr kumimoji="1" lang="ja-JP" altLang="en-US" dirty="0" smtClean="0"/>
              <a:t>強誘電体は常誘電相においてキュリーワイス則を満たし、その誘電率の逆数は温度の一次関数となる。</a:t>
            </a:r>
            <a:br>
              <a:rPr kumimoji="1" lang="ja-JP" altLang="en-US" dirty="0" smtClean="0"/>
            </a:br>
            <a:r>
              <a:rPr kumimoji="1" lang="ja-JP" altLang="en-US" dirty="0" smtClean="0"/>
              <a:t>また、キュリーワイス則の外挿キュリー温度はキュリー温度に一致する。</a:t>
            </a:r>
          </a:p>
          <a:p>
            <a:pPr marL="0" indent="0">
              <a:buNone/>
            </a:pPr>
            <a:endParaRPr lang="ja-JP" altLang="en-US" dirty="0"/>
          </a:p>
          <a:p>
            <a:pPr marL="0" indent="0">
              <a:buNone/>
            </a:pPr>
            <a:r>
              <a:rPr kumimoji="1" lang="ja-JP" altLang="en-US" dirty="0" smtClean="0"/>
              <a:t>強誘電相もしくは圧電共鳴の起こる周波数では、複素誘電率の虚部が値を持つようになる。</a:t>
            </a:r>
          </a:p>
        </p:txBody>
      </p:sp>
    </p:spTree>
    <p:extLst>
      <p:ext uri="{BB962C8B-B14F-4D97-AF65-F5344CB8AC3E}">
        <p14:creationId xmlns:p14="http://schemas.microsoft.com/office/powerpoint/2010/main" val="194029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原理</a:t>
            </a:r>
            <a:endParaRPr kumimoji="1" lang="ja-JP" altLang="en-US" sz="6000" dirty="0"/>
          </a:p>
        </p:txBody>
      </p:sp>
      <mc:AlternateContent xmlns:mc="http://schemas.openxmlformats.org/markup-compatibility/2006" xmlns:a14="http://schemas.microsoft.com/office/drawing/2010/main">
        <mc:Choice Requires="a14">
          <p:sp>
            <p:nvSpPr>
              <p:cNvPr id="5" name="正方形/長方形 4"/>
              <p:cNvSpPr/>
              <p:nvPr/>
            </p:nvSpPr>
            <p:spPr>
              <a:xfrm>
                <a:off x="2640106" y="2658876"/>
                <a:ext cx="7082388" cy="1817292"/>
              </a:xfrm>
              <a:prstGeom prst="rect">
                <a:avLst/>
              </a:prstGeom>
            </p:spPr>
            <p:txBody>
              <a:bodyPr wrap="none">
                <a:spAutoFit/>
              </a:bodyPr>
              <a:lstStyle/>
              <a:p>
                <a:r>
                  <a:rPr lang="ja-JP" altLang="en-US" sz="2800" dirty="0" smtClean="0"/>
                  <a:t>電気分極</a:t>
                </a:r>
                <a14:m>
                  <m:oMath xmlns:m="http://schemas.openxmlformats.org/officeDocument/2006/math">
                    <m:r>
                      <a:rPr lang="en-US" altLang="ja-JP" sz="2800" i="1">
                        <a:latin typeface="Cambria Math" charset="0"/>
                      </a:rPr>
                      <m:t>𝑃</m:t>
                    </m:r>
                    <m:r>
                      <a:rPr lang="en-US" altLang="ja-JP" sz="2800" i="1">
                        <a:latin typeface="Cambria Math" charset="0"/>
                      </a:rPr>
                      <m:t>=</m:t>
                    </m:r>
                    <m:nary>
                      <m:naryPr>
                        <m:chr m:val="∑"/>
                        <m:ctrlPr>
                          <a:rPr lang="is-IS" altLang="ja-JP" sz="2800" i="1">
                            <a:latin typeface="Cambria Math" charset="0"/>
                          </a:rPr>
                        </m:ctrlPr>
                      </m:naryPr>
                      <m:sub>
                        <m:r>
                          <m:rPr>
                            <m:brk m:alnAt="23"/>
                          </m:rPr>
                          <a:rPr lang="en-US" altLang="ja-JP" sz="2800" i="1">
                            <a:latin typeface="Cambria Math" charset="0"/>
                          </a:rPr>
                          <m:t>𝑖</m:t>
                        </m:r>
                        <m:r>
                          <a:rPr lang="en-US" altLang="ja-JP" sz="2800" i="1">
                            <a:latin typeface="Cambria Math" charset="0"/>
                          </a:rPr>
                          <m:t>=1</m:t>
                        </m:r>
                      </m:sub>
                      <m:sup>
                        <m:r>
                          <a:rPr lang="en-US" altLang="ja-JP" sz="2800" i="1">
                            <a:latin typeface="Cambria Math" charset="0"/>
                          </a:rPr>
                          <m:t>𝑛</m:t>
                        </m:r>
                      </m:sup>
                      <m:e>
                        <m:sSub>
                          <m:sSubPr>
                            <m:ctrlPr>
                              <a:rPr lang="en-US" altLang="ja-JP" sz="2800" i="1">
                                <a:latin typeface="Cambria Math" charset="0"/>
                                <a:ea typeface="Cambria Math" charset="0"/>
                                <a:cs typeface="Cambria Math" charset="0"/>
                              </a:rPr>
                            </m:ctrlPr>
                          </m:sSubPr>
                          <m:e>
                            <m:r>
                              <a:rPr lang="is-IS" altLang="ja-JP" sz="2800" i="1">
                                <a:latin typeface="Cambria Math" charset="0"/>
                                <a:ea typeface="Cambria Math" charset="0"/>
                                <a:cs typeface="Cambria Math" charset="0"/>
                              </a:rPr>
                              <m:t>𝜇</m:t>
                            </m:r>
                          </m:e>
                          <m:sub>
                            <m:r>
                              <a:rPr lang="en-US" altLang="ja-JP" sz="2800" i="1">
                                <a:latin typeface="Cambria Math" charset="0"/>
                                <a:ea typeface="Cambria Math" charset="0"/>
                                <a:cs typeface="Cambria Math" charset="0"/>
                              </a:rPr>
                              <m:t>𝑖</m:t>
                            </m:r>
                          </m:sub>
                        </m:sSub>
                      </m:e>
                    </m:nary>
                  </m:oMath>
                </a14:m>
                <a:endParaRPr lang="ja-JP" altLang="en-US" sz="2800" dirty="0" smtClean="0">
                  <a:ea typeface="Cambria Math" charset="0"/>
                  <a:cs typeface="Cambria Math" charset="0"/>
                </a:endParaRPr>
              </a:p>
              <a:p>
                <a:endParaRPr lang="ja-JP" altLang="en-US" sz="2800" dirty="0" smtClean="0"/>
              </a:p>
              <a:p>
                <a:r>
                  <a:rPr lang="ja-JP" altLang="en-US" sz="2800" dirty="0" smtClean="0"/>
                  <a:t>電気双極子モーメントの総和で表される。</a:t>
                </a:r>
              </a:p>
              <a:p>
                <a:r>
                  <a:rPr lang="ja-JP" altLang="en-US" sz="2800" dirty="0" smtClean="0"/>
                  <a:t>電気双極子モーメントが発生する条件は３つ。</a:t>
                </a:r>
                <a:endParaRPr lang="ja-JP" altLang="en-US"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2640106" y="2658876"/>
                <a:ext cx="7082388" cy="1817292"/>
              </a:xfrm>
              <a:prstGeom prst="rect">
                <a:avLst/>
              </a:prstGeom>
              <a:blipFill rotWithShape="0">
                <a:blip r:embed="rId2"/>
                <a:stretch>
                  <a:fillRect l="-1721" t="-4698" r="-430" b="-70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586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電子分極</a:t>
            </a:r>
            <a:endParaRPr kumimoji="1" lang="ja-JP" altLang="en-US" sz="6000" dirty="0"/>
          </a:p>
        </p:txBody>
      </p:sp>
      <p:sp>
        <p:nvSpPr>
          <p:cNvPr id="7" name="円/楕円 6"/>
          <p:cNvSpPr/>
          <p:nvPr/>
        </p:nvSpPr>
        <p:spPr>
          <a:xfrm>
            <a:off x="1317811" y="2994211"/>
            <a:ext cx="2008094" cy="2008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図形グループ 8"/>
          <p:cNvGrpSpPr/>
          <p:nvPr/>
        </p:nvGrpSpPr>
        <p:grpSpPr>
          <a:xfrm>
            <a:off x="2097740" y="3774140"/>
            <a:ext cx="448235" cy="448235"/>
            <a:chOff x="1918447" y="3263153"/>
            <a:chExt cx="448235" cy="448235"/>
          </a:xfrm>
        </p:grpSpPr>
        <p:sp>
          <p:nvSpPr>
            <p:cNvPr id="10" name="円/楕円 9"/>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999130"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rot="5400000">
              <a:off x="1999129"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図形グループ 16"/>
          <p:cNvGrpSpPr/>
          <p:nvPr/>
        </p:nvGrpSpPr>
        <p:grpSpPr>
          <a:xfrm>
            <a:off x="2761128" y="3003174"/>
            <a:ext cx="448235" cy="448235"/>
            <a:chOff x="1918447" y="3263153"/>
            <a:chExt cx="448235" cy="448235"/>
          </a:xfrm>
        </p:grpSpPr>
        <p:sp>
          <p:nvSpPr>
            <p:cNvPr id="18" name="円/楕円 17"/>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1999130" y="3451412"/>
              <a:ext cx="295835" cy="5378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右矢印 19"/>
          <p:cNvSpPr/>
          <p:nvPr/>
        </p:nvSpPr>
        <p:spPr>
          <a:xfrm>
            <a:off x="4855100" y="4016187"/>
            <a:ext cx="1219200" cy="763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4105834" y="3308146"/>
            <a:ext cx="2717732" cy="523220"/>
          </a:xfrm>
          <a:prstGeom prst="rect">
            <a:avLst/>
          </a:prstGeom>
          <a:noFill/>
        </p:spPr>
        <p:txBody>
          <a:bodyPr wrap="none" rtlCol="0">
            <a:spAutoFit/>
          </a:bodyPr>
          <a:lstStyle/>
          <a:p>
            <a:r>
              <a:rPr kumimoji="1" lang="ja-JP" altLang="en-US" sz="2800" dirty="0" smtClean="0"/>
              <a:t>外部電場を印加</a:t>
            </a:r>
            <a:endParaRPr kumimoji="1" lang="ja-JP" altLang="en-US" sz="2800" i="1" dirty="0">
              <a:latin typeface="Times New Roman" charset="0"/>
              <a:ea typeface="Times New Roman" charset="0"/>
              <a:cs typeface="Times New Roman" charset="0"/>
            </a:endParaRPr>
          </a:p>
        </p:txBody>
      </p:sp>
      <p:sp>
        <p:nvSpPr>
          <p:cNvPr id="30" name="円/楕円 29"/>
          <p:cNvSpPr/>
          <p:nvPr/>
        </p:nvSpPr>
        <p:spPr>
          <a:xfrm>
            <a:off x="7348714" y="2994211"/>
            <a:ext cx="2008094" cy="2008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図形グループ 30"/>
          <p:cNvGrpSpPr/>
          <p:nvPr/>
        </p:nvGrpSpPr>
        <p:grpSpPr>
          <a:xfrm>
            <a:off x="8574741" y="3774140"/>
            <a:ext cx="448235" cy="448235"/>
            <a:chOff x="1918447" y="3263153"/>
            <a:chExt cx="448235" cy="448235"/>
          </a:xfrm>
        </p:grpSpPr>
        <p:sp>
          <p:nvSpPr>
            <p:cNvPr id="32" name="円/楕円 31"/>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p:cNvSpPr/>
            <p:nvPr/>
          </p:nvSpPr>
          <p:spPr>
            <a:xfrm>
              <a:off x="1999130"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rot="5400000">
              <a:off x="1999129"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 name="図形グループ 34"/>
          <p:cNvGrpSpPr/>
          <p:nvPr/>
        </p:nvGrpSpPr>
        <p:grpSpPr>
          <a:xfrm>
            <a:off x="8776446" y="3003174"/>
            <a:ext cx="448235" cy="448235"/>
            <a:chOff x="1918447" y="3263153"/>
            <a:chExt cx="448235" cy="448235"/>
          </a:xfrm>
        </p:grpSpPr>
        <p:sp>
          <p:nvSpPr>
            <p:cNvPr id="36" name="円/楕円 35"/>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角丸四角形 36"/>
            <p:cNvSpPr/>
            <p:nvPr/>
          </p:nvSpPr>
          <p:spPr>
            <a:xfrm>
              <a:off x="1999130" y="3451412"/>
              <a:ext cx="295835" cy="5378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788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イオン分極</a:t>
            </a:r>
            <a:endParaRPr kumimoji="1" lang="ja-JP" altLang="en-US" sz="6000" dirty="0"/>
          </a:p>
        </p:txBody>
      </p:sp>
      <p:sp>
        <p:nvSpPr>
          <p:cNvPr id="4" name="正方形/長方形 3"/>
          <p:cNvSpPr/>
          <p:nvPr/>
        </p:nvSpPr>
        <p:spPr>
          <a:xfrm>
            <a:off x="645459" y="3092822"/>
            <a:ext cx="2528047" cy="25280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p:cNvSpPr/>
          <p:nvPr/>
        </p:nvSpPr>
        <p:spPr>
          <a:xfrm>
            <a:off x="4855100" y="4016187"/>
            <a:ext cx="1219200" cy="763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105834" y="3308146"/>
            <a:ext cx="2717732" cy="523220"/>
          </a:xfrm>
          <a:prstGeom prst="rect">
            <a:avLst/>
          </a:prstGeom>
          <a:noFill/>
        </p:spPr>
        <p:txBody>
          <a:bodyPr wrap="none" rtlCol="0">
            <a:spAutoFit/>
          </a:bodyPr>
          <a:lstStyle/>
          <a:p>
            <a:r>
              <a:rPr kumimoji="1" lang="ja-JP" altLang="en-US" sz="2800" dirty="0" smtClean="0"/>
              <a:t>外部電場を印加</a:t>
            </a:r>
            <a:endParaRPr kumimoji="1" lang="ja-JP" altLang="en-US" sz="2800" i="1" dirty="0">
              <a:latin typeface="Times New Roman" charset="0"/>
              <a:ea typeface="Times New Roman" charset="0"/>
              <a:cs typeface="Times New Roman" charset="0"/>
            </a:endParaRPr>
          </a:p>
        </p:txBody>
      </p:sp>
      <p:grpSp>
        <p:nvGrpSpPr>
          <p:cNvPr id="13" name="図形グループ 12"/>
          <p:cNvGrpSpPr/>
          <p:nvPr/>
        </p:nvGrpSpPr>
        <p:grpSpPr>
          <a:xfrm>
            <a:off x="2949388" y="2868704"/>
            <a:ext cx="448235" cy="448235"/>
            <a:chOff x="1918447" y="3263153"/>
            <a:chExt cx="448235" cy="448235"/>
          </a:xfrm>
        </p:grpSpPr>
        <p:sp>
          <p:nvSpPr>
            <p:cNvPr id="14" name="円/楕円 13"/>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999130"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rot="5400000">
              <a:off x="1999129"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図形グループ 16"/>
          <p:cNvGrpSpPr/>
          <p:nvPr/>
        </p:nvGrpSpPr>
        <p:grpSpPr>
          <a:xfrm>
            <a:off x="2949387" y="5400189"/>
            <a:ext cx="448235" cy="448235"/>
            <a:chOff x="1918447" y="3263153"/>
            <a:chExt cx="448235" cy="448235"/>
          </a:xfrm>
        </p:grpSpPr>
        <p:sp>
          <p:nvSpPr>
            <p:cNvPr id="18" name="円/楕円 17"/>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1999130"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rot="5400000">
              <a:off x="1999129"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図形グループ 20"/>
          <p:cNvGrpSpPr/>
          <p:nvPr/>
        </p:nvGrpSpPr>
        <p:grpSpPr>
          <a:xfrm>
            <a:off x="421341" y="2863027"/>
            <a:ext cx="448235" cy="448235"/>
            <a:chOff x="1918447" y="3263153"/>
            <a:chExt cx="448235" cy="448235"/>
          </a:xfrm>
        </p:grpSpPr>
        <p:sp>
          <p:nvSpPr>
            <p:cNvPr id="22" name="円/楕円 21"/>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1999130"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rot="5400000">
              <a:off x="1999129"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図形グループ 24"/>
          <p:cNvGrpSpPr/>
          <p:nvPr/>
        </p:nvGrpSpPr>
        <p:grpSpPr>
          <a:xfrm>
            <a:off x="421341" y="5402429"/>
            <a:ext cx="448235" cy="448235"/>
            <a:chOff x="1918447" y="3263153"/>
            <a:chExt cx="448235" cy="448235"/>
          </a:xfrm>
        </p:grpSpPr>
        <p:sp>
          <p:nvSpPr>
            <p:cNvPr id="26" name="円/楕円 25"/>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 26"/>
            <p:cNvSpPr/>
            <p:nvPr/>
          </p:nvSpPr>
          <p:spPr>
            <a:xfrm>
              <a:off x="1999130"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 27"/>
            <p:cNvSpPr/>
            <p:nvPr/>
          </p:nvSpPr>
          <p:spPr>
            <a:xfrm rot="5400000">
              <a:off x="1999129"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p:cNvCxnSpPr>
            <a:stCxn id="40" idx="2"/>
            <a:endCxn id="34" idx="2"/>
          </p:cNvCxnSpPr>
          <p:nvPr/>
        </p:nvCxnSpPr>
        <p:spPr>
          <a:xfrm>
            <a:off x="649941" y="4374774"/>
            <a:ext cx="251908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図形グループ 31"/>
          <p:cNvGrpSpPr/>
          <p:nvPr/>
        </p:nvGrpSpPr>
        <p:grpSpPr>
          <a:xfrm>
            <a:off x="2940423" y="4132727"/>
            <a:ext cx="448235" cy="448235"/>
            <a:chOff x="1918447" y="3263153"/>
            <a:chExt cx="448235" cy="448235"/>
          </a:xfrm>
        </p:grpSpPr>
        <p:sp>
          <p:nvSpPr>
            <p:cNvPr id="33" name="円/楕円 32"/>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a:off x="1999130" y="3451412"/>
              <a:ext cx="295835" cy="5378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図形グループ 37"/>
          <p:cNvGrpSpPr/>
          <p:nvPr/>
        </p:nvGrpSpPr>
        <p:grpSpPr>
          <a:xfrm>
            <a:off x="421340" y="4132727"/>
            <a:ext cx="448235" cy="448235"/>
            <a:chOff x="1918447" y="3263153"/>
            <a:chExt cx="448235" cy="448235"/>
          </a:xfrm>
        </p:grpSpPr>
        <p:sp>
          <p:nvSpPr>
            <p:cNvPr id="39" name="円/楕円 38"/>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40" name="角丸四角形 39"/>
            <p:cNvSpPr/>
            <p:nvPr/>
          </p:nvSpPr>
          <p:spPr>
            <a:xfrm>
              <a:off x="1999130" y="3451412"/>
              <a:ext cx="295835" cy="5378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cxnSp>
        <p:nvCxnSpPr>
          <p:cNvPr id="43" name="直線コネクタ 42"/>
          <p:cNvCxnSpPr>
            <a:endCxn id="37" idx="2"/>
          </p:cNvCxnSpPr>
          <p:nvPr/>
        </p:nvCxnSpPr>
        <p:spPr>
          <a:xfrm>
            <a:off x="1900517" y="3037311"/>
            <a:ext cx="13448" cy="2612171"/>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図形グループ 28"/>
          <p:cNvGrpSpPr/>
          <p:nvPr/>
        </p:nvGrpSpPr>
        <p:grpSpPr>
          <a:xfrm>
            <a:off x="1677573" y="2880955"/>
            <a:ext cx="448235" cy="448235"/>
            <a:chOff x="1918447" y="3263153"/>
            <a:chExt cx="448235" cy="448235"/>
          </a:xfrm>
        </p:grpSpPr>
        <p:sp>
          <p:nvSpPr>
            <p:cNvPr id="30" name="円/楕円 29"/>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p:cNvSpPr/>
            <p:nvPr/>
          </p:nvSpPr>
          <p:spPr>
            <a:xfrm>
              <a:off x="1999130" y="3451412"/>
              <a:ext cx="295835" cy="5378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図形グループ 8"/>
          <p:cNvGrpSpPr/>
          <p:nvPr/>
        </p:nvGrpSpPr>
        <p:grpSpPr>
          <a:xfrm>
            <a:off x="1685364" y="4132727"/>
            <a:ext cx="448235" cy="448235"/>
            <a:chOff x="1918447" y="3263153"/>
            <a:chExt cx="448235" cy="448235"/>
          </a:xfrm>
        </p:grpSpPr>
        <p:sp>
          <p:nvSpPr>
            <p:cNvPr id="10" name="円/楕円 9"/>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999130"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rot="5400000">
              <a:off x="1999129"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 name="図形グループ 34"/>
          <p:cNvGrpSpPr/>
          <p:nvPr/>
        </p:nvGrpSpPr>
        <p:grpSpPr>
          <a:xfrm>
            <a:off x="1685364" y="5407435"/>
            <a:ext cx="448235" cy="448235"/>
            <a:chOff x="1918447" y="3263153"/>
            <a:chExt cx="448235" cy="448235"/>
          </a:xfrm>
        </p:grpSpPr>
        <p:sp>
          <p:nvSpPr>
            <p:cNvPr id="36" name="円/楕円 35"/>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角丸四角形 36"/>
            <p:cNvSpPr/>
            <p:nvPr/>
          </p:nvSpPr>
          <p:spPr>
            <a:xfrm>
              <a:off x="1999130" y="3451412"/>
              <a:ext cx="295835" cy="5378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図形グループ 44"/>
          <p:cNvGrpSpPr/>
          <p:nvPr/>
        </p:nvGrpSpPr>
        <p:grpSpPr>
          <a:xfrm>
            <a:off x="7908294" y="2880955"/>
            <a:ext cx="448235" cy="448235"/>
            <a:chOff x="1918447" y="3263153"/>
            <a:chExt cx="448235" cy="448235"/>
          </a:xfrm>
        </p:grpSpPr>
        <p:sp>
          <p:nvSpPr>
            <p:cNvPr id="46" name="円/楕円 45"/>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p:cNvSpPr/>
            <p:nvPr/>
          </p:nvSpPr>
          <p:spPr>
            <a:xfrm>
              <a:off x="1999130"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p:cNvSpPr/>
            <p:nvPr/>
          </p:nvSpPr>
          <p:spPr>
            <a:xfrm rot="5400000">
              <a:off x="1999129"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図形グループ 48"/>
          <p:cNvGrpSpPr/>
          <p:nvPr/>
        </p:nvGrpSpPr>
        <p:grpSpPr>
          <a:xfrm>
            <a:off x="10482337" y="2884241"/>
            <a:ext cx="448235" cy="448235"/>
            <a:chOff x="1918447" y="3263153"/>
            <a:chExt cx="448235" cy="448235"/>
          </a:xfrm>
        </p:grpSpPr>
        <p:sp>
          <p:nvSpPr>
            <p:cNvPr id="50" name="円/楕円 49"/>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p:cNvSpPr/>
            <p:nvPr/>
          </p:nvSpPr>
          <p:spPr>
            <a:xfrm>
              <a:off x="1999130"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p:cNvSpPr/>
            <p:nvPr/>
          </p:nvSpPr>
          <p:spPr>
            <a:xfrm rot="5400000">
              <a:off x="1999129"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図形グループ 52"/>
          <p:cNvGrpSpPr/>
          <p:nvPr/>
        </p:nvGrpSpPr>
        <p:grpSpPr>
          <a:xfrm>
            <a:off x="7908293" y="5407435"/>
            <a:ext cx="448235" cy="448235"/>
            <a:chOff x="1918447" y="3263153"/>
            <a:chExt cx="448235" cy="448235"/>
          </a:xfrm>
        </p:grpSpPr>
        <p:sp>
          <p:nvSpPr>
            <p:cNvPr id="54" name="円/楕円 53"/>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p:cNvSpPr/>
            <p:nvPr/>
          </p:nvSpPr>
          <p:spPr>
            <a:xfrm>
              <a:off x="1999130"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p:cNvSpPr/>
            <p:nvPr/>
          </p:nvSpPr>
          <p:spPr>
            <a:xfrm rot="5400000">
              <a:off x="1999129"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図形グループ 56"/>
          <p:cNvGrpSpPr/>
          <p:nvPr/>
        </p:nvGrpSpPr>
        <p:grpSpPr>
          <a:xfrm>
            <a:off x="10482337" y="5400189"/>
            <a:ext cx="448235" cy="448235"/>
            <a:chOff x="1918447" y="3263153"/>
            <a:chExt cx="448235" cy="448235"/>
          </a:xfrm>
        </p:grpSpPr>
        <p:sp>
          <p:nvSpPr>
            <p:cNvPr id="58" name="円/楕円 57"/>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p:cNvSpPr/>
            <p:nvPr/>
          </p:nvSpPr>
          <p:spPr>
            <a:xfrm>
              <a:off x="1999130"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p:cNvSpPr/>
            <p:nvPr/>
          </p:nvSpPr>
          <p:spPr>
            <a:xfrm rot="5400000">
              <a:off x="1999129"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図形グループ 60"/>
          <p:cNvGrpSpPr/>
          <p:nvPr/>
        </p:nvGrpSpPr>
        <p:grpSpPr>
          <a:xfrm>
            <a:off x="9112517" y="4138850"/>
            <a:ext cx="448235" cy="448235"/>
            <a:chOff x="1918447" y="3263153"/>
            <a:chExt cx="448235" cy="448235"/>
          </a:xfrm>
        </p:grpSpPr>
        <p:sp>
          <p:nvSpPr>
            <p:cNvPr id="62" name="円/楕円 61"/>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p:cNvSpPr/>
            <p:nvPr/>
          </p:nvSpPr>
          <p:spPr>
            <a:xfrm>
              <a:off x="1999130"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p:cNvSpPr/>
            <p:nvPr/>
          </p:nvSpPr>
          <p:spPr>
            <a:xfrm rot="5400000">
              <a:off x="1999129" y="3451412"/>
              <a:ext cx="295835" cy="537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図形グループ 64"/>
          <p:cNvGrpSpPr/>
          <p:nvPr/>
        </p:nvGrpSpPr>
        <p:grpSpPr>
          <a:xfrm>
            <a:off x="8589611" y="2886975"/>
            <a:ext cx="448235" cy="448235"/>
            <a:chOff x="1918447" y="3263153"/>
            <a:chExt cx="448235" cy="448235"/>
          </a:xfrm>
        </p:grpSpPr>
        <p:sp>
          <p:nvSpPr>
            <p:cNvPr id="66" name="円/楕円 65"/>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p:cNvSpPr/>
            <p:nvPr/>
          </p:nvSpPr>
          <p:spPr>
            <a:xfrm>
              <a:off x="1999130" y="3451412"/>
              <a:ext cx="295835" cy="5378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図形グループ 67"/>
          <p:cNvGrpSpPr/>
          <p:nvPr/>
        </p:nvGrpSpPr>
        <p:grpSpPr>
          <a:xfrm>
            <a:off x="8589611" y="5400189"/>
            <a:ext cx="448235" cy="448235"/>
            <a:chOff x="1918447" y="3263153"/>
            <a:chExt cx="448235" cy="448235"/>
          </a:xfrm>
        </p:grpSpPr>
        <p:sp>
          <p:nvSpPr>
            <p:cNvPr id="69" name="円/楕円 68"/>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p:cNvSpPr/>
            <p:nvPr/>
          </p:nvSpPr>
          <p:spPr>
            <a:xfrm>
              <a:off x="1999130" y="3451412"/>
              <a:ext cx="295835" cy="5378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1" name="図形グループ 70"/>
          <p:cNvGrpSpPr/>
          <p:nvPr/>
        </p:nvGrpSpPr>
        <p:grpSpPr>
          <a:xfrm>
            <a:off x="7206806" y="4138852"/>
            <a:ext cx="448235" cy="448235"/>
            <a:chOff x="1918447" y="3263153"/>
            <a:chExt cx="448235" cy="448235"/>
          </a:xfrm>
        </p:grpSpPr>
        <p:sp>
          <p:nvSpPr>
            <p:cNvPr id="72" name="円/楕円 71"/>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1999130" y="3451412"/>
              <a:ext cx="295835" cy="5378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図形グループ 73"/>
          <p:cNvGrpSpPr/>
          <p:nvPr/>
        </p:nvGrpSpPr>
        <p:grpSpPr>
          <a:xfrm>
            <a:off x="9709487" y="4138851"/>
            <a:ext cx="448235" cy="448235"/>
            <a:chOff x="1918447" y="3263153"/>
            <a:chExt cx="448235" cy="448235"/>
          </a:xfrm>
        </p:grpSpPr>
        <p:sp>
          <p:nvSpPr>
            <p:cNvPr id="75" name="円/楕円 74"/>
            <p:cNvSpPr/>
            <p:nvPr/>
          </p:nvSpPr>
          <p:spPr>
            <a:xfrm>
              <a:off x="1918447" y="3263153"/>
              <a:ext cx="448235" cy="4482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 75"/>
            <p:cNvSpPr/>
            <p:nvPr/>
          </p:nvSpPr>
          <p:spPr>
            <a:xfrm>
              <a:off x="1999130" y="3451412"/>
              <a:ext cx="295835" cy="5378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8" name="直線コネクタ 77"/>
          <p:cNvCxnSpPr>
            <a:stCxn id="73" idx="2"/>
            <a:endCxn id="48" idx="0"/>
          </p:cNvCxnSpPr>
          <p:nvPr/>
        </p:nvCxnSpPr>
        <p:spPr>
          <a:xfrm flipV="1">
            <a:off x="7435407" y="3096109"/>
            <a:ext cx="728381"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p:cNvCxnSpPr>
            <a:endCxn id="56" idx="0"/>
          </p:cNvCxnSpPr>
          <p:nvPr/>
        </p:nvCxnSpPr>
        <p:spPr>
          <a:xfrm>
            <a:off x="7440706" y="4374774"/>
            <a:ext cx="723081" cy="1247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56" idx="2"/>
            <a:endCxn id="60" idx="0"/>
          </p:cNvCxnSpPr>
          <p:nvPr/>
        </p:nvCxnSpPr>
        <p:spPr>
          <a:xfrm flipV="1">
            <a:off x="8109999" y="5615343"/>
            <a:ext cx="2627832" cy="7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48" idx="0"/>
            <a:endCxn id="52" idx="0"/>
          </p:cNvCxnSpPr>
          <p:nvPr/>
        </p:nvCxnSpPr>
        <p:spPr>
          <a:xfrm>
            <a:off x="8163788" y="3096109"/>
            <a:ext cx="2574043" cy="3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コネクタ 87"/>
          <p:cNvCxnSpPr>
            <a:stCxn id="67" idx="2"/>
            <a:endCxn id="64" idx="0"/>
          </p:cNvCxnSpPr>
          <p:nvPr/>
        </p:nvCxnSpPr>
        <p:spPr>
          <a:xfrm>
            <a:off x="8818212" y="3129022"/>
            <a:ext cx="549799" cy="1224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線コネクタ 89"/>
          <p:cNvCxnSpPr>
            <a:stCxn id="70" idx="2"/>
          </p:cNvCxnSpPr>
          <p:nvPr/>
        </p:nvCxnSpPr>
        <p:spPr>
          <a:xfrm flipV="1">
            <a:off x="8818212" y="4400546"/>
            <a:ext cx="549799" cy="1241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63" idx="2"/>
            <a:endCxn id="76" idx="2"/>
          </p:cNvCxnSpPr>
          <p:nvPr/>
        </p:nvCxnSpPr>
        <p:spPr>
          <a:xfrm>
            <a:off x="9341118" y="4380897"/>
            <a:ext cx="5969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p:cNvCxnSpPr>
            <a:endCxn id="52" idx="2"/>
          </p:cNvCxnSpPr>
          <p:nvPr/>
        </p:nvCxnSpPr>
        <p:spPr>
          <a:xfrm flipV="1">
            <a:off x="9902228" y="3099395"/>
            <a:ext cx="781815" cy="1301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線コネクタ 95"/>
          <p:cNvCxnSpPr>
            <a:endCxn id="60" idx="0"/>
          </p:cNvCxnSpPr>
          <p:nvPr/>
        </p:nvCxnSpPr>
        <p:spPr>
          <a:xfrm>
            <a:off x="9914858" y="4400546"/>
            <a:ext cx="822973" cy="12147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599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配向分極</a:t>
            </a:r>
            <a:endParaRPr kumimoji="1" lang="ja-JP" altLang="en-US" sz="6000" dirty="0"/>
          </a:p>
        </p:txBody>
      </p:sp>
      <p:sp>
        <p:nvSpPr>
          <p:cNvPr id="4" name="正方形/長方形 3"/>
          <p:cNvSpPr/>
          <p:nvPr/>
        </p:nvSpPr>
        <p:spPr>
          <a:xfrm>
            <a:off x="654055" y="3188399"/>
            <a:ext cx="3325850" cy="29852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1196676" y="4244927"/>
            <a:ext cx="750794" cy="49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690855" y="3638363"/>
            <a:ext cx="672353" cy="59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flipV="1">
            <a:off x="1871270" y="4921761"/>
            <a:ext cx="267260" cy="817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2448372" y="5626214"/>
            <a:ext cx="783291" cy="260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2400184" y="4158711"/>
            <a:ext cx="672353" cy="59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flipV="1">
            <a:off x="2784549" y="5036821"/>
            <a:ext cx="638174" cy="406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V="1">
            <a:off x="944544" y="5147327"/>
            <a:ext cx="672353" cy="59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H="1" flipV="1">
            <a:off x="3193423" y="3494848"/>
            <a:ext cx="458599" cy="592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1071305" y="3568165"/>
            <a:ext cx="823352" cy="406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右矢印 40"/>
          <p:cNvSpPr/>
          <p:nvPr/>
        </p:nvSpPr>
        <p:spPr>
          <a:xfrm>
            <a:off x="4876800" y="4299497"/>
            <a:ext cx="1219200" cy="763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4127534" y="3591456"/>
            <a:ext cx="2717732" cy="523220"/>
          </a:xfrm>
          <a:prstGeom prst="rect">
            <a:avLst/>
          </a:prstGeom>
          <a:noFill/>
        </p:spPr>
        <p:txBody>
          <a:bodyPr wrap="none" rtlCol="0">
            <a:spAutoFit/>
          </a:bodyPr>
          <a:lstStyle/>
          <a:p>
            <a:r>
              <a:rPr kumimoji="1" lang="ja-JP" altLang="en-US" sz="2800" dirty="0" smtClean="0"/>
              <a:t>外部電場を印加</a:t>
            </a:r>
            <a:endParaRPr kumimoji="1" lang="ja-JP" altLang="en-US" sz="2800" i="1" dirty="0">
              <a:latin typeface="Times New Roman" charset="0"/>
              <a:ea typeface="Times New Roman" charset="0"/>
              <a:cs typeface="Times New Roman" charset="0"/>
            </a:endParaRPr>
          </a:p>
        </p:txBody>
      </p:sp>
      <p:sp>
        <p:nvSpPr>
          <p:cNvPr id="43" name="正方形/長方形 42"/>
          <p:cNvSpPr/>
          <p:nvPr/>
        </p:nvSpPr>
        <p:spPr>
          <a:xfrm>
            <a:off x="7125076" y="3188398"/>
            <a:ext cx="3325850" cy="29852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p:nvPr/>
        </p:nvCxnSpPr>
        <p:spPr>
          <a:xfrm flipV="1">
            <a:off x="7874342" y="3494848"/>
            <a:ext cx="1" cy="80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7874341" y="5036821"/>
            <a:ext cx="1" cy="80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V="1">
            <a:off x="8788001" y="3476075"/>
            <a:ext cx="1" cy="80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V="1">
            <a:off x="8788000" y="5036820"/>
            <a:ext cx="1" cy="80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V="1">
            <a:off x="9701659" y="3494848"/>
            <a:ext cx="1" cy="80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V="1">
            <a:off x="9701658" y="5030890"/>
            <a:ext cx="1" cy="80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2236581" y="2116445"/>
            <a:ext cx="7292381" cy="523220"/>
          </a:xfrm>
          <a:prstGeom prst="rect">
            <a:avLst/>
          </a:prstGeom>
          <a:noFill/>
        </p:spPr>
        <p:txBody>
          <a:bodyPr wrap="none" rtlCol="0">
            <a:spAutoFit/>
          </a:bodyPr>
          <a:lstStyle/>
          <a:p>
            <a:r>
              <a:rPr kumimoji="1" lang="ja-JP" altLang="en-US" sz="2800" dirty="0" smtClean="0"/>
              <a:t>有極性分子が外部電場によって方向を変える。</a:t>
            </a:r>
            <a:endParaRPr kumimoji="1" lang="ja-JP" altLang="en-US" sz="2800" dirty="0"/>
          </a:p>
        </p:txBody>
      </p:sp>
    </p:spTree>
    <p:extLst>
      <p:ext uri="{BB962C8B-B14F-4D97-AF65-F5344CB8AC3E}">
        <p14:creationId xmlns:p14="http://schemas.microsoft.com/office/powerpoint/2010/main" val="46969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誘電率</a:t>
            </a:r>
            <a:endParaRPr kumimoji="1" lang="ja-JP" altLang="en-US" sz="6000" dirty="0"/>
          </a:p>
        </p:txBody>
      </p:sp>
      <p:sp>
        <p:nvSpPr>
          <p:cNvPr id="3" name="コンテンツ プレースホルダー 2"/>
          <p:cNvSpPr>
            <a:spLocks noGrp="1"/>
          </p:cNvSpPr>
          <p:nvPr>
            <p:ph idx="1"/>
          </p:nvPr>
        </p:nvSpPr>
        <p:spPr>
          <a:xfrm>
            <a:off x="3222811" y="2067575"/>
            <a:ext cx="10515600" cy="4351338"/>
          </a:xfrm>
        </p:spPr>
        <p:txBody>
          <a:bodyPr/>
          <a:lstStyle/>
          <a:p>
            <a:pPr marL="0" indent="0">
              <a:buNone/>
            </a:pPr>
            <a:r>
              <a:rPr kumimoji="1" lang="ja-JP" altLang="en-US" dirty="0" smtClean="0"/>
              <a:t>電束密度</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kumimoji="1" lang="ja-JP" altLang="en-US" dirty="0" smtClean="0"/>
              <a:t>誘電率</a:t>
            </a:r>
            <a:endParaRPr kumimoji="1" lang="ja-JP" altLang="en-US" i="1" dirty="0">
              <a:latin typeface="Cambria Math" charset="0"/>
              <a:ea typeface="Cambria Math" charset="0"/>
              <a:cs typeface="Cambria Math" charset="0"/>
            </a:endParaRPr>
          </a:p>
          <a:p>
            <a:pPr marL="0" indent="0">
              <a:buNone/>
            </a:pPr>
            <a:endParaRPr kumimoji="1" lang="ja-JP" altLang="en-US" b="1" dirty="0" smtClean="0">
              <a:ea typeface="Cambria Math" charset="0"/>
              <a:cs typeface="Cambria Math" charset="0"/>
            </a:endParaRPr>
          </a:p>
          <a:p>
            <a:pPr marL="0" indent="0">
              <a:buNone/>
            </a:pPr>
            <a:endParaRPr kumimoji="1" lang="en-US" altLang="ja-JP" dirty="0" smtClean="0"/>
          </a:p>
          <a:p>
            <a:pPr marL="0" indent="0">
              <a:buNone/>
            </a:pPr>
            <a:endParaRPr lang="en-US" altLang="ja-JP" dirty="0"/>
          </a:p>
          <a:p>
            <a:pPr marL="0" indent="0">
              <a:buNone/>
            </a:pPr>
            <a:r>
              <a:rPr kumimoji="1" lang="ja-JP" altLang="en-US" dirty="0" smtClean="0"/>
              <a:t>通常複素数で表される。</a:t>
            </a:r>
            <a:endParaRPr kumimoji="1" lang="en-US" altLang="ja-JP" dirty="0" smtClean="0"/>
          </a:p>
        </p:txBody>
      </p:sp>
      <mc:AlternateContent xmlns:mc="http://schemas.openxmlformats.org/markup-compatibility/2006" xmlns:a14="http://schemas.microsoft.com/office/drawing/2010/main">
        <mc:Choice Requires="a14">
          <p:sp>
            <p:nvSpPr>
              <p:cNvPr id="4" name="テキスト ボックス 3"/>
              <p:cNvSpPr txBox="1"/>
              <p:nvPr/>
            </p:nvSpPr>
            <p:spPr>
              <a:xfrm>
                <a:off x="3585883" y="2810434"/>
                <a:ext cx="381896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charset="0"/>
                        </a:rPr>
                        <m:t>𝑫</m:t>
                      </m:r>
                      <m:r>
                        <a:rPr kumimoji="1" lang="en-US" altLang="ja-JP" sz="2800" b="0" i="0" smtClean="0">
                          <a:latin typeface="Cambria Math" charset="0"/>
                        </a:rPr>
                        <m:t>=</m:t>
                      </m:r>
                      <m:sSub>
                        <m:sSubPr>
                          <m:ctrlPr>
                            <a:rPr kumimoji="1" lang="en-US" altLang="ja-JP" sz="2800" b="0" i="1" smtClean="0">
                              <a:latin typeface="Cambria Math" charset="0"/>
                              <a:ea typeface="Cambria Math" charset="0"/>
                              <a:cs typeface="Cambria Math" charset="0"/>
                            </a:rPr>
                          </m:ctrlPr>
                        </m:sSubPr>
                        <m:e>
                          <m:r>
                            <a:rPr kumimoji="1" lang="el-GR" altLang="ja-JP" sz="2800" b="0" i="1" smtClean="0">
                              <a:latin typeface="Cambria Math" charset="0"/>
                              <a:ea typeface="Cambria Math" charset="0"/>
                              <a:cs typeface="Cambria Math" charset="0"/>
                            </a:rPr>
                            <m:t>𝜀</m:t>
                          </m:r>
                        </m:e>
                        <m:sub>
                          <m:r>
                            <a:rPr kumimoji="1" lang="en-US" altLang="ja-JP" sz="2800" b="0" i="1" smtClean="0">
                              <a:latin typeface="Cambria Math" charset="0"/>
                              <a:ea typeface="Cambria Math" charset="0"/>
                              <a:cs typeface="Cambria Math" charset="0"/>
                            </a:rPr>
                            <m:t>0</m:t>
                          </m:r>
                        </m:sub>
                      </m:sSub>
                      <m:r>
                        <a:rPr kumimoji="1" lang="en-US" altLang="ja-JP" sz="2800" b="1" i="1" smtClean="0">
                          <a:latin typeface="Cambria Math" charset="0"/>
                          <a:ea typeface="Cambria Math" charset="0"/>
                          <a:cs typeface="Cambria Math" charset="0"/>
                        </a:rPr>
                        <m:t>𝑬</m:t>
                      </m:r>
                      <m:r>
                        <a:rPr kumimoji="1" lang="en-US" altLang="ja-JP" sz="2800" b="0" i="1" smtClean="0">
                          <a:latin typeface="Cambria Math" charset="0"/>
                          <a:ea typeface="Cambria Math" charset="0"/>
                          <a:cs typeface="Cambria Math" charset="0"/>
                        </a:rPr>
                        <m:t>+</m:t>
                      </m:r>
                      <m:r>
                        <a:rPr kumimoji="1" lang="en-US" altLang="ja-JP" sz="2800" b="1" i="1" smtClean="0">
                          <a:latin typeface="Cambria Math" charset="0"/>
                          <a:ea typeface="Cambria Math" charset="0"/>
                          <a:cs typeface="Cambria Math" charset="0"/>
                        </a:rPr>
                        <m:t>𝑷</m:t>
                      </m:r>
                      <m:r>
                        <a:rPr kumimoji="1" lang="en-US" altLang="ja-JP" sz="2800" b="0" i="1" smtClean="0">
                          <a:latin typeface="Cambria Math" charset="0"/>
                          <a:ea typeface="Cambria Math" charset="0"/>
                          <a:cs typeface="Cambria Math" charset="0"/>
                        </a:rPr>
                        <m:t>=</m:t>
                      </m:r>
                      <m:sSub>
                        <m:sSubPr>
                          <m:ctrlPr>
                            <a:rPr kumimoji="1" lang="en-US" altLang="ja-JP" sz="2800" b="0" i="1" smtClean="0">
                              <a:latin typeface="Cambria Math" charset="0"/>
                              <a:ea typeface="Cambria Math" charset="0"/>
                              <a:cs typeface="Cambria Math" charset="0"/>
                            </a:rPr>
                          </m:ctrlPr>
                        </m:sSubPr>
                        <m:e>
                          <m:r>
                            <a:rPr kumimoji="1" lang="en-US" altLang="ja-JP" sz="2800" b="0" i="1" smtClean="0">
                              <a:latin typeface="Cambria Math" charset="0"/>
                              <a:ea typeface="Cambria Math" charset="0"/>
                              <a:cs typeface="Cambria Math" charset="0"/>
                            </a:rPr>
                            <m:t>𝜀</m:t>
                          </m:r>
                        </m:e>
                        <m:sub>
                          <m:r>
                            <a:rPr kumimoji="1" lang="en-US" altLang="ja-JP" sz="2800" b="0" i="1" smtClean="0">
                              <a:latin typeface="Cambria Math" charset="0"/>
                              <a:ea typeface="Cambria Math" charset="0"/>
                              <a:cs typeface="Cambria Math" charset="0"/>
                            </a:rPr>
                            <m:t>0</m:t>
                          </m:r>
                        </m:sub>
                      </m:sSub>
                      <m:r>
                        <a:rPr kumimoji="1" lang="en-US" altLang="ja-JP" sz="2800" b="0" i="1" smtClean="0">
                          <a:latin typeface="Cambria Math" charset="0"/>
                          <a:ea typeface="Cambria Math" charset="0"/>
                          <a:cs typeface="Cambria Math" charset="0"/>
                        </a:rPr>
                        <m:t>𝜀</m:t>
                      </m:r>
                      <m:r>
                        <a:rPr kumimoji="1" lang="en-US" altLang="ja-JP" sz="2800" b="1" i="1" smtClean="0">
                          <a:latin typeface="Cambria Math" charset="0"/>
                          <a:ea typeface="Cambria Math" charset="0"/>
                          <a:cs typeface="Cambria Math" charset="0"/>
                        </a:rPr>
                        <m:t>𝑬</m:t>
                      </m:r>
                    </m:oMath>
                  </m:oMathPara>
                </a14:m>
                <a:endParaRPr kumimoji="1" lang="ja-JP" altLang="en-US" sz="2800" b="1" i="1"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3585883" y="2810434"/>
                <a:ext cx="3818964" cy="430887"/>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3881717" y="4243244"/>
                <a:ext cx="1530804" cy="806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charset="0"/>
                              <a:ea typeface="Cambria Math" charset="0"/>
                              <a:cs typeface="Cambria Math" charset="0"/>
                            </a:rPr>
                          </m:ctrlPr>
                        </m:sSubPr>
                        <m:e>
                          <m:r>
                            <a:rPr kumimoji="1" lang="ja-JP" altLang="en-US" sz="2800" i="1" smtClean="0">
                              <a:latin typeface="Cambria Math" charset="0"/>
                              <a:ea typeface="Cambria Math" charset="0"/>
                              <a:cs typeface="Cambria Math" charset="0"/>
                            </a:rPr>
                            <m:t>𝜀</m:t>
                          </m:r>
                        </m:e>
                        <m:sub>
                          <m:r>
                            <a:rPr kumimoji="1" lang="en-US" altLang="ja-JP" sz="2800" b="0" i="1" smtClean="0">
                              <a:latin typeface="Cambria Math" charset="0"/>
                              <a:ea typeface="Cambria Math" charset="0"/>
                              <a:cs typeface="Cambria Math" charset="0"/>
                            </a:rPr>
                            <m:t>0</m:t>
                          </m:r>
                        </m:sub>
                      </m:sSub>
                      <m:r>
                        <a:rPr kumimoji="1" lang="en-US" altLang="ja-JP" sz="2800" b="0" i="1" smtClean="0">
                          <a:latin typeface="Cambria Math" charset="0"/>
                          <a:ea typeface="Cambria Math" charset="0"/>
                          <a:cs typeface="Cambria Math" charset="0"/>
                        </a:rPr>
                        <m:t>𝜀</m:t>
                      </m:r>
                      <m:r>
                        <a:rPr kumimoji="1" lang="en-US" altLang="ja-JP" sz="2800" b="0" i="1" smtClean="0">
                          <a:latin typeface="Cambria Math" charset="0"/>
                          <a:ea typeface="Cambria Math" charset="0"/>
                          <a:cs typeface="Cambria Math" charset="0"/>
                        </a:rPr>
                        <m:t>≡</m:t>
                      </m:r>
                      <m:f>
                        <m:fPr>
                          <m:ctrlPr>
                            <a:rPr kumimoji="1" lang="en-US" altLang="ja-JP" sz="2800" b="0" i="1" smtClean="0">
                              <a:latin typeface="Cambria Math" charset="0"/>
                              <a:ea typeface="Cambria Math" charset="0"/>
                              <a:cs typeface="Cambria Math" charset="0"/>
                            </a:rPr>
                          </m:ctrlPr>
                        </m:fPr>
                        <m:num>
                          <m:r>
                            <a:rPr kumimoji="1" lang="en-US" altLang="ja-JP" sz="2800" b="0" i="1" smtClean="0">
                              <a:latin typeface="Cambria Math" charset="0"/>
                              <a:ea typeface="Cambria Math" charset="0"/>
                              <a:cs typeface="Cambria Math" charset="0"/>
                            </a:rPr>
                            <m:t>∆</m:t>
                          </m:r>
                          <m:r>
                            <a:rPr kumimoji="1" lang="en-US" altLang="ja-JP" sz="2800" b="1" i="1" smtClean="0">
                              <a:latin typeface="Cambria Math" charset="0"/>
                              <a:ea typeface="Cambria Math" charset="0"/>
                              <a:cs typeface="Cambria Math" charset="0"/>
                            </a:rPr>
                            <m:t>𝑫</m:t>
                          </m:r>
                        </m:num>
                        <m:den>
                          <m:r>
                            <a:rPr kumimoji="1" lang="en-US" altLang="ja-JP" sz="2800" b="0" i="1" smtClean="0">
                              <a:latin typeface="Cambria Math" charset="0"/>
                              <a:ea typeface="Cambria Math" charset="0"/>
                              <a:cs typeface="Cambria Math" charset="0"/>
                            </a:rPr>
                            <m:t>∆</m:t>
                          </m:r>
                          <m:r>
                            <a:rPr kumimoji="1" lang="en-US" altLang="ja-JP" sz="2800" b="1" i="1" smtClean="0">
                              <a:latin typeface="Cambria Math" charset="0"/>
                              <a:ea typeface="Cambria Math" charset="0"/>
                              <a:cs typeface="Cambria Math" charset="0"/>
                            </a:rPr>
                            <m:t>𝑬</m:t>
                          </m:r>
                        </m:den>
                      </m:f>
                    </m:oMath>
                  </m:oMathPara>
                </a14:m>
                <a:endParaRPr kumimoji="1" lang="ja-JP" altLang="en-US" sz="28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881717" y="4243244"/>
                <a:ext cx="1530804" cy="806631"/>
              </a:xfrm>
              <a:prstGeom prst="rect">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6199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複素誘電率</a:t>
            </a:r>
            <a:endParaRPr kumimoji="1" lang="ja-JP" altLang="en-US" sz="6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r>
                  <a:rPr kumimoji="1" lang="en-US" altLang="ja-JP" dirty="0" smtClean="0"/>
                  <a:t/>
                </a:r>
                <a:br>
                  <a:rPr kumimoji="1" lang="en-US" altLang="ja-JP" dirty="0" smtClean="0"/>
                </a:br>
                <a:endParaRPr kumimoji="1" lang="en-US" altLang="ja-JP" b="0" dirty="0" smtClean="0">
                  <a:ea typeface="Cambria Math" charset="0"/>
                  <a:cs typeface="Cambria Math" charset="0"/>
                </a:endParaRPr>
              </a:p>
              <a:p>
                <a:pPr marL="0" indent="0">
                  <a:buNone/>
                </a:pPr>
                <a:r>
                  <a:rPr kumimoji="1" lang="en-US" altLang="ja-JP" b="0" dirty="0" smtClean="0">
                    <a:ea typeface="Cambria Math" charset="0"/>
                    <a:cs typeface="Cambria Math" charset="0"/>
                  </a:rPr>
                  <a:t/>
                </a:r>
                <a:br>
                  <a:rPr kumimoji="1" lang="en-US" altLang="ja-JP" b="0" dirty="0" smtClean="0">
                    <a:ea typeface="Cambria Math" charset="0"/>
                    <a:cs typeface="Cambria Math" charset="0"/>
                  </a:rPr>
                </a:br>
                <a:endParaRPr kumimoji="1" lang="en-US" altLang="ja-JP" b="0" dirty="0" smtClean="0">
                  <a:ea typeface="Cambria Math" charset="0"/>
                  <a:cs typeface="Cambria Math" charset="0"/>
                </a:endParaRPr>
              </a:p>
              <a:p>
                <a:pPr marL="0" indent="0">
                  <a:buNone/>
                </a:pPr>
                <a:endParaRPr lang="en-US" altLang="ja-JP" dirty="0">
                  <a:ea typeface="Cambria Math" charset="0"/>
                  <a:cs typeface="Cambria Math" charset="0"/>
                </a:endParaRPr>
              </a:p>
              <a:p>
                <a:pPr marL="0" indent="0">
                  <a:buNone/>
                </a:pPr>
                <a:endParaRPr kumimoji="1" lang="en-US" altLang="ja-JP" dirty="0" smtClean="0">
                  <a:ea typeface="Cambria Math" charset="0"/>
                  <a:cs typeface="Cambria Math" charset="0"/>
                </a:endParaRPr>
              </a:p>
              <a:p>
                <a:pPr marL="0" indent="0">
                  <a:buNone/>
                </a:pPr>
                <a:endParaRPr lang="en-US" altLang="ja-JP" dirty="0">
                  <a:ea typeface="Cambria Math" charset="0"/>
                  <a:cs typeface="Cambria Math" charset="0"/>
                </a:endParaRPr>
              </a:p>
              <a:p>
                <a:pPr marL="0" indent="0">
                  <a:buNone/>
                </a:pPr>
                <a:r>
                  <a:rPr lang="ja-JP" altLang="en-US" dirty="0" smtClean="0"/>
                  <a:t>試料を</a:t>
                </a:r>
                <a14:m>
                  <m:oMath xmlns:m="http://schemas.openxmlformats.org/officeDocument/2006/math">
                    <m:sSub>
                      <m:sSubPr>
                        <m:ctrlPr>
                          <a:rPr kumimoji="1" lang="en-US" altLang="ja-JP" b="0" i="1" smtClean="0">
                            <a:latin typeface="Cambria Math" charset="0"/>
                            <a:ea typeface="Cambria Math" charset="0"/>
                            <a:cs typeface="Cambria Math" charset="0"/>
                          </a:rPr>
                        </m:ctrlPr>
                      </m:sSubPr>
                      <m:e>
                        <m:r>
                          <a:rPr kumimoji="1" lang="en-US" altLang="ja-JP" b="0" i="1" smtClean="0">
                            <a:latin typeface="Cambria Math" charset="0"/>
                            <a:ea typeface="Cambria Math" charset="0"/>
                            <a:cs typeface="Cambria Math" charset="0"/>
                          </a:rPr>
                          <m:t>𝐶</m:t>
                        </m:r>
                      </m:e>
                      <m:sub>
                        <m:r>
                          <a:rPr kumimoji="1" lang="en-US" altLang="ja-JP" b="0" i="1" smtClean="0">
                            <a:latin typeface="Cambria Math" charset="0"/>
                            <a:ea typeface="Cambria Math" charset="0"/>
                            <a:cs typeface="Cambria Math" charset="0"/>
                          </a:rPr>
                          <m:t>𝑝</m:t>
                        </m:r>
                      </m:sub>
                    </m:sSub>
                  </m:oMath>
                </a14:m>
                <a:r>
                  <a:rPr lang="ja-JP" altLang="en-US" dirty="0" smtClean="0"/>
                  <a:t>と</a:t>
                </a:r>
                <a14:m>
                  <m:oMath xmlns:m="http://schemas.openxmlformats.org/officeDocument/2006/math">
                    <m:sSub>
                      <m:sSubPr>
                        <m:ctrlPr>
                          <a:rPr lang="en-US" altLang="ja-JP" b="0" i="1" smtClean="0">
                            <a:latin typeface="Cambria Math" charset="0"/>
                          </a:rPr>
                        </m:ctrlPr>
                      </m:sSubPr>
                      <m:e>
                        <m:r>
                          <a:rPr lang="en-US" altLang="ja-JP" b="0" i="1" smtClean="0">
                            <a:latin typeface="Cambria Math" charset="0"/>
                          </a:rPr>
                          <m:t>𝑅</m:t>
                        </m:r>
                      </m:e>
                      <m:sub>
                        <m:r>
                          <a:rPr lang="en-US" altLang="ja-JP" b="0" i="1" smtClean="0">
                            <a:latin typeface="Cambria Math" charset="0"/>
                          </a:rPr>
                          <m:t>𝑝</m:t>
                        </m:r>
                      </m:sub>
                    </m:sSub>
                  </m:oMath>
                </a14:m>
                <a:r>
                  <a:rPr lang="ja-JP" altLang="en-US" dirty="0" smtClean="0"/>
                  <a:t>の並列回路とみなす。</a:t>
                </a:r>
                <a:br>
                  <a:rPr lang="ja-JP" altLang="en-US" dirty="0" smtClean="0"/>
                </a:br>
                <a14:m>
                  <m:oMath xmlns:m="http://schemas.openxmlformats.org/officeDocument/2006/math">
                    <m:r>
                      <a:rPr lang="en-US" altLang="ja-JP" i="1" dirty="0" smtClean="0">
                        <a:latin typeface="Cambria Math" charset="0"/>
                      </a:rPr>
                      <m:t>𝐷</m:t>
                    </m:r>
                  </m:oMath>
                </a14:m>
                <a:r>
                  <a:rPr lang="ja-JP" altLang="en-US" dirty="0" smtClean="0"/>
                  <a:t>は損失係数。</a:t>
                </a:r>
                <a:endParaRPr kumimoji="1" lang="en-US" altLang="ja-JP" dirty="0" smtClean="0">
                  <a:ea typeface="Cambria Math" charset="0"/>
                  <a:cs typeface="Cambria Math"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b="-140"/>
                </a:stretch>
              </a:blipFill>
            </p:spPr>
            <p:txBody>
              <a:bodyPr/>
              <a:lstStyle/>
              <a:p>
                <a:r>
                  <a:rPr lang="ja-JP" altLang="en-US">
                    <a:noFill/>
                  </a:rPr>
                  <a:t> </a:t>
                </a:r>
              </a:p>
            </p:txBody>
          </p:sp>
        </mc:Fallback>
      </mc:AlternateContent>
      <p:sp>
        <p:nvSpPr>
          <p:cNvPr id="4" name="テキスト ボックス 3"/>
          <p:cNvSpPr txBox="1"/>
          <p:nvPr/>
        </p:nvSpPr>
        <p:spPr>
          <a:xfrm>
            <a:off x="5638800" y="2971800"/>
            <a:ext cx="65" cy="276999"/>
          </a:xfrm>
          <a:prstGeom prst="rect">
            <a:avLst/>
          </a:prstGeom>
          <a:noFill/>
        </p:spPr>
        <p:txBody>
          <a:bodyPr wrap="none" lIns="0" tIns="0" rIns="0" bIns="0" rtlCol="0">
            <a:spAutoFit/>
          </a:bodyPr>
          <a:lstStyle/>
          <a:p>
            <a:endParaRPr kumimoji="1"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4287436" y="2042558"/>
                <a:ext cx="3593676" cy="766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charset="0"/>
                              <a:ea typeface="Cambria Math" charset="0"/>
                              <a:cs typeface="Cambria Math" charset="0"/>
                            </a:rPr>
                          </m:ctrlPr>
                        </m:sSupPr>
                        <m:e>
                          <m:r>
                            <a:rPr lang="ja-JP" altLang="en-US" sz="2400" i="1">
                              <a:latin typeface="Cambria Math" charset="0"/>
                              <a:ea typeface="Cambria Math" charset="0"/>
                              <a:cs typeface="Cambria Math" charset="0"/>
                            </a:rPr>
                            <m:t>𝜀</m:t>
                          </m:r>
                        </m:e>
                        <m:sup>
                          <m:r>
                            <a:rPr lang="en-US" altLang="ja-JP" sz="2400" i="1">
                              <a:latin typeface="Cambria Math" charset="0"/>
                              <a:ea typeface="Cambria Math" charset="0"/>
                              <a:cs typeface="Cambria Math" charset="0"/>
                            </a:rPr>
                            <m:t>∗</m:t>
                          </m:r>
                        </m:sup>
                      </m:sSup>
                      <m:r>
                        <a:rPr lang="en-US" altLang="ja-JP" sz="2400" i="1">
                          <a:latin typeface="Cambria Math" charset="0"/>
                          <a:ea typeface="Cambria Math" charset="0"/>
                          <a:cs typeface="Cambria Math" charset="0"/>
                        </a:rPr>
                        <m:t>=</m:t>
                      </m:r>
                      <m:sSup>
                        <m:sSupPr>
                          <m:ctrlPr>
                            <a:rPr lang="en-US" altLang="ja-JP" sz="2400" i="1">
                              <a:latin typeface="Cambria Math" charset="0"/>
                              <a:ea typeface="Cambria Math" charset="0"/>
                              <a:cs typeface="Cambria Math" charset="0"/>
                            </a:rPr>
                          </m:ctrlPr>
                        </m:sSupPr>
                        <m:e>
                          <m:r>
                            <a:rPr lang="en-US" altLang="ja-JP" sz="2400" i="1">
                              <a:latin typeface="Cambria Math" charset="0"/>
                              <a:ea typeface="Cambria Math" charset="0"/>
                              <a:cs typeface="Cambria Math" charset="0"/>
                            </a:rPr>
                            <m:t>𝜀</m:t>
                          </m:r>
                        </m:e>
                        <m:sup>
                          <m:r>
                            <a:rPr lang="en-US" altLang="ja-JP" sz="2400" i="1">
                              <a:latin typeface="Cambria Math" charset="0"/>
                              <a:ea typeface="Cambria Math" charset="0"/>
                              <a:cs typeface="Cambria Math" charset="0"/>
                            </a:rPr>
                            <m:t>′</m:t>
                          </m:r>
                        </m:sup>
                      </m:sSup>
                      <m:r>
                        <a:rPr lang="en-US" altLang="ja-JP" sz="2400" i="1">
                          <a:latin typeface="Cambria Math" charset="0"/>
                          <a:ea typeface="Cambria Math" charset="0"/>
                          <a:cs typeface="Cambria Math" charset="0"/>
                        </a:rPr>
                        <m:t>−</m:t>
                      </m:r>
                      <m:r>
                        <a:rPr lang="en-US" altLang="ja-JP" sz="2400" i="1">
                          <a:latin typeface="Cambria Math" charset="0"/>
                          <a:ea typeface="Cambria Math" charset="0"/>
                          <a:cs typeface="Cambria Math" charset="0"/>
                        </a:rPr>
                        <m:t>𝑖</m:t>
                      </m:r>
                      <m:sSup>
                        <m:sSupPr>
                          <m:ctrlPr>
                            <a:rPr lang="en-US" altLang="ja-JP" sz="2400" i="1">
                              <a:latin typeface="Cambria Math" charset="0"/>
                              <a:ea typeface="Cambria Math" charset="0"/>
                              <a:cs typeface="Cambria Math" charset="0"/>
                            </a:rPr>
                          </m:ctrlPr>
                        </m:sSupPr>
                        <m:e>
                          <m:r>
                            <a:rPr lang="en-US" altLang="ja-JP" sz="2400" i="1">
                              <a:latin typeface="Cambria Math" charset="0"/>
                              <a:ea typeface="Cambria Math" charset="0"/>
                              <a:cs typeface="Cambria Math" charset="0"/>
                            </a:rPr>
                            <m:t>𝜀</m:t>
                          </m:r>
                        </m:e>
                        <m:sup>
                          <m:r>
                            <a:rPr lang="en-US" altLang="ja-JP" sz="2400" i="1">
                              <a:latin typeface="Cambria Math" charset="0"/>
                              <a:ea typeface="Cambria Math" charset="0"/>
                              <a:cs typeface="Cambria Math" charset="0"/>
                            </a:rPr>
                            <m:t>′′</m:t>
                          </m:r>
                        </m:sup>
                      </m:sSup>
                      <m:r>
                        <a:rPr lang="en-US" altLang="ja-JP" sz="2400" i="1">
                          <a:latin typeface="Cambria Math" charset="0"/>
                          <a:ea typeface="Cambria Math" charset="0"/>
                          <a:cs typeface="Cambria Math" charset="0"/>
                        </a:rPr>
                        <m:t>=</m:t>
                      </m:r>
                      <m:f>
                        <m:fPr>
                          <m:ctrlPr>
                            <a:rPr lang="en-US" altLang="ja-JP" sz="2400" i="1">
                              <a:latin typeface="Cambria Math" charset="0"/>
                              <a:ea typeface="Cambria Math" charset="0"/>
                              <a:cs typeface="Cambria Math" charset="0"/>
                            </a:rPr>
                          </m:ctrlPr>
                        </m:fPr>
                        <m:num>
                          <m:sSub>
                            <m:sSubPr>
                              <m:ctrlPr>
                                <a:rPr lang="en-US" altLang="ja-JP" sz="2400" i="1">
                                  <a:latin typeface="Cambria Math" charset="0"/>
                                  <a:ea typeface="Cambria Math" charset="0"/>
                                  <a:cs typeface="Cambria Math" charset="0"/>
                                </a:rPr>
                              </m:ctrlPr>
                            </m:sSubPr>
                            <m:e>
                              <m:r>
                                <a:rPr lang="en-US" altLang="ja-JP" sz="2400" i="1">
                                  <a:latin typeface="Cambria Math" charset="0"/>
                                  <a:ea typeface="Cambria Math" charset="0"/>
                                  <a:cs typeface="Cambria Math" charset="0"/>
                                </a:rPr>
                                <m:t>𝐶</m:t>
                              </m:r>
                            </m:e>
                            <m:sub>
                              <m:r>
                                <a:rPr lang="en-US" altLang="ja-JP" sz="2400" i="1">
                                  <a:latin typeface="Cambria Math" charset="0"/>
                                  <a:ea typeface="Cambria Math" charset="0"/>
                                  <a:cs typeface="Cambria Math" charset="0"/>
                                </a:rPr>
                                <m:t>𝑝</m:t>
                              </m:r>
                            </m:sub>
                          </m:sSub>
                        </m:num>
                        <m:den>
                          <m:sSub>
                            <m:sSubPr>
                              <m:ctrlPr>
                                <a:rPr lang="en-US" altLang="ja-JP" sz="2400" i="1">
                                  <a:latin typeface="Cambria Math" charset="0"/>
                                  <a:ea typeface="Cambria Math" charset="0"/>
                                  <a:cs typeface="Cambria Math" charset="0"/>
                                </a:rPr>
                              </m:ctrlPr>
                            </m:sSubPr>
                            <m:e>
                              <m:r>
                                <a:rPr lang="en-US" altLang="ja-JP" sz="2400" i="1">
                                  <a:latin typeface="Cambria Math" charset="0"/>
                                  <a:ea typeface="Cambria Math" charset="0"/>
                                  <a:cs typeface="Cambria Math" charset="0"/>
                                </a:rPr>
                                <m:t>𝐶</m:t>
                              </m:r>
                            </m:e>
                            <m:sub>
                              <m:r>
                                <a:rPr lang="en-US" altLang="ja-JP" sz="2400" i="1">
                                  <a:latin typeface="Cambria Math" charset="0"/>
                                  <a:ea typeface="Cambria Math" charset="0"/>
                                  <a:cs typeface="Cambria Math" charset="0"/>
                                </a:rPr>
                                <m:t>0</m:t>
                              </m:r>
                            </m:sub>
                          </m:sSub>
                        </m:den>
                      </m:f>
                      <m:r>
                        <a:rPr lang="en-US" altLang="ja-JP" sz="2400" i="1">
                          <a:latin typeface="Cambria Math" charset="0"/>
                          <a:ea typeface="Cambria Math" charset="0"/>
                          <a:cs typeface="Cambria Math" charset="0"/>
                        </a:rPr>
                        <m:t>−</m:t>
                      </m:r>
                      <m:r>
                        <a:rPr lang="en-US" altLang="ja-JP" sz="2400" i="1">
                          <a:latin typeface="Cambria Math" charset="0"/>
                          <a:ea typeface="Cambria Math" charset="0"/>
                          <a:cs typeface="Cambria Math" charset="0"/>
                        </a:rPr>
                        <m:t>𝑖</m:t>
                      </m:r>
                      <m:f>
                        <m:fPr>
                          <m:ctrlPr>
                            <a:rPr lang="mr-IN" altLang="ja-JP" sz="2400" i="1">
                              <a:latin typeface="Cambria Math" charset="0"/>
                              <a:ea typeface="Cambria Math" charset="0"/>
                              <a:cs typeface="Cambria Math" charset="0"/>
                            </a:rPr>
                          </m:ctrlPr>
                        </m:fPr>
                        <m:num>
                          <m:sSub>
                            <m:sSubPr>
                              <m:ctrlPr>
                                <a:rPr lang="en-US" altLang="ja-JP" sz="2400" i="1">
                                  <a:latin typeface="Cambria Math" charset="0"/>
                                  <a:ea typeface="Cambria Math" charset="0"/>
                                  <a:cs typeface="Cambria Math" charset="0"/>
                                </a:rPr>
                              </m:ctrlPr>
                            </m:sSubPr>
                            <m:e>
                              <m:r>
                                <a:rPr lang="en-US" altLang="ja-JP" sz="2400" i="1">
                                  <a:latin typeface="Cambria Math" charset="0"/>
                                  <a:ea typeface="Cambria Math" charset="0"/>
                                  <a:cs typeface="Cambria Math" charset="0"/>
                                </a:rPr>
                                <m:t>𝐶</m:t>
                              </m:r>
                            </m:e>
                            <m:sub>
                              <m:r>
                                <a:rPr lang="en-US" altLang="ja-JP" sz="2400" i="1">
                                  <a:latin typeface="Cambria Math" charset="0"/>
                                  <a:ea typeface="Cambria Math" charset="0"/>
                                  <a:cs typeface="Cambria Math" charset="0"/>
                                </a:rPr>
                                <m:t>𝑝</m:t>
                              </m:r>
                            </m:sub>
                          </m:sSub>
                          <m:r>
                            <a:rPr lang="en-US" altLang="ja-JP" sz="2400" i="1">
                              <a:latin typeface="Cambria Math" charset="0"/>
                              <a:ea typeface="Cambria Math" charset="0"/>
                              <a:cs typeface="Cambria Math" charset="0"/>
                            </a:rPr>
                            <m:t>𝐷</m:t>
                          </m:r>
                        </m:num>
                        <m:den>
                          <m:sSub>
                            <m:sSubPr>
                              <m:ctrlPr>
                                <a:rPr lang="en-US" altLang="ja-JP" sz="2400" i="1">
                                  <a:latin typeface="Cambria Math" charset="0"/>
                                  <a:ea typeface="Cambria Math" charset="0"/>
                                  <a:cs typeface="Cambria Math" charset="0"/>
                                </a:rPr>
                              </m:ctrlPr>
                            </m:sSubPr>
                            <m:e>
                              <m:r>
                                <a:rPr lang="en-US" altLang="ja-JP" sz="2400" i="1">
                                  <a:latin typeface="Cambria Math" charset="0"/>
                                  <a:ea typeface="Cambria Math" charset="0"/>
                                  <a:cs typeface="Cambria Math" charset="0"/>
                                </a:rPr>
                                <m:t>𝐶</m:t>
                              </m:r>
                            </m:e>
                            <m:sub>
                              <m:r>
                                <a:rPr lang="en-US" altLang="ja-JP" sz="2400" i="1">
                                  <a:latin typeface="Cambria Math" charset="0"/>
                                  <a:ea typeface="Cambria Math" charset="0"/>
                                  <a:cs typeface="Cambria Math" charset="0"/>
                                </a:rPr>
                                <m:t>0</m:t>
                              </m:r>
                            </m:sub>
                          </m:sSub>
                        </m:den>
                      </m:f>
                    </m:oMath>
                  </m:oMathPara>
                </a14:m>
                <a:endParaRPr kumimoji="1" lang="ja-JP" altLang="en-US" sz="24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4287436" y="2042558"/>
                <a:ext cx="3593676" cy="766044"/>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4287436" y="3110299"/>
                <a:ext cx="1293687" cy="6939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charset="0"/>
                            </a:rPr>
                          </m:ctrlPr>
                        </m:sSubPr>
                        <m:e>
                          <m:r>
                            <a:rPr lang="en-US" altLang="ja-JP" sz="2400" i="1">
                              <a:latin typeface="Cambria Math" charset="0"/>
                            </a:rPr>
                            <m:t>𝐶</m:t>
                          </m:r>
                        </m:e>
                        <m:sub>
                          <m:r>
                            <a:rPr lang="en-US" altLang="ja-JP" sz="2400" i="1">
                              <a:latin typeface="Cambria Math" charset="0"/>
                            </a:rPr>
                            <m:t>0</m:t>
                          </m:r>
                        </m:sub>
                      </m:sSub>
                      <m:r>
                        <a:rPr lang="en-US" altLang="ja-JP" sz="2400" i="1">
                          <a:latin typeface="Cambria Math" charset="0"/>
                        </a:rPr>
                        <m:t>=</m:t>
                      </m:r>
                      <m:sSub>
                        <m:sSubPr>
                          <m:ctrlPr>
                            <a:rPr lang="en-US" altLang="ja-JP" sz="2400" i="1">
                              <a:latin typeface="Cambria Math" charset="0"/>
                              <a:ea typeface="Cambria Math" charset="0"/>
                              <a:cs typeface="Cambria Math" charset="0"/>
                            </a:rPr>
                          </m:ctrlPr>
                        </m:sSubPr>
                        <m:e>
                          <m:r>
                            <a:rPr lang="en-US" altLang="ja-JP" sz="2400" i="1">
                              <a:latin typeface="Cambria Math" charset="0"/>
                              <a:ea typeface="Cambria Math" charset="0"/>
                              <a:cs typeface="Cambria Math" charset="0"/>
                            </a:rPr>
                            <m:t>𝜀</m:t>
                          </m:r>
                        </m:e>
                        <m:sub>
                          <m:r>
                            <a:rPr lang="en-US" altLang="ja-JP" sz="2400" i="1">
                              <a:latin typeface="Cambria Math" charset="0"/>
                              <a:ea typeface="Cambria Math" charset="0"/>
                              <a:cs typeface="Cambria Math" charset="0"/>
                            </a:rPr>
                            <m:t>0</m:t>
                          </m:r>
                        </m:sub>
                      </m:sSub>
                      <m:f>
                        <m:fPr>
                          <m:ctrlPr>
                            <a:rPr lang="mr-IN" altLang="ja-JP" sz="2400" i="1">
                              <a:latin typeface="Cambria Math" charset="0"/>
                              <a:ea typeface="Cambria Math" charset="0"/>
                              <a:cs typeface="Cambria Math" charset="0"/>
                            </a:rPr>
                          </m:ctrlPr>
                        </m:fPr>
                        <m:num>
                          <m:r>
                            <a:rPr lang="en-US" altLang="ja-JP" sz="2400" i="1">
                              <a:latin typeface="Cambria Math" charset="0"/>
                              <a:ea typeface="Cambria Math" charset="0"/>
                              <a:cs typeface="Cambria Math" charset="0"/>
                            </a:rPr>
                            <m:t>𝑆</m:t>
                          </m:r>
                        </m:num>
                        <m:den>
                          <m:r>
                            <a:rPr lang="en-US" altLang="ja-JP" sz="2400" i="1">
                              <a:latin typeface="Cambria Math" charset="0"/>
                              <a:ea typeface="Cambria Math" charset="0"/>
                              <a:cs typeface="Cambria Math" charset="0"/>
                            </a:rPr>
                            <m:t>𝑑</m:t>
                          </m:r>
                        </m:den>
                      </m:f>
                    </m:oMath>
                  </m:oMathPara>
                </a14:m>
                <a:r>
                  <a:rPr lang="en-US" altLang="ja-JP" sz="2400" dirty="0">
                    <a:ea typeface="Cambria Math" charset="0"/>
                    <a:cs typeface="Cambria Math" charset="0"/>
                  </a:rPr>
                  <a:t/>
                </a:r>
                <a:br>
                  <a:rPr lang="en-US" altLang="ja-JP" sz="2400" dirty="0">
                    <a:ea typeface="Cambria Math" charset="0"/>
                    <a:cs typeface="Cambria Math" charset="0"/>
                  </a:rPr>
                </a:br>
                <a:endParaRPr lang="en-US" altLang="ja-JP" sz="2400" dirty="0">
                  <a:ea typeface="Cambria Math" charset="0"/>
                  <a:cs typeface="Cambria Math" charset="0"/>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4287436" y="3110299"/>
                <a:ext cx="1293687" cy="69390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4287436" y="4105904"/>
                <a:ext cx="1590692" cy="796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charset="0"/>
                        </a:rPr>
                        <m:t>𝐷</m:t>
                      </m:r>
                      <m:r>
                        <a:rPr kumimoji="1" lang="en-US" altLang="ja-JP" sz="2400" b="0" i="1" smtClean="0">
                          <a:latin typeface="Cambria Math" charset="0"/>
                        </a:rPr>
                        <m:t>=</m:t>
                      </m:r>
                      <m:f>
                        <m:fPr>
                          <m:ctrlPr>
                            <a:rPr kumimoji="1" lang="mr-IN" altLang="ja-JP" sz="2400" b="0" i="1" smtClean="0">
                              <a:latin typeface="Cambria Math" charset="0"/>
                            </a:rPr>
                          </m:ctrlPr>
                        </m:fPr>
                        <m:num>
                          <m:r>
                            <a:rPr kumimoji="1" lang="en-US" altLang="ja-JP" sz="2400" b="0" i="1" smtClean="0">
                              <a:latin typeface="Cambria Math" charset="0"/>
                            </a:rPr>
                            <m:t>1</m:t>
                          </m:r>
                        </m:num>
                        <m:den>
                          <m:r>
                            <a:rPr kumimoji="1" lang="mr-IN" altLang="ja-JP" sz="2400" b="0" i="1" smtClean="0">
                              <a:latin typeface="Cambria Math" charset="0"/>
                              <a:ea typeface="Cambria Math" charset="0"/>
                              <a:cs typeface="Cambria Math" charset="0"/>
                            </a:rPr>
                            <m:t>𝜔</m:t>
                          </m:r>
                          <m:sSub>
                            <m:sSubPr>
                              <m:ctrlPr>
                                <a:rPr kumimoji="1" lang="en-US" altLang="ja-JP" sz="2400" b="0" i="1" smtClean="0">
                                  <a:latin typeface="Cambria Math" charset="0"/>
                                  <a:ea typeface="Cambria Math" charset="0"/>
                                  <a:cs typeface="Cambria Math" charset="0"/>
                                </a:rPr>
                              </m:ctrlPr>
                            </m:sSubPr>
                            <m:e>
                              <m:r>
                                <a:rPr kumimoji="1" lang="en-US" altLang="ja-JP" sz="2400" b="0" i="1" smtClean="0">
                                  <a:latin typeface="Cambria Math" charset="0"/>
                                  <a:ea typeface="Cambria Math" charset="0"/>
                                  <a:cs typeface="Cambria Math" charset="0"/>
                                </a:rPr>
                                <m:t>𝐶</m:t>
                              </m:r>
                            </m:e>
                            <m:sub>
                              <m:r>
                                <a:rPr kumimoji="1" lang="en-US" altLang="ja-JP" sz="2400" b="0" i="1" smtClean="0">
                                  <a:latin typeface="Cambria Math" charset="0"/>
                                  <a:ea typeface="Cambria Math" charset="0"/>
                                  <a:cs typeface="Cambria Math" charset="0"/>
                                </a:rPr>
                                <m:t>𝑝</m:t>
                              </m:r>
                            </m:sub>
                          </m:sSub>
                          <m:sSub>
                            <m:sSubPr>
                              <m:ctrlPr>
                                <a:rPr kumimoji="1" lang="en-US" altLang="ja-JP" sz="2400" b="0" i="1" smtClean="0">
                                  <a:latin typeface="Cambria Math" charset="0"/>
                                  <a:ea typeface="Cambria Math" charset="0"/>
                                  <a:cs typeface="Cambria Math" charset="0"/>
                                </a:rPr>
                              </m:ctrlPr>
                            </m:sSubPr>
                            <m:e>
                              <m:r>
                                <a:rPr kumimoji="1" lang="en-US" altLang="ja-JP" sz="2400" b="0" i="1" smtClean="0">
                                  <a:latin typeface="Cambria Math" charset="0"/>
                                  <a:ea typeface="Cambria Math" charset="0"/>
                                  <a:cs typeface="Cambria Math" charset="0"/>
                                </a:rPr>
                                <m:t>𝑅</m:t>
                              </m:r>
                            </m:e>
                            <m:sub>
                              <m:r>
                                <a:rPr kumimoji="1" lang="en-US" altLang="ja-JP" sz="2400" b="0" i="1" smtClean="0">
                                  <a:latin typeface="Cambria Math" charset="0"/>
                                  <a:ea typeface="Cambria Math" charset="0"/>
                                  <a:cs typeface="Cambria Math" charset="0"/>
                                </a:rPr>
                                <m:t>𝑝</m:t>
                              </m:r>
                            </m:sub>
                          </m:sSub>
                        </m:den>
                      </m:f>
                    </m:oMath>
                  </m:oMathPara>
                </a14:m>
                <a:endParaRPr kumimoji="1" lang="ja-JP" altLang="en-US" sz="2400"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4287436" y="4105904"/>
                <a:ext cx="1590692" cy="796885"/>
              </a:xfrm>
              <a:prstGeom prst="rect">
                <a:avLst/>
              </a:prstGeom>
              <a:blipFill rotWithShape="0">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8881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smtClean="0"/>
              <a:t>キュリーワイス則</a:t>
            </a:r>
            <a:endParaRPr kumimoji="1" lang="ja-JP" altLang="en-US" sz="6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smtClean="0"/>
                  <a:t>電子分極、イオン分極は温度依存しない→</a:t>
                </a:r>
                <a14:m>
                  <m:oMath xmlns:m="http://schemas.openxmlformats.org/officeDocument/2006/math">
                    <m:sSub>
                      <m:sSubPr>
                        <m:ctrlPr>
                          <a:rPr kumimoji="1" lang="en-US" altLang="ja-JP" b="0" i="1" smtClean="0">
                            <a:latin typeface="Cambria Math" charset="0"/>
                            <a:ea typeface="Cambria Math" charset="0"/>
                            <a:cs typeface="Cambria Math" charset="0"/>
                          </a:rPr>
                        </m:ctrlPr>
                      </m:sSubPr>
                      <m:e>
                        <m:r>
                          <a:rPr kumimoji="1" lang="ja-JP" altLang="en-US" i="1" smtClean="0">
                            <a:latin typeface="Cambria Math" charset="0"/>
                            <a:ea typeface="Cambria Math" charset="0"/>
                            <a:cs typeface="Cambria Math" charset="0"/>
                          </a:rPr>
                          <m:t>𝜀</m:t>
                        </m:r>
                      </m:e>
                      <m:sub>
                        <m:r>
                          <a:rPr kumimoji="1" lang="en-US" altLang="ja-JP" b="0" i="1" smtClean="0">
                            <a:latin typeface="Cambria Math" charset="0"/>
                            <a:ea typeface="Cambria Math" charset="0"/>
                            <a:cs typeface="Cambria Math" charset="0"/>
                          </a:rPr>
                          <m:t>∞</m:t>
                        </m:r>
                      </m:sub>
                    </m:sSub>
                  </m:oMath>
                </a14:m>
                <a:r>
                  <a:rPr lang="ja-JP" altLang="en-US" dirty="0" smtClean="0"/>
                  <a:t>とおく</a:t>
                </a:r>
                <a:endParaRPr kumimoji="1" lang="en-US" altLang="ja-JP" b="0" dirty="0" smtClean="0">
                  <a:ea typeface="Cambria Math" charset="0"/>
                  <a:cs typeface="Cambria Math" charset="0"/>
                </a:endParaRPr>
              </a:p>
              <a:p>
                <a:pPr marL="0" indent="0">
                  <a:buNone/>
                </a:pPr>
                <a:r>
                  <a:rPr lang="ja-JP" altLang="en-US" dirty="0" smtClean="0"/>
                  <a:t>配向分極は温度依存する</a:t>
                </a:r>
                <a:br>
                  <a:rPr lang="ja-JP" altLang="en-US" dirty="0" smtClean="0"/>
                </a:br>
                <a:r>
                  <a:rPr lang="en-US" altLang="ja-JP" dirty="0" smtClean="0"/>
                  <a:t/>
                </a:r>
                <a:br>
                  <a:rPr lang="en-US" altLang="ja-JP" dirty="0" smtClean="0"/>
                </a:br>
                <a:r>
                  <a:rPr lang="ja-JP" altLang="en-US" dirty="0" smtClean="0"/>
                  <a:t>強誘電体の誘電率（配向分極の誘電率）は</a:t>
                </a:r>
                <a:r>
                  <a:rPr lang="en-US" altLang="ja-JP" dirty="0"/>
                  <a:t/>
                </a:r>
                <a:br>
                  <a:rPr lang="en-US" altLang="ja-JP" dirty="0"/>
                </a:br>
                <a:r>
                  <a:rPr lang="ja-JP" altLang="en-US" dirty="0" smtClean="0"/>
                  <a:t>常誘電相で以下の式に従う。</a:t>
                </a:r>
                <a:endParaRPr kumimoji="1" lang="en-US" altLang="ja-JP" b="0" dirty="0" smtClean="0">
                  <a:ea typeface="Cambria Math" charset="0"/>
                  <a:cs typeface="Cambria Math" charset="0"/>
                </a:endParaRPr>
              </a:p>
              <a:p>
                <a:pPr marL="0" indent="0">
                  <a:buNone/>
                </a:pPr>
                <a:r>
                  <a:rPr kumimoji="1" lang="en-US" altLang="ja-JP" dirty="0" smtClean="0"/>
                  <a:t/>
                </a:r>
                <a:br>
                  <a:rPr kumimoji="1" lang="en-US" altLang="ja-JP" dirty="0" smtClean="0"/>
                </a:br>
                <a14:m>
                  <m:oMathPara xmlns:m="http://schemas.openxmlformats.org/officeDocument/2006/math">
                    <m:oMathParaPr>
                      <m:jc m:val="centerGroup"/>
                    </m:oMathParaPr>
                    <m:oMath xmlns:m="http://schemas.openxmlformats.org/officeDocument/2006/math">
                      <m:r>
                        <a:rPr kumimoji="1" lang="en-US" altLang="ja-JP" i="1" smtClean="0">
                          <a:latin typeface="Cambria Math" charset="0"/>
                          <a:ea typeface="Cambria Math" charset="0"/>
                          <a:cs typeface="Cambria Math" charset="0"/>
                        </a:rPr>
                        <m:t>𝜀</m:t>
                      </m:r>
                      <m:r>
                        <a:rPr kumimoji="1" lang="en-US" altLang="ja-JP" b="0" i="1" smtClean="0">
                          <a:latin typeface="Cambria Math" charset="0"/>
                          <a:ea typeface="Cambria Math" charset="0"/>
                          <a:cs typeface="Cambria Math" charset="0"/>
                        </a:rPr>
                        <m:t>−</m:t>
                      </m:r>
                      <m:sSub>
                        <m:sSubPr>
                          <m:ctrlPr>
                            <a:rPr kumimoji="1" lang="en-US" altLang="ja-JP" b="0" i="1" smtClean="0">
                              <a:latin typeface="Cambria Math" charset="0"/>
                              <a:ea typeface="Cambria Math" charset="0"/>
                              <a:cs typeface="Cambria Math" charset="0"/>
                            </a:rPr>
                          </m:ctrlPr>
                        </m:sSubPr>
                        <m:e>
                          <m:r>
                            <a:rPr kumimoji="1" lang="en-US" altLang="ja-JP" b="0" i="1" smtClean="0">
                              <a:latin typeface="Cambria Math" charset="0"/>
                              <a:ea typeface="Cambria Math" charset="0"/>
                              <a:cs typeface="Cambria Math" charset="0"/>
                            </a:rPr>
                            <m:t>𝜀</m:t>
                          </m:r>
                        </m:e>
                        <m:sub>
                          <m:r>
                            <a:rPr kumimoji="1" lang="en-US" altLang="ja-JP" b="0" i="1" smtClean="0">
                              <a:latin typeface="Cambria Math" charset="0"/>
                              <a:ea typeface="Cambria Math" charset="0"/>
                              <a:cs typeface="Cambria Math" charset="0"/>
                            </a:rPr>
                            <m:t>∞</m:t>
                          </m:r>
                        </m:sub>
                      </m:sSub>
                      <m:r>
                        <a:rPr kumimoji="1" lang="en-US" altLang="ja-JP" b="0" i="1" smtClean="0">
                          <a:latin typeface="Cambria Math" charset="0"/>
                          <a:ea typeface="Cambria Math" charset="0"/>
                          <a:cs typeface="Cambria Math" charset="0"/>
                        </a:rPr>
                        <m:t>=</m:t>
                      </m:r>
                      <m:f>
                        <m:fPr>
                          <m:ctrlPr>
                            <a:rPr kumimoji="1" lang="mr-IN" altLang="ja-JP" b="0" i="1" smtClean="0">
                              <a:latin typeface="Cambria Math" charset="0"/>
                              <a:ea typeface="Cambria Math" charset="0"/>
                              <a:cs typeface="Cambria Math" charset="0"/>
                            </a:rPr>
                          </m:ctrlPr>
                        </m:fPr>
                        <m:num>
                          <m:r>
                            <a:rPr kumimoji="1" lang="en-US" altLang="ja-JP" b="0" i="1" smtClean="0">
                              <a:latin typeface="Cambria Math" charset="0"/>
                              <a:ea typeface="Cambria Math" charset="0"/>
                              <a:cs typeface="Cambria Math" charset="0"/>
                            </a:rPr>
                            <m:t>𝐶</m:t>
                          </m:r>
                        </m:num>
                        <m:den>
                          <m:r>
                            <a:rPr kumimoji="1" lang="en-US" altLang="ja-JP" b="0" i="1" smtClean="0">
                              <a:latin typeface="Cambria Math" charset="0"/>
                              <a:ea typeface="Cambria Math" charset="0"/>
                              <a:cs typeface="Cambria Math" charset="0"/>
                            </a:rPr>
                            <m:t>𝑇</m:t>
                          </m:r>
                          <m:r>
                            <a:rPr kumimoji="1" lang="en-US" altLang="ja-JP" b="0" i="1" smtClean="0">
                              <a:latin typeface="Cambria Math" charset="0"/>
                              <a:ea typeface="Cambria Math" charset="0"/>
                              <a:cs typeface="Cambria Math" charset="0"/>
                            </a:rPr>
                            <m:t>−</m:t>
                          </m:r>
                          <m:sSub>
                            <m:sSubPr>
                              <m:ctrlPr>
                                <a:rPr kumimoji="1" lang="en-US" altLang="ja-JP" b="0" i="1" smtClean="0">
                                  <a:latin typeface="Cambria Math" charset="0"/>
                                  <a:ea typeface="Cambria Math" charset="0"/>
                                  <a:cs typeface="Cambria Math" charset="0"/>
                                </a:rPr>
                              </m:ctrlPr>
                            </m:sSubPr>
                            <m:e>
                              <m:r>
                                <a:rPr kumimoji="1" lang="en-US" altLang="ja-JP" b="0" i="1" smtClean="0">
                                  <a:latin typeface="Cambria Math" charset="0"/>
                                  <a:ea typeface="Cambria Math" charset="0"/>
                                  <a:cs typeface="Cambria Math" charset="0"/>
                                </a:rPr>
                                <m:t>𝑇</m:t>
                              </m:r>
                            </m:e>
                            <m:sub>
                              <m:r>
                                <a:rPr kumimoji="1" lang="en-US" altLang="ja-JP" b="0" i="1" smtClean="0">
                                  <a:latin typeface="Cambria Math" charset="0"/>
                                  <a:ea typeface="Cambria Math" charset="0"/>
                                  <a:cs typeface="Cambria Math" charset="0"/>
                                </a:rPr>
                                <m:t>0</m:t>
                              </m:r>
                            </m:sub>
                          </m:sSub>
                        </m:den>
                      </m:f>
                    </m:oMath>
                  </m:oMathPara>
                </a14:m>
                <a:r>
                  <a:rPr kumimoji="1" lang="en-US" altLang="ja-JP" b="0" dirty="0" smtClean="0">
                    <a:ea typeface="Cambria Math" charset="0"/>
                    <a:cs typeface="Cambria Math" charset="0"/>
                  </a:rPr>
                  <a:t/>
                </a:r>
                <a:br>
                  <a:rPr kumimoji="1" lang="en-US" altLang="ja-JP" b="0" dirty="0" smtClean="0">
                    <a:ea typeface="Cambria Math" charset="0"/>
                    <a:cs typeface="Cambria Math" charset="0"/>
                  </a:rPr>
                </a:br>
                <a:endParaRPr kumimoji="1" lang="en-US" altLang="ja-JP" dirty="0" smtClean="0"/>
              </a:p>
              <a:p>
                <a:pPr marL="0" indent="0">
                  <a:buNone/>
                </a:pPr>
                <a:endParaRPr kumimoji="1" lang="en-US" altLang="ja-JP" dirty="0" smtClean="0"/>
              </a:p>
              <a:p>
                <a:pPr marL="0" indent="0">
                  <a:buNone/>
                </a:pPr>
                <a14:m>
                  <m:oMath xmlns:m="http://schemas.openxmlformats.org/officeDocument/2006/math">
                    <m:sSub>
                      <m:sSubPr>
                        <m:ctrlPr>
                          <a:rPr kumimoji="1" lang="en-US" altLang="ja-JP" b="0" i="1" smtClean="0">
                            <a:latin typeface="Cambria Math" charset="0"/>
                          </a:rPr>
                        </m:ctrlPr>
                      </m:sSubPr>
                      <m:e>
                        <m:r>
                          <a:rPr kumimoji="1" lang="en-US" altLang="ja-JP" b="0" i="1" smtClean="0">
                            <a:latin typeface="Cambria Math" charset="0"/>
                          </a:rPr>
                          <m:t>𝑇</m:t>
                        </m:r>
                      </m:e>
                      <m:sub>
                        <m:r>
                          <a:rPr kumimoji="1" lang="en-US" altLang="ja-JP" b="0" i="1" smtClean="0">
                            <a:latin typeface="Cambria Math" charset="0"/>
                          </a:rPr>
                          <m:t>0</m:t>
                        </m:r>
                      </m:sub>
                    </m:sSub>
                  </m:oMath>
                </a14:m>
                <a:r>
                  <a:rPr kumimoji="1" lang="ja-JP" altLang="en-US" dirty="0" smtClean="0"/>
                  <a:t>は外挿キュリー温度</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217" t="-39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13024498"/>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2222</TotalTime>
  <Words>321</Words>
  <Application>Microsoft Macintosh PowerPoint</Application>
  <PresentationFormat>ワイド画面</PresentationFormat>
  <Paragraphs>91</Paragraphs>
  <Slides>20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Calibri</vt:lpstr>
      <vt:lpstr>Calibri Light</vt:lpstr>
      <vt:lpstr>Cambria Math</vt:lpstr>
      <vt:lpstr>Mangal</vt:lpstr>
      <vt:lpstr>ＭＳ Ｐゴシック</vt:lpstr>
      <vt:lpstr>Times New Roman</vt:lpstr>
      <vt:lpstr>Arial</vt:lpstr>
      <vt:lpstr>ホワイト</vt:lpstr>
      <vt:lpstr>強誘電体の誘電特性</vt:lpstr>
      <vt:lpstr>目的</vt:lpstr>
      <vt:lpstr>原理</vt:lpstr>
      <vt:lpstr>電子分極</vt:lpstr>
      <vt:lpstr>イオン分極</vt:lpstr>
      <vt:lpstr>配向分極</vt:lpstr>
      <vt:lpstr>誘電率</vt:lpstr>
      <vt:lpstr>複素誘電率</vt:lpstr>
      <vt:lpstr>キュリーワイス則</vt:lpstr>
      <vt:lpstr>圧電性</vt:lpstr>
      <vt:lpstr>装置・器具</vt:lpstr>
      <vt:lpstr>実験（温度依存性）</vt:lpstr>
      <vt:lpstr>実験（周波数依存性）</vt:lpstr>
      <vt:lpstr>結果（温度依存性）</vt:lpstr>
      <vt:lpstr>PowerPoint プレゼンテーション</vt:lpstr>
      <vt:lpstr>PowerPoint プレゼンテーション</vt:lpstr>
      <vt:lpstr>結果(周波数依存性)</vt:lpstr>
      <vt:lpstr>考察</vt:lpstr>
      <vt:lpstr>PowerPoint プレゼンテーション</vt:lpstr>
      <vt:lpstr>結論</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強誘電体の誘電特性</dc:title>
  <dc:creator>川瀬拓実</dc:creator>
  <cp:lastModifiedBy>川瀬拓実</cp:lastModifiedBy>
  <cp:revision>49</cp:revision>
  <dcterms:created xsi:type="dcterms:W3CDTF">2016-12-12T04:35:39Z</dcterms:created>
  <dcterms:modified xsi:type="dcterms:W3CDTF">2016-12-19T01:27:16Z</dcterms:modified>
</cp:coreProperties>
</file>