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D071-B18C-436A-BC14-FB6F3A98A24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41509-3336-4B7C-99DC-C1744E9C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41509-3336-4B7C-99DC-C1744E9C4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41509-3336-4B7C-99DC-C1744E9C4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AB542-2094-4BD1-83DD-56A1E603ED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698C-4454-47FF-BB12-FEF0A50C525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612D-3E26-406C-BE97-BD01AA27C388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111-87F8-42AC-B764-B18AE71B56E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552C-6B11-431F-B454-B5C0F1149551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0114-3FF2-4DD4-9100-AED1A35B30A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EE58-EA24-48B3-A1D4-66F89F593E6D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FFE6-88A7-4814-A65E-F8256958A979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F914-D92D-4E85-AEA1-05C33F64909F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24A7-7366-4F32-83D8-C98D8FDFDDF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AB1E-C7C2-47BC-A9D6-110AC0D3FAE3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68A-FF11-4323-8189-321535102761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5CE-E9FE-407D-AA6E-734F69D42AA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164B-0AA1-4142-B21D-5F60F29F3E64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CC86-BCFB-4E75-81A4-FAFA36BBAA7C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482D-0D67-49F9-AC29-51F502882CA7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9AAD-FA7C-41A1-8B81-67897EAD429E}" type="datetime1">
              <a:rPr lang="en-US" smtClean="0"/>
              <a:t>9/14/2020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88C81-EAA3-4B58-89D5-B7405943425B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remyblmc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MOSDEX and the Architecture of Optimization-Based Decision Support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Jeremy A. Bloom</a:t>
            </a:r>
            <a:br>
              <a:rPr lang="en-US" dirty="0"/>
            </a:br>
            <a:r>
              <a:rPr lang="en-US" u="sng" dirty="0">
                <a:hlinkClick r:id="rId3"/>
              </a:rPr>
              <a:t>jeremyblmca@gmail.com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September, </a:t>
            </a:r>
            <a:r>
              <a:rPr lang="en-US" dirty="0"/>
              <a:t>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6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318"/>
            <a:ext cx="8596668" cy="467809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Parallel Processing: </a:t>
            </a:r>
            <a:r>
              <a:rPr lang="en-US" dirty="0" smtClean="0"/>
              <a:t>Multi-processor architectures are becoming more common that permit operating on data sets in parallel</a:t>
            </a:r>
            <a:endParaRPr lang="en-US" b="1" dirty="0" smtClean="0"/>
          </a:p>
          <a:p>
            <a:r>
              <a:rPr lang="en-US" b="1" dirty="0" smtClean="0"/>
              <a:t>Streaming</a:t>
            </a:r>
            <a:r>
              <a:rPr lang="en-US" dirty="0" smtClean="0"/>
              <a:t>: Data flows from a source (e.g. file, Twitter feed, etc.) to a destination (e.g. an optimization solver) without an intermediate resting place</a:t>
            </a:r>
          </a:p>
          <a:p>
            <a:pPr lvl="1"/>
            <a:r>
              <a:rPr lang="en-US" dirty="0"/>
              <a:t>Creating intermediate objects can overwhelm the stack space of the </a:t>
            </a:r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Streams can support parallel processing on multiple processors</a:t>
            </a:r>
          </a:p>
          <a:p>
            <a:pPr lvl="1"/>
            <a:r>
              <a:rPr lang="en-US" dirty="0" smtClean="0"/>
              <a:t>Operators work directly on a stream rather than on the individual items in the stream (unlike an iterator)</a:t>
            </a:r>
          </a:p>
          <a:p>
            <a:pPr lvl="1"/>
            <a:r>
              <a:rPr lang="en-US" dirty="0" smtClean="0"/>
              <a:t>Many languages now support some form of stream processing</a:t>
            </a:r>
          </a:p>
          <a:p>
            <a:r>
              <a:rPr lang="en-US" b="1" dirty="0" smtClean="0"/>
              <a:t>Transformation</a:t>
            </a:r>
            <a:r>
              <a:rPr lang="en-US" dirty="0" smtClean="0"/>
              <a:t>: transform each row of a data set to a new row in another data set (e.g. a Map operation)</a:t>
            </a:r>
          </a:p>
          <a:p>
            <a:r>
              <a:rPr lang="en-US" b="1" dirty="0" smtClean="0"/>
              <a:t>Terminal Action</a:t>
            </a:r>
            <a:r>
              <a:rPr lang="en-US" dirty="0" smtClean="0"/>
              <a:t>: produce a result, </a:t>
            </a:r>
            <a:r>
              <a:rPr lang="en-US" dirty="0"/>
              <a:t>e.g. a </a:t>
            </a:r>
            <a:r>
              <a:rPr lang="en-US" dirty="0" smtClean="0"/>
              <a:t>scalar, that is not a data set (e.g. a Reduce action)</a:t>
            </a:r>
          </a:p>
          <a:p>
            <a:r>
              <a:rPr lang="en-US" dirty="0" smtClean="0"/>
              <a:t>Big data handlers (e.g. Hadoop, Spark) are optimized to perform these operations efficiently.</a:t>
            </a:r>
          </a:p>
          <a:p>
            <a:pPr lvl="1"/>
            <a:r>
              <a:rPr lang="en-US" dirty="0" smtClean="0"/>
              <a:t>Transformations are evaluated in </a:t>
            </a:r>
            <a:r>
              <a:rPr lang="en-US" i="1" dirty="0" smtClean="0"/>
              <a:t>lazy</a:t>
            </a:r>
            <a:r>
              <a:rPr lang="en-US" dirty="0" smtClean="0"/>
              <a:t> fashion; that is they are performed only when a action is initialed and they may be reformulated for efficient execution </a:t>
            </a:r>
          </a:p>
          <a:p>
            <a:r>
              <a:rPr lang="en-US" dirty="0" smtClean="0"/>
              <a:t>Thus, to the extent possible, data handling operations should be performed inside a big data handler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for an Optimization Application</a:t>
            </a:r>
          </a:p>
          <a:p>
            <a:r>
              <a:rPr lang="en-US" dirty="0" smtClean="0"/>
              <a:t>MOSDEX Architecture</a:t>
            </a:r>
          </a:p>
          <a:p>
            <a:r>
              <a:rPr lang="en-US" dirty="0" smtClean="0"/>
              <a:t>MOSDEX Object Model</a:t>
            </a:r>
          </a:p>
          <a:p>
            <a:r>
              <a:rPr lang="en-US" dirty="0"/>
              <a:t>Solver Modeling Object – Adapter and </a:t>
            </a:r>
            <a:r>
              <a:rPr lang="en-US" dirty="0" smtClean="0"/>
              <a:t>Factory</a:t>
            </a:r>
          </a:p>
          <a:p>
            <a:r>
              <a:rPr lang="en-US" dirty="0"/>
              <a:t>How MOSDEX Supports the </a:t>
            </a:r>
            <a:r>
              <a:rPr lang="en-US" dirty="0" smtClean="0"/>
              <a:t>Dataflow</a:t>
            </a:r>
          </a:p>
          <a:p>
            <a:r>
              <a:rPr lang="en-US" dirty="0"/>
              <a:t>Big Data and Streams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468920" y="1900465"/>
            <a:ext cx="3474720" cy="4546589"/>
            <a:chOff x="2554514" y="1172044"/>
            <a:chExt cx="3474720" cy="4546589"/>
          </a:xfrm>
        </p:grpSpPr>
        <p:sp>
          <p:nvSpPr>
            <p:cNvPr id="4" name="Freeform 3"/>
            <p:cNvSpPr/>
            <p:nvPr/>
          </p:nvSpPr>
          <p:spPr>
            <a:xfrm>
              <a:off x="2554514" y="1172044"/>
              <a:ext cx="3474720" cy="685735"/>
            </a:xfrm>
            <a:custGeom>
              <a:avLst/>
              <a:gdLst>
                <a:gd name="connsiteX0" fmla="*/ 0 w 1230312"/>
                <a:gd name="connsiteY0" fmla="*/ 122370 h 1223704"/>
                <a:gd name="connsiteX1" fmla="*/ 122370 w 1230312"/>
                <a:gd name="connsiteY1" fmla="*/ 0 h 1223704"/>
                <a:gd name="connsiteX2" fmla="*/ 1107942 w 1230312"/>
                <a:gd name="connsiteY2" fmla="*/ 0 h 1223704"/>
                <a:gd name="connsiteX3" fmla="*/ 1230312 w 1230312"/>
                <a:gd name="connsiteY3" fmla="*/ 122370 h 1223704"/>
                <a:gd name="connsiteX4" fmla="*/ 1230312 w 1230312"/>
                <a:gd name="connsiteY4" fmla="*/ 1101334 h 1223704"/>
                <a:gd name="connsiteX5" fmla="*/ 1107942 w 1230312"/>
                <a:gd name="connsiteY5" fmla="*/ 1223704 h 1223704"/>
                <a:gd name="connsiteX6" fmla="*/ 122370 w 1230312"/>
                <a:gd name="connsiteY6" fmla="*/ 1223704 h 1223704"/>
                <a:gd name="connsiteX7" fmla="*/ 0 w 1230312"/>
                <a:gd name="connsiteY7" fmla="*/ 1101334 h 1223704"/>
                <a:gd name="connsiteX8" fmla="*/ 0 w 1230312"/>
                <a:gd name="connsiteY8" fmla="*/ 122370 h 122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2" h="1223704">
                  <a:moveTo>
                    <a:pt x="0" y="122370"/>
                  </a:moveTo>
                  <a:cubicBezTo>
                    <a:pt x="0" y="54787"/>
                    <a:pt x="54787" y="0"/>
                    <a:pt x="122370" y="0"/>
                  </a:cubicBezTo>
                  <a:lnTo>
                    <a:pt x="1107942" y="0"/>
                  </a:lnTo>
                  <a:cubicBezTo>
                    <a:pt x="1175525" y="0"/>
                    <a:pt x="1230312" y="54787"/>
                    <a:pt x="1230312" y="122370"/>
                  </a:cubicBezTo>
                  <a:lnTo>
                    <a:pt x="1230312" y="1101334"/>
                  </a:lnTo>
                  <a:cubicBezTo>
                    <a:pt x="1230312" y="1168917"/>
                    <a:pt x="1175525" y="1223704"/>
                    <a:pt x="1107942" y="1223704"/>
                  </a:cubicBezTo>
                  <a:lnTo>
                    <a:pt x="122370" y="1223704"/>
                  </a:lnTo>
                  <a:cubicBezTo>
                    <a:pt x="54787" y="1223704"/>
                    <a:pt x="0" y="1168917"/>
                    <a:pt x="0" y="1101334"/>
                  </a:cubicBezTo>
                  <a:lnTo>
                    <a:pt x="0" y="12237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4421" tIns="104421" rIns="104421" bIns="10442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Extract and Validate </a:t>
              </a:r>
              <a:r>
                <a:rPr lang="en-US" dirty="0" smtClean="0"/>
                <a:t>Data</a:t>
              </a:r>
              <a:endParaRPr lang="en-US" sz="1800" kern="1200" dirty="0"/>
            </a:p>
          </p:txBody>
        </p:sp>
        <p:sp>
          <p:nvSpPr>
            <p:cNvPr id="5" name="Freeform 4"/>
            <p:cNvSpPr/>
            <p:nvPr/>
          </p:nvSpPr>
          <p:spPr>
            <a:xfrm rot="5400000">
              <a:off x="4204730" y="1914681"/>
              <a:ext cx="146161" cy="182880"/>
            </a:xfrm>
            <a:custGeom>
              <a:avLst/>
              <a:gdLst>
                <a:gd name="connsiteX0" fmla="*/ 0 w 260826"/>
                <a:gd name="connsiteY0" fmla="*/ 61023 h 305117"/>
                <a:gd name="connsiteX1" fmla="*/ 130413 w 260826"/>
                <a:gd name="connsiteY1" fmla="*/ 61023 h 305117"/>
                <a:gd name="connsiteX2" fmla="*/ 130413 w 260826"/>
                <a:gd name="connsiteY2" fmla="*/ 0 h 305117"/>
                <a:gd name="connsiteX3" fmla="*/ 260826 w 260826"/>
                <a:gd name="connsiteY3" fmla="*/ 152559 h 305117"/>
                <a:gd name="connsiteX4" fmla="*/ 130413 w 260826"/>
                <a:gd name="connsiteY4" fmla="*/ 305117 h 305117"/>
                <a:gd name="connsiteX5" fmla="*/ 130413 w 260826"/>
                <a:gd name="connsiteY5" fmla="*/ 244094 h 305117"/>
                <a:gd name="connsiteX6" fmla="*/ 0 w 260826"/>
                <a:gd name="connsiteY6" fmla="*/ 244094 h 305117"/>
                <a:gd name="connsiteX7" fmla="*/ 0 w 260826"/>
                <a:gd name="connsiteY7" fmla="*/ 61023 h 3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826" h="305117">
                  <a:moveTo>
                    <a:pt x="0" y="61023"/>
                  </a:moveTo>
                  <a:lnTo>
                    <a:pt x="130413" y="61023"/>
                  </a:lnTo>
                  <a:lnTo>
                    <a:pt x="130413" y="0"/>
                  </a:lnTo>
                  <a:lnTo>
                    <a:pt x="260826" y="152559"/>
                  </a:lnTo>
                  <a:lnTo>
                    <a:pt x="130413" y="305117"/>
                  </a:lnTo>
                  <a:lnTo>
                    <a:pt x="130413" y="244094"/>
                  </a:lnTo>
                  <a:lnTo>
                    <a:pt x="0" y="244094"/>
                  </a:lnTo>
                  <a:lnTo>
                    <a:pt x="0" y="61023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61023" rIns="78248" bIns="6102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54514" y="2137258"/>
              <a:ext cx="3474720" cy="685735"/>
            </a:xfrm>
            <a:custGeom>
              <a:avLst/>
              <a:gdLst>
                <a:gd name="connsiteX0" fmla="*/ 0 w 1230312"/>
                <a:gd name="connsiteY0" fmla="*/ 122370 h 1223704"/>
                <a:gd name="connsiteX1" fmla="*/ 122370 w 1230312"/>
                <a:gd name="connsiteY1" fmla="*/ 0 h 1223704"/>
                <a:gd name="connsiteX2" fmla="*/ 1107942 w 1230312"/>
                <a:gd name="connsiteY2" fmla="*/ 0 h 1223704"/>
                <a:gd name="connsiteX3" fmla="*/ 1230312 w 1230312"/>
                <a:gd name="connsiteY3" fmla="*/ 122370 h 1223704"/>
                <a:gd name="connsiteX4" fmla="*/ 1230312 w 1230312"/>
                <a:gd name="connsiteY4" fmla="*/ 1101334 h 1223704"/>
                <a:gd name="connsiteX5" fmla="*/ 1107942 w 1230312"/>
                <a:gd name="connsiteY5" fmla="*/ 1223704 h 1223704"/>
                <a:gd name="connsiteX6" fmla="*/ 122370 w 1230312"/>
                <a:gd name="connsiteY6" fmla="*/ 1223704 h 1223704"/>
                <a:gd name="connsiteX7" fmla="*/ 0 w 1230312"/>
                <a:gd name="connsiteY7" fmla="*/ 1101334 h 1223704"/>
                <a:gd name="connsiteX8" fmla="*/ 0 w 1230312"/>
                <a:gd name="connsiteY8" fmla="*/ 122370 h 122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2" h="1223704">
                  <a:moveTo>
                    <a:pt x="0" y="122370"/>
                  </a:moveTo>
                  <a:cubicBezTo>
                    <a:pt x="0" y="54787"/>
                    <a:pt x="54787" y="0"/>
                    <a:pt x="122370" y="0"/>
                  </a:cubicBezTo>
                  <a:lnTo>
                    <a:pt x="1107942" y="0"/>
                  </a:lnTo>
                  <a:cubicBezTo>
                    <a:pt x="1175525" y="0"/>
                    <a:pt x="1230312" y="54787"/>
                    <a:pt x="1230312" y="122370"/>
                  </a:cubicBezTo>
                  <a:lnTo>
                    <a:pt x="1230312" y="1101334"/>
                  </a:lnTo>
                  <a:cubicBezTo>
                    <a:pt x="1230312" y="1168917"/>
                    <a:pt x="1175525" y="1223704"/>
                    <a:pt x="1107942" y="1223704"/>
                  </a:cubicBezTo>
                  <a:lnTo>
                    <a:pt x="122370" y="1223704"/>
                  </a:lnTo>
                  <a:cubicBezTo>
                    <a:pt x="54787" y="1223704"/>
                    <a:pt x="0" y="1168917"/>
                    <a:pt x="0" y="1101334"/>
                  </a:cubicBezTo>
                  <a:lnTo>
                    <a:pt x="0" y="1223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4421" tIns="104421" rIns="104421" bIns="104421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Transform</a:t>
              </a:r>
              <a:endParaRPr lang="en-US" sz="1800" kern="1200" dirty="0"/>
            </a:p>
          </p:txBody>
        </p:sp>
        <p:sp>
          <p:nvSpPr>
            <p:cNvPr id="7" name="Freeform 6"/>
            <p:cNvSpPr/>
            <p:nvPr/>
          </p:nvSpPr>
          <p:spPr>
            <a:xfrm rot="5400000">
              <a:off x="4204730" y="2879895"/>
              <a:ext cx="146161" cy="182880"/>
            </a:xfrm>
            <a:custGeom>
              <a:avLst/>
              <a:gdLst>
                <a:gd name="connsiteX0" fmla="*/ 0 w 260826"/>
                <a:gd name="connsiteY0" fmla="*/ 61023 h 305117"/>
                <a:gd name="connsiteX1" fmla="*/ 130413 w 260826"/>
                <a:gd name="connsiteY1" fmla="*/ 61023 h 305117"/>
                <a:gd name="connsiteX2" fmla="*/ 130413 w 260826"/>
                <a:gd name="connsiteY2" fmla="*/ 0 h 305117"/>
                <a:gd name="connsiteX3" fmla="*/ 260826 w 260826"/>
                <a:gd name="connsiteY3" fmla="*/ 152559 h 305117"/>
                <a:gd name="connsiteX4" fmla="*/ 130413 w 260826"/>
                <a:gd name="connsiteY4" fmla="*/ 305117 h 305117"/>
                <a:gd name="connsiteX5" fmla="*/ 130413 w 260826"/>
                <a:gd name="connsiteY5" fmla="*/ 244094 h 305117"/>
                <a:gd name="connsiteX6" fmla="*/ 0 w 260826"/>
                <a:gd name="connsiteY6" fmla="*/ 244094 h 305117"/>
                <a:gd name="connsiteX7" fmla="*/ 0 w 260826"/>
                <a:gd name="connsiteY7" fmla="*/ 61023 h 3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826" h="305117">
                  <a:moveTo>
                    <a:pt x="0" y="61023"/>
                  </a:moveTo>
                  <a:lnTo>
                    <a:pt x="130413" y="61023"/>
                  </a:lnTo>
                  <a:lnTo>
                    <a:pt x="130413" y="0"/>
                  </a:lnTo>
                  <a:lnTo>
                    <a:pt x="260826" y="152559"/>
                  </a:lnTo>
                  <a:lnTo>
                    <a:pt x="130413" y="305117"/>
                  </a:lnTo>
                  <a:lnTo>
                    <a:pt x="130413" y="244094"/>
                  </a:lnTo>
                  <a:lnTo>
                    <a:pt x="0" y="244094"/>
                  </a:lnTo>
                  <a:lnTo>
                    <a:pt x="0" y="61023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61023" rIns="78248" bIns="6102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54514" y="3102471"/>
              <a:ext cx="3474720" cy="685735"/>
            </a:xfrm>
            <a:custGeom>
              <a:avLst/>
              <a:gdLst>
                <a:gd name="connsiteX0" fmla="*/ 0 w 1230312"/>
                <a:gd name="connsiteY0" fmla="*/ 122370 h 1223704"/>
                <a:gd name="connsiteX1" fmla="*/ 122370 w 1230312"/>
                <a:gd name="connsiteY1" fmla="*/ 0 h 1223704"/>
                <a:gd name="connsiteX2" fmla="*/ 1107942 w 1230312"/>
                <a:gd name="connsiteY2" fmla="*/ 0 h 1223704"/>
                <a:gd name="connsiteX3" fmla="*/ 1230312 w 1230312"/>
                <a:gd name="connsiteY3" fmla="*/ 122370 h 1223704"/>
                <a:gd name="connsiteX4" fmla="*/ 1230312 w 1230312"/>
                <a:gd name="connsiteY4" fmla="*/ 1101334 h 1223704"/>
                <a:gd name="connsiteX5" fmla="*/ 1107942 w 1230312"/>
                <a:gd name="connsiteY5" fmla="*/ 1223704 h 1223704"/>
                <a:gd name="connsiteX6" fmla="*/ 122370 w 1230312"/>
                <a:gd name="connsiteY6" fmla="*/ 1223704 h 1223704"/>
                <a:gd name="connsiteX7" fmla="*/ 0 w 1230312"/>
                <a:gd name="connsiteY7" fmla="*/ 1101334 h 1223704"/>
                <a:gd name="connsiteX8" fmla="*/ 0 w 1230312"/>
                <a:gd name="connsiteY8" fmla="*/ 122370 h 122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2" h="1223704">
                  <a:moveTo>
                    <a:pt x="0" y="122370"/>
                  </a:moveTo>
                  <a:cubicBezTo>
                    <a:pt x="0" y="54787"/>
                    <a:pt x="54787" y="0"/>
                    <a:pt x="122370" y="0"/>
                  </a:cubicBezTo>
                  <a:lnTo>
                    <a:pt x="1107942" y="0"/>
                  </a:lnTo>
                  <a:cubicBezTo>
                    <a:pt x="1175525" y="0"/>
                    <a:pt x="1230312" y="54787"/>
                    <a:pt x="1230312" y="122370"/>
                  </a:cubicBezTo>
                  <a:lnTo>
                    <a:pt x="1230312" y="1101334"/>
                  </a:lnTo>
                  <a:cubicBezTo>
                    <a:pt x="1230312" y="1168917"/>
                    <a:pt x="1175525" y="1223704"/>
                    <a:pt x="1107942" y="1223704"/>
                  </a:cubicBezTo>
                  <a:lnTo>
                    <a:pt x="122370" y="1223704"/>
                  </a:lnTo>
                  <a:cubicBezTo>
                    <a:pt x="54787" y="1223704"/>
                    <a:pt x="0" y="1168917"/>
                    <a:pt x="0" y="1101334"/>
                  </a:cubicBezTo>
                  <a:lnTo>
                    <a:pt x="0" y="1223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4421" tIns="104421" rIns="104421" bIns="104421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Create Solver Objects</a:t>
              </a: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4204730" y="3845108"/>
              <a:ext cx="146161" cy="182880"/>
            </a:xfrm>
            <a:custGeom>
              <a:avLst/>
              <a:gdLst>
                <a:gd name="connsiteX0" fmla="*/ 0 w 260826"/>
                <a:gd name="connsiteY0" fmla="*/ 61023 h 305117"/>
                <a:gd name="connsiteX1" fmla="*/ 130413 w 260826"/>
                <a:gd name="connsiteY1" fmla="*/ 61023 h 305117"/>
                <a:gd name="connsiteX2" fmla="*/ 130413 w 260826"/>
                <a:gd name="connsiteY2" fmla="*/ 0 h 305117"/>
                <a:gd name="connsiteX3" fmla="*/ 260826 w 260826"/>
                <a:gd name="connsiteY3" fmla="*/ 152559 h 305117"/>
                <a:gd name="connsiteX4" fmla="*/ 130413 w 260826"/>
                <a:gd name="connsiteY4" fmla="*/ 305117 h 305117"/>
                <a:gd name="connsiteX5" fmla="*/ 130413 w 260826"/>
                <a:gd name="connsiteY5" fmla="*/ 244094 h 305117"/>
                <a:gd name="connsiteX6" fmla="*/ 0 w 260826"/>
                <a:gd name="connsiteY6" fmla="*/ 244094 h 305117"/>
                <a:gd name="connsiteX7" fmla="*/ 0 w 260826"/>
                <a:gd name="connsiteY7" fmla="*/ 61023 h 3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826" h="305117">
                  <a:moveTo>
                    <a:pt x="0" y="61023"/>
                  </a:moveTo>
                  <a:lnTo>
                    <a:pt x="130413" y="61023"/>
                  </a:lnTo>
                  <a:lnTo>
                    <a:pt x="130413" y="0"/>
                  </a:lnTo>
                  <a:lnTo>
                    <a:pt x="260826" y="152559"/>
                  </a:lnTo>
                  <a:lnTo>
                    <a:pt x="130413" y="305117"/>
                  </a:lnTo>
                  <a:lnTo>
                    <a:pt x="130413" y="244094"/>
                  </a:lnTo>
                  <a:lnTo>
                    <a:pt x="0" y="244094"/>
                  </a:lnTo>
                  <a:lnTo>
                    <a:pt x="0" y="61023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61023" rIns="78248" bIns="6102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554514" y="4067685"/>
              <a:ext cx="3474720" cy="685735"/>
            </a:xfrm>
            <a:custGeom>
              <a:avLst/>
              <a:gdLst>
                <a:gd name="connsiteX0" fmla="*/ 0 w 1230312"/>
                <a:gd name="connsiteY0" fmla="*/ 122370 h 1223704"/>
                <a:gd name="connsiteX1" fmla="*/ 122370 w 1230312"/>
                <a:gd name="connsiteY1" fmla="*/ 0 h 1223704"/>
                <a:gd name="connsiteX2" fmla="*/ 1107942 w 1230312"/>
                <a:gd name="connsiteY2" fmla="*/ 0 h 1223704"/>
                <a:gd name="connsiteX3" fmla="*/ 1230312 w 1230312"/>
                <a:gd name="connsiteY3" fmla="*/ 122370 h 1223704"/>
                <a:gd name="connsiteX4" fmla="*/ 1230312 w 1230312"/>
                <a:gd name="connsiteY4" fmla="*/ 1101334 h 1223704"/>
                <a:gd name="connsiteX5" fmla="*/ 1107942 w 1230312"/>
                <a:gd name="connsiteY5" fmla="*/ 1223704 h 1223704"/>
                <a:gd name="connsiteX6" fmla="*/ 122370 w 1230312"/>
                <a:gd name="connsiteY6" fmla="*/ 1223704 h 1223704"/>
                <a:gd name="connsiteX7" fmla="*/ 0 w 1230312"/>
                <a:gd name="connsiteY7" fmla="*/ 1101334 h 1223704"/>
                <a:gd name="connsiteX8" fmla="*/ 0 w 1230312"/>
                <a:gd name="connsiteY8" fmla="*/ 122370 h 122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2" h="1223704">
                  <a:moveTo>
                    <a:pt x="0" y="122370"/>
                  </a:moveTo>
                  <a:cubicBezTo>
                    <a:pt x="0" y="54787"/>
                    <a:pt x="54787" y="0"/>
                    <a:pt x="122370" y="0"/>
                  </a:cubicBezTo>
                  <a:lnTo>
                    <a:pt x="1107942" y="0"/>
                  </a:lnTo>
                  <a:cubicBezTo>
                    <a:pt x="1175525" y="0"/>
                    <a:pt x="1230312" y="54787"/>
                    <a:pt x="1230312" y="122370"/>
                  </a:cubicBezTo>
                  <a:lnTo>
                    <a:pt x="1230312" y="1101334"/>
                  </a:lnTo>
                  <a:cubicBezTo>
                    <a:pt x="1230312" y="1168917"/>
                    <a:pt x="1175525" y="1223704"/>
                    <a:pt x="1107942" y="1223704"/>
                  </a:cubicBezTo>
                  <a:lnTo>
                    <a:pt x="122370" y="1223704"/>
                  </a:lnTo>
                  <a:cubicBezTo>
                    <a:pt x="54787" y="1223704"/>
                    <a:pt x="0" y="1168917"/>
                    <a:pt x="0" y="1101334"/>
                  </a:cubicBezTo>
                  <a:lnTo>
                    <a:pt x="0" y="12237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4420" tIns="104421" rIns="104421" bIns="10442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Solve</a:t>
              </a:r>
              <a:endParaRPr lang="en-US" sz="1800" kern="1200" dirty="0"/>
            </a:p>
          </p:txBody>
        </p:sp>
        <p:sp>
          <p:nvSpPr>
            <p:cNvPr id="11" name="Freeform 10"/>
            <p:cNvSpPr/>
            <p:nvPr/>
          </p:nvSpPr>
          <p:spPr>
            <a:xfrm rot="5400000">
              <a:off x="4204730" y="4810321"/>
              <a:ext cx="146161" cy="182880"/>
            </a:xfrm>
            <a:custGeom>
              <a:avLst/>
              <a:gdLst>
                <a:gd name="connsiteX0" fmla="*/ 0 w 260826"/>
                <a:gd name="connsiteY0" fmla="*/ 61023 h 305117"/>
                <a:gd name="connsiteX1" fmla="*/ 130413 w 260826"/>
                <a:gd name="connsiteY1" fmla="*/ 61023 h 305117"/>
                <a:gd name="connsiteX2" fmla="*/ 130413 w 260826"/>
                <a:gd name="connsiteY2" fmla="*/ 0 h 305117"/>
                <a:gd name="connsiteX3" fmla="*/ 260826 w 260826"/>
                <a:gd name="connsiteY3" fmla="*/ 152559 h 305117"/>
                <a:gd name="connsiteX4" fmla="*/ 130413 w 260826"/>
                <a:gd name="connsiteY4" fmla="*/ 305117 h 305117"/>
                <a:gd name="connsiteX5" fmla="*/ 130413 w 260826"/>
                <a:gd name="connsiteY5" fmla="*/ 244094 h 305117"/>
                <a:gd name="connsiteX6" fmla="*/ 0 w 260826"/>
                <a:gd name="connsiteY6" fmla="*/ 244094 h 305117"/>
                <a:gd name="connsiteX7" fmla="*/ 0 w 260826"/>
                <a:gd name="connsiteY7" fmla="*/ 61023 h 30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826" h="305117">
                  <a:moveTo>
                    <a:pt x="0" y="61023"/>
                  </a:moveTo>
                  <a:lnTo>
                    <a:pt x="130413" y="61023"/>
                  </a:lnTo>
                  <a:lnTo>
                    <a:pt x="130413" y="0"/>
                  </a:lnTo>
                  <a:lnTo>
                    <a:pt x="260826" y="152559"/>
                  </a:lnTo>
                  <a:lnTo>
                    <a:pt x="130413" y="305117"/>
                  </a:lnTo>
                  <a:lnTo>
                    <a:pt x="130413" y="244094"/>
                  </a:lnTo>
                  <a:lnTo>
                    <a:pt x="0" y="244094"/>
                  </a:lnTo>
                  <a:lnTo>
                    <a:pt x="0" y="61023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0" tIns="61023" rIns="78248" bIns="6102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54514" y="5032898"/>
              <a:ext cx="3474720" cy="685735"/>
            </a:xfrm>
            <a:custGeom>
              <a:avLst/>
              <a:gdLst>
                <a:gd name="connsiteX0" fmla="*/ 0 w 1230312"/>
                <a:gd name="connsiteY0" fmla="*/ 122370 h 1223704"/>
                <a:gd name="connsiteX1" fmla="*/ 122370 w 1230312"/>
                <a:gd name="connsiteY1" fmla="*/ 0 h 1223704"/>
                <a:gd name="connsiteX2" fmla="*/ 1107942 w 1230312"/>
                <a:gd name="connsiteY2" fmla="*/ 0 h 1223704"/>
                <a:gd name="connsiteX3" fmla="*/ 1230312 w 1230312"/>
                <a:gd name="connsiteY3" fmla="*/ 122370 h 1223704"/>
                <a:gd name="connsiteX4" fmla="*/ 1230312 w 1230312"/>
                <a:gd name="connsiteY4" fmla="*/ 1101334 h 1223704"/>
                <a:gd name="connsiteX5" fmla="*/ 1107942 w 1230312"/>
                <a:gd name="connsiteY5" fmla="*/ 1223704 h 1223704"/>
                <a:gd name="connsiteX6" fmla="*/ 122370 w 1230312"/>
                <a:gd name="connsiteY6" fmla="*/ 1223704 h 1223704"/>
                <a:gd name="connsiteX7" fmla="*/ 0 w 1230312"/>
                <a:gd name="connsiteY7" fmla="*/ 1101334 h 1223704"/>
                <a:gd name="connsiteX8" fmla="*/ 0 w 1230312"/>
                <a:gd name="connsiteY8" fmla="*/ 122370 h 122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0312" h="1223704">
                  <a:moveTo>
                    <a:pt x="0" y="122370"/>
                  </a:moveTo>
                  <a:cubicBezTo>
                    <a:pt x="0" y="54787"/>
                    <a:pt x="54787" y="0"/>
                    <a:pt x="122370" y="0"/>
                  </a:cubicBezTo>
                  <a:lnTo>
                    <a:pt x="1107942" y="0"/>
                  </a:lnTo>
                  <a:cubicBezTo>
                    <a:pt x="1175525" y="0"/>
                    <a:pt x="1230312" y="54787"/>
                    <a:pt x="1230312" y="122370"/>
                  </a:cubicBezTo>
                  <a:lnTo>
                    <a:pt x="1230312" y="1101334"/>
                  </a:lnTo>
                  <a:cubicBezTo>
                    <a:pt x="1230312" y="1168917"/>
                    <a:pt x="1175525" y="1223704"/>
                    <a:pt x="1107942" y="1223704"/>
                  </a:cubicBezTo>
                  <a:lnTo>
                    <a:pt x="122370" y="1223704"/>
                  </a:lnTo>
                  <a:cubicBezTo>
                    <a:pt x="54787" y="1223704"/>
                    <a:pt x="0" y="1168917"/>
                    <a:pt x="0" y="1101334"/>
                  </a:cubicBezTo>
                  <a:lnTo>
                    <a:pt x="0" y="1223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4421" tIns="104421" rIns="104421" bIns="104421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Extract and Transform Solution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38625" cy="1320800"/>
          </a:xfrm>
        </p:spPr>
        <p:txBody>
          <a:bodyPr/>
          <a:lstStyle/>
          <a:p>
            <a:r>
              <a:rPr lang="en-US" dirty="0" smtClean="0"/>
              <a:t>Dataflow for </a:t>
            </a:r>
            <a:r>
              <a:rPr lang="en-US" dirty="0"/>
              <a:t>an Optimization Application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>
            <a:off x="7536642" y="4249020"/>
            <a:ext cx="3474720" cy="685735"/>
          </a:xfrm>
          <a:custGeom>
            <a:avLst/>
            <a:gdLst>
              <a:gd name="connsiteX0" fmla="*/ 0 w 1230312"/>
              <a:gd name="connsiteY0" fmla="*/ 122370 h 1223704"/>
              <a:gd name="connsiteX1" fmla="*/ 122370 w 1230312"/>
              <a:gd name="connsiteY1" fmla="*/ 0 h 1223704"/>
              <a:gd name="connsiteX2" fmla="*/ 1107942 w 1230312"/>
              <a:gd name="connsiteY2" fmla="*/ 0 h 1223704"/>
              <a:gd name="connsiteX3" fmla="*/ 1230312 w 1230312"/>
              <a:gd name="connsiteY3" fmla="*/ 122370 h 1223704"/>
              <a:gd name="connsiteX4" fmla="*/ 1230312 w 1230312"/>
              <a:gd name="connsiteY4" fmla="*/ 1101334 h 1223704"/>
              <a:gd name="connsiteX5" fmla="*/ 1107942 w 1230312"/>
              <a:gd name="connsiteY5" fmla="*/ 1223704 h 1223704"/>
              <a:gd name="connsiteX6" fmla="*/ 122370 w 1230312"/>
              <a:gd name="connsiteY6" fmla="*/ 1223704 h 1223704"/>
              <a:gd name="connsiteX7" fmla="*/ 0 w 1230312"/>
              <a:gd name="connsiteY7" fmla="*/ 1101334 h 1223704"/>
              <a:gd name="connsiteX8" fmla="*/ 0 w 1230312"/>
              <a:gd name="connsiteY8" fmla="*/ 122370 h 122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312" h="1223704">
                <a:moveTo>
                  <a:pt x="0" y="122370"/>
                </a:moveTo>
                <a:cubicBezTo>
                  <a:pt x="0" y="54787"/>
                  <a:pt x="54787" y="0"/>
                  <a:pt x="122370" y="0"/>
                </a:cubicBezTo>
                <a:lnTo>
                  <a:pt x="1107942" y="0"/>
                </a:lnTo>
                <a:cubicBezTo>
                  <a:pt x="1175525" y="0"/>
                  <a:pt x="1230312" y="54787"/>
                  <a:pt x="1230312" y="122370"/>
                </a:cubicBezTo>
                <a:lnTo>
                  <a:pt x="1230312" y="1101334"/>
                </a:lnTo>
                <a:cubicBezTo>
                  <a:pt x="1230312" y="1168917"/>
                  <a:pt x="1175525" y="1223704"/>
                  <a:pt x="1107942" y="1223704"/>
                </a:cubicBezTo>
                <a:lnTo>
                  <a:pt x="122370" y="1223704"/>
                </a:lnTo>
                <a:cubicBezTo>
                  <a:pt x="54787" y="1223704"/>
                  <a:pt x="0" y="1168917"/>
                  <a:pt x="0" y="1101334"/>
                </a:cubicBezTo>
                <a:lnTo>
                  <a:pt x="0" y="12237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04421" tIns="104421" rIns="104421" bIns="104421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Frequently, computational effort involved in these </a:t>
            </a:r>
            <a:r>
              <a:rPr lang="en-US" sz="1200" dirty="0"/>
              <a:t>steps is </a:t>
            </a:r>
            <a:r>
              <a:rPr lang="en-US" sz="1200" dirty="0" smtClean="0"/>
              <a:t>unrecognized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188235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MOSDEX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539" y="1270000"/>
            <a:ext cx="4416033" cy="50468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MOSDEX </a:t>
            </a:r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8186"/>
            <a:ext cx="6110924" cy="47728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FILE contains one or more named PROBLEMS</a:t>
            </a:r>
          </a:p>
          <a:p>
            <a:pPr lvl="1"/>
            <a:r>
              <a:rPr lang="en-US" dirty="0" smtClean="0"/>
              <a:t>A FILE is intended to be self-contained but may link to other FILES</a:t>
            </a:r>
          </a:p>
          <a:p>
            <a:r>
              <a:rPr lang="en-US" dirty="0" smtClean="0"/>
              <a:t>PROBLEM contains one or more named TABLES plus auxiliary keyword objects</a:t>
            </a:r>
          </a:p>
          <a:p>
            <a:pPr lvl="1"/>
            <a:r>
              <a:rPr lang="en-US" dirty="0" smtClean="0"/>
              <a:t>A PROBLEM may contain a full optimization problem, data only, or a module of a decomposition </a:t>
            </a:r>
          </a:p>
          <a:p>
            <a:r>
              <a:rPr lang="en-US" dirty="0" smtClean="0"/>
              <a:t>TABLE is the fundamental data structure of MOSDEX</a:t>
            </a:r>
          </a:p>
          <a:p>
            <a:pPr lvl="1"/>
            <a:r>
              <a:rPr lang="en-US" dirty="0" smtClean="0"/>
              <a:t>Think of a table in a relational database with a fixed number of columns and an indefinite number of records (rows)</a:t>
            </a:r>
          </a:p>
          <a:p>
            <a:pPr lvl="1"/>
            <a:r>
              <a:rPr lang="en-US" dirty="0" smtClean="0"/>
              <a:t>A TABLE’s class is DATA or a modeling object – VARIABLE, CONSTRAINT, OBJECTIVE, or TERM</a:t>
            </a:r>
          </a:p>
          <a:p>
            <a:pPr lvl="1"/>
            <a:r>
              <a:rPr lang="en-US" dirty="0" smtClean="0"/>
              <a:t>A TABLE’s type depends on its class – e.g. VARIABLE types are CONTINUOUS, INTEGER or BINARY</a:t>
            </a:r>
          </a:p>
          <a:p>
            <a:pPr lvl="1">
              <a:tabLst>
                <a:tab pos="3549650" algn="l"/>
              </a:tabLst>
            </a:pPr>
            <a:r>
              <a:rPr lang="en-US" dirty="0" smtClean="0"/>
              <a:t>A modeling object TABLE represents a family of related objects differentiated by a key. </a:t>
            </a:r>
            <a:br>
              <a:rPr lang="en-US" dirty="0" smtClean="0"/>
            </a:br>
            <a:r>
              <a:rPr lang="en-US" dirty="0" smtClean="0"/>
              <a:t>A key (i.e. subscript) can have one or more dimensions</a:t>
            </a:r>
          </a:p>
          <a:p>
            <a:pPr lvl="1"/>
            <a:r>
              <a:rPr lang="en-US" dirty="0" smtClean="0"/>
              <a:t>A TABLE can have either </a:t>
            </a:r>
            <a:r>
              <a:rPr lang="en-US" b="1" dirty="0" smtClean="0"/>
              <a:t>Instance</a:t>
            </a:r>
            <a:r>
              <a:rPr lang="en-US" dirty="0" smtClean="0"/>
              <a:t> form or </a:t>
            </a:r>
            <a:r>
              <a:rPr lang="en-US" b="1" dirty="0" smtClean="0"/>
              <a:t>Query</a:t>
            </a:r>
            <a:r>
              <a:rPr lang="en-US" dirty="0" smtClean="0"/>
              <a:t>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765" y="1308186"/>
            <a:ext cx="4623685" cy="47728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85681" y="1308186"/>
            <a:ext cx="3223648" cy="284536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MOSDEX </a:t>
            </a:r>
            <a:r>
              <a:rPr lang="en-US" dirty="0" smtClean="0"/>
              <a:t>Object Model (continued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151"/>
            <a:ext cx="6529378" cy="44232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Instance-form TABLE contains data</a:t>
            </a:r>
          </a:p>
          <a:p>
            <a:r>
              <a:rPr lang="en-US" dirty="0" smtClean="0"/>
              <a:t>Query-form TABLE is specified by an SQL query</a:t>
            </a:r>
          </a:p>
          <a:p>
            <a:r>
              <a:rPr lang="en-US" dirty="0" smtClean="0"/>
              <a:t>Singleton TABLE is a special instance that contains a single record</a:t>
            </a:r>
          </a:p>
          <a:p>
            <a:r>
              <a:rPr lang="en-US" dirty="0" smtClean="0"/>
              <a:t>Every TABLE has a SCHEMA</a:t>
            </a:r>
          </a:p>
          <a:p>
            <a:pPr lvl="1"/>
            <a:r>
              <a:rPr lang="en-US" dirty="0" smtClean="0"/>
              <a:t>Specifies the name and datatype of each field (column) in the TABLE</a:t>
            </a:r>
          </a:p>
          <a:p>
            <a:pPr lvl="1"/>
            <a:r>
              <a:rPr lang="en-US" dirty="0" smtClean="0"/>
              <a:t>Instance TABLE has explicit SCHEMA</a:t>
            </a:r>
          </a:p>
          <a:p>
            <a:pPr lvl="1"/>
            <a:r>
              <a:rPr lang="en-US" dirty="0" smtClean="0"/>
              <a:t>Query TABLE has SCHEMA implied by the query</a:t>
            </a:r>
          </a:p>
          <a:p>
            <a:pPr lvl="1"/>
            <a:r>
              <a:rPr lang="en-US" dirty="0" smtClean="0"/>
              <a:t>Singleton TABLE has SCHEMA implied by the data</a:t>
            </a:r>
          </a:p>
          <a:p>
            <a:r>
              <a:rPr lang="en-US" dirty="0" smtClean="0"/>
              <a:t>Data TABLE can have any reasonable schema</a:t>
            </a:r>
            <a:br>
              <a:rPr lang="en-US" dirty="0" smtClean="0"/>
            </a:br>
            <a:r>
              <a:rPr lang="en-US" dirty="0" smtClean="0"/>
              <a:t>Modeling object TABLE has a schema dictated by the solver</a:t>
            </a:r>
          </a:p>
          <a:p>
            <a:r>
              <a:rPr lang="en-US" dirty="0" smtClean="0"/>
              <a:t>PROBLEM can contain a mixture of instance, query, and singleton TABLES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69" y="1618151"/>
            <a:ext cx="4627265" cy="47735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02658" y="4432515"/>
            <a:ext cx="3705571" cy="184429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633314" cy="13208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Solver Modeling </a:t>
            </a:r>
            <a:r>
              <a:rPr lang="en-US" dirty="0" smtClean="0"/>
              <a:t>Object – Adapter and Factory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69" y="1270000"/>
            <a:ext cx="7186684" cy="48943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609600"/>
            <a:ext cx="8637651" cy="1320800"/>
          </a:xfrm>
        </p:spPr>
        <p:txBody>
          <a:bodyPr/>
          <a:lstStyle/>
          <a:p>
            <a:r>
              <a:rPr lang="en-US" dirty="0" smtClean="0"/>
              <a:t>How MOSDEX Supports the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596669" cy="3880773"/>
          </a:xfrm>
        </p:spPr>
        <p:txBody>
          <a:bodyPr/>
          <a:lstStyle/>
          <a:p>
            <a:r>
              <a:rPr lang="en-US" dirty="0"/>
              <a:t>MOSDEX </a:t>
            </a:r>
            <a:r>
              <a:rPr lang="en-US" dirty="0" smtClean="0"/>
              <a:t>standardizes the dataflow</a:t>
            </a:r>
          </a:p>
          <a:p>
            <a:pPr lvl="1"/>
            <a:r>
              <a:rPr lang="en-US" dirty="0" smtClean="0"/>
              <a:t>Query-form tables document extraction</a:t>
            </a:r>
            <a:r>
              <a:rPr lang="en-US" dirty="0"/>
              <a:t>, validation, and transformation of data </a:t>
            </a:r>
            <a:r>
              <a:rPr lang="en-US" dirty="0" smtClean="0"/>
              <a:t>in </a:t>
            </a:r>
            <a:r>
              <a:rPr lang="en-US" dirty="0"/>
              <a:t>a platform independent </a:t>
            </a:r>
            <a:r>
              <a:rPr lang="en-US" dirty="0" smtClean="0"/>
              <a:t>manner</a:t>
            </a:r>
          </a:p>
          <a:p>
            <a:r>
              <a:rPr lang="en-US" dirty="0"/>
              <a:t>MOSDEX parser translates </a:t>
            </a:r>
            <a:r>
              <a:rPr lang="en-US" dirty="0" smtClean="0"/>
              <a:t>JSON </a:t>
            </a:r>
            <a:r>
              <a:rPr lang="en-US" dirty="0"/>
              <a:t>into the MOSDEX Object </a:t>
            </a:r>
            <a:r>
              <a:rPr lang="en-US" dirty="0" smtClean="0"/>
              <a:t>Model in </a:t>
            </a:r>
            <a:r>
              <a:rPr lang="en-US" dirty="0"/>
              <a:t>the underlying programming language, </a:t>
            </a:r>
            <a:r>
              <a:rPr lang="en-US" dirty="0" smtClean="0"/>
              <a:t>e.g. C++, Java, Python, etc.</a:t>
            </a:r>
          </a:p>
          <a:p>
            <a:r>
              <a:rPr lang="en-US" dirty="0" smtClean="0"/>
              <a:t>MODEX </a:t>
            </a:r>
            <a:r>
              <a:rPr lang="en-US" dirty="0"/>
              <a:t>Object Model transforms </a:t>
            </a:r>
            <a:r>
              <a:rPr lang="en-US" dirty="0" smtClean="0"/>
              <a:t>into </a:t>
            </a:r>
            <a:r>
              <a:rPr lang="en-US" dirty="0"/>
              <a:t>classes of the solver’s </a:t>
            </a:r>
            <a:r>
              <a:rPr lang="en-US" dirty="0" smtClean="0"/>
              <a:t>API, standardizing </a:t>
            </a:r>
            <a:r>
              <a:rPr lang="en-US" dirty="0"/>
              <a:t>the </a:t>
            </a:r>
            <a:r>
              <a:rPr lang="en-US" dirty="0" smtClean="0"/>
              <a:t>solver interface</a:t>
            </a:r>
          </a:p>
          <a:p>
            <a:r>
              <a:rPr lang="en-US" dirty="0" smtClean="0"/>
              <a:t>The solver’s API </a:t>
            </a:r>
            <a:r>
              <a:rPr lang="en-US" dirty="0"/>
              <a:t>classes </a:t>
            </a:r>
            <a:r>
              <a:rPr lang="en-US" dirty="0" smtClean="0"/>
              <a:t>transform back </a:t>
            </a:r>
            <a:r>
              <a:rPr lang="en-US" dirty="0"/>
              <a:t>into the MOSDEX Object Model </a:t>
            </a:r>
            <a:r>
              <a:rPr lang="en-US" dirty="0" smtClean="0"/>
              <a:t>which then provides </a:t>
            </a:r>
            <a:r>
              <a:rPr lang="en-US" dirty="0"/>
              <a:t>access to </a:t>
            </a:r>
            <a:r>
              <a:rPr lang="en-US" dirty="0" smtClean="0"/>
              <a:t>the solution </a:t>
            </a:r>
            <a:r>
              <a:rPr lang="en-US" dirty="0"/>
              <a:t>by the consuming </a:t>
            </a:r>
            <a:r>
              <a:rPr lang="en-US" dirty="0" smtClean="0"/>
              <a:t>applications; MOSDEX documents </a:t>
            </a:r>
            <a:r>
              <a:rPr lang="en-US" dirty="0"/>
              <a:t>the execution of these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Future: Big Data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in general is moving strongly and rapidly to applications on big data sets</a:t>
            </a:r>
          </a:p>
          <a:p>
            <a:r>
              <a:rPr lang="en-US" dirty="0" smtClean="0"/>
              <a:t>Optimization applications already support large data sets (O(1M) variables and O(100K) constraints and solvers on the horizon could increase instance sizes by another order of magnitude or more</a:t>
            </a:r>
          </a:p>
          <a:p>
            <a:pPr lvl="1"/>
            <a:r>
              <a:rPr lang="en-US" dirty="0" smtClean="0"/>
              <a:t>Examples: control of millions of energy storage batteries in hybrid vehicles, stochastic electricity unit commitment, individualized marketing offers to millions of customers</a:t>
            </a:r>
          </a:p>
          <a:p>
            <a:r>
              <a:rPr lang="en-US" dirty="0" smtClean="0"/>
              <a:t>Data handling tools such as Hadoop and Apache Spark can now process enormous data sets, using distributed, parallel processing</a:t>
            </a:r>
          </a:p>
          <a:p>
            <a:r>
              <a:rPr lang="en-US" dirty="0" smtClean="0"/>
              <a:t>Data exchange format for optimization needs to be able to adapt to big data as well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©2020 Jeremy A. Bloom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776</Words>
  <Application>Microsoft Office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MOSDEX and the Architecture of Optimization-Based Decision Support Applications</vt:lpstr>
      <vt:lpstr>Outline</vt:lpstr>
      <vt:lpstr>Dataflow for an Optimization Application</vt:lpstr>
      <vt:lpstr>MOSDEX Architecture</vt:lpstr>
      <vt:lpstr>MOSDEX Object Model</vt:lpstr>
      <vt:lpstr>MOSDEX Object Model (continued)</vt:lpstr>
      <vt:lpstr>Solver Modeling Object – Adapter and Factory</vt:lpstr>
      <vt:lpstr>How MOSDEX Supports the Dataflow</vt:lpstr>
      <vt:lpstr>The Future: Big Data and Streams</vt:lpstr>
      <vt:lpstr>Big Data Operations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MOSDEX and the Architecture of Optimization-Based Decision Support Applications</dc:title>
  <dc:creator>The Blooms</dc:creator>
  <cp:lastModifiedBy>The Blooms</cp:lastModifiedBy>
  <cp:revision>7</cp:revision>
  <dcterms:created xsi:type="dcterms:W3CDTF">2020-09-14T18:56:05Z</dcterms:created>
  <dcterms:modified xsi:type="dcterms:W3CDTF">2020-09-14T19:19:50Z</dcterms:modified>
</cp:coreProperties>
</file>