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90" r:id="rId3"/>
    <p:sldId id="258" r:id="rId4"/>
    <p:sldId id="259" r:id="rId5"/>
    <p:sldId id="263" r:id="rId6"/>
    <p:sldId id="283" r:id="rId7"/>
    <p:sldId id="284" r:id="rId8"/>
    <p:sldId id="286" r:id="rId9"/>
    <p:sldId id="262" r:id="rId10"/>
    <p:sldId id="287" r:id="rId11"/>
    <p:sldId id="288" r:id="rId12"/>
    <p:sldId id="289" r:id="rId13"/>
    <p:sldId id="266" r:id="rId14"/>
    <p:sldId id="279" r:id="rId15"/>
    <p:sldId id="280" r:id="rId16"/>
    <p:sldId id="268" r:id="rId17"/>
    <p:sldId id="276" r:id="rId18"/>
    <p:sldId id="275"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2" d="100"/>
          <a:sy n="62" d="100"/>
        </p:scale>
        <p:origin x="1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D822A-B288-4CD1-9EBA-086CB5E54ACC}"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AB542-2094-4BD1-83DD-56A1E603ED6C}" type="slidenum">
              <a:rPr lang="en-US" smtClean="0"/>
              <a:t>‹#›</a:t>
            </a:fld>
            <a:endParaRPr lang="en-US"/>
          </a:p>
        </p:txBody>
      </p:sp>
    </p:spTree>
    <p:extLst>
      <p:ext uri="{BB962C8B-B14F-4D97-AF65-F5344CB8AC3E}">
        <p14:creationId xmlns:p14="http://schemas.microsoft.com/office/powerpoint/2010/main" val="383214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AB542-2094-4BD1-83DD-56A1E603ED6C}" type="slidenum">
              <a:rPr lang="en-US" smtClean="0"/>
              <a:t>13</a:t>
            </a:fld>
            <a:endParaRPr lang="en-US"/>
          </a:p>
        </p:txBody>
      </p:sp>
    </p:spTree>
    <p:extLst>
      <p:ext uri="{BB962C8B-B14F-4D97-AF65-F5344CB8AC3E}">
        <p14:creationId xmlns:p14="http://schemas.microsoft.com/office/powerpoint/2010/main" val="230431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AB542-2094-4BD1-83DD-56A1E603ED6C}"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5109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A1961-6A0E-4125-8341-D849017E1749}"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4D734-84B1-4777-BF67-73210D0342D1}"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2DFED-9392-4C8C-BB31-6B4D09DB0278}"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AB72D-67FC-4EAF-8E07-63B6FF444CAC}"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7B981-6811-4541-8EA7-5F3EFED6544E}"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6B9C2-ABEC-4A2F-996D-A837E13450B4}"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F83BE6-E074-43AE-BB20-C39F65E0F95F}"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F691F7-1AE1-4DDA-8580-42515D955338}"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E7023D-7723-4AEF-928B-D8681402D357}"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8BDA7-B7BF-451E-93DF-18AE87F2EEFA}" type="datetime1">
              <a:rPr lang="en-US" smtClean="0"/>
              <a:t>6/26/2020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8D3F25-9D88-42ED-96E8-DBC211AF0D76}" type="datetime1">
              <a:rPr lang="en-US" smtClean="0"/>
              <a:t>6/26/2020</a:t>
            </a:fld>
            <a:endParaRPr lang="en-US" dirty="0"/>
          </a:p>
        </p:txBody>
      </p:sp>
      <p:sp>
        <p:nvSpPr>
          <p:cNvPr id="6" name="Footer Placeholder 5"/>
          <p:cNvSpPr>
            <a:spLocks noGrp="1"/>
          </p:cNvSpPr>
          <p:nvPr>
            <p:ph type="ftr" sz="quarter" idx="11"/>
          </p:nvPr>
        </p:nvSpPr>
        <p:spPr/>
        <p:txBody>
          <a:bodyPr/>
          <a:lstStyle/>
          <a:p>
            <a:r>
              <a:rPr lang="en-US" smtClean="0"/>
              <a:t>©2020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37CB8C-70FA-4153-BBEB-5F7ACA26FE8E}" type="datetime1">
              <a:rPr lang="en-US" smtClean="0"/>
              <a:t>6/26/2020</a:t>
            </a:fld>
            <a:endParaRPr lang="en-US" dirty="0"/>
          </a:p>
        </p:txBody>
      </p:sp>
      <p:sp>
        <p:nvSpPr>
          <p:cNvPr id="8" name="Footer Placeholder 7"/>
          <p:cNvSpPr>
            <a:spLocks noGrp="1"/>
          </p:cNvSpPr>
          <p:nvPr>
            <p:ph type="ftr" sz="quarter" idx="11"/>
          </p:nvPr>
        </p:nvSpPr>
        <p:spPr/>
        <p:txBody>
          <a:bodyPr/>
          <a:lstStyle/>
          <a:p>
            <a:r>
              <a:rPr lang="en-US" smtClean="0"/>
              <a:t>©2020 Jeremy A. Bloom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91611A-EB36-482A-8786-94CD01FEF31D}" type="datetime1">
              <a:rPr lang="en-US" smtClean="0"/>
              <a:t>6/26/2020</a:t>
            </a:fld>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5E79E-2A75-4126-88D6-F59F6EC6C23C}" type="datetime1">
              <a:rPr lang="en-US" smtClean="0"/>
              <a:t>6/26/2020</a:t>
            </a:fld>
            <a:endParaRPr lang="en-US" dirty="0"/>
          </a:p>
        </p:txBody>
      </p:sp>
      <p:sp>
        <p:nvSpPr>
          <p:cNvPr id="3" name="Footer Placeholder 2"/>
          <p:cNvSpPr>
            <a:spLocks noGrp="1"/>
          </p:cNvSpPr>
          <p:nvPr>
            <p:ph type="ftr" sz="quarter" idx="11"/>
          </p:nvPr>
        </p:nvSpPr>
        <p:spPr/>
        <p:txBody>
          <a:bodyPr/>
          <a:lstStyle/>
          <a:p>
            <a:r>
              <a:rPr lang="en-US" smtClean="0"/>
              <a:t>©2020 Jeremy A. Bloom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89712-6BBE-4D30-A2DC-2F1BF0FA194A}" type="datetime1">
              <a:rPr lang="en-US" smtClean="0"/>
              <a:t>6/26/2020</a:t>
            </a:fld>
            <a:endParaRPr lang="en-US" dirty="0"/>
          </a:p>
        </p:txBody>
      </p:sp>
      <p:sp>
        <p:nvSpPr>
          <p:cNvPr id="6" name="Footer Placeholder 5"/>
          <p:cNvSpPr>
            <a:spLocks noGrp="1"/>
          </p:cNvSpPr>
          <p:nvPr>
            <p:ph type="ftr" sz="quarter" idx="11"/>
          </p:nvPr>
        </p:nvSpPr>
        <p:spPr/>
        <p:txBody>
          <a:bodyPr/>
          <a:lstStyle/>
          <a:p>
            <a:r>
              <a:rPr lang="en-US" smtClean="0"/>
              <a:t>©2020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©2020 Jeremy A. Bloom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0968CD2-9FFD-4D44-B692-1DE10C359364}" type="datetime1">
              <a:rPr lang="en-US" smtClean="0"/>
              <a:t>6/26/2020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31AB7-4012-4F33-B4DF-262CFB7A8A05}" type="datetime1">
              <a:rPr lang="en-US" smtClean="0"/>
              <a:t>6/26/2020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©2020 Jeremy A. Bloom</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mpl.com/BOOK/EXAMPLES/EXAMPLES2/net1.mo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json-schema.org/" TargetMode="External"/><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1322614"/>
            <a:ext cx="7766936" cy="2728222"/>
          </a:xfrm>
        </p:spPr>
        <p:txBody>
          <a:bodyPr/>
          <a:lstStyle/>
          <a:p>
            <a:r>
              <a:rPr lang="en-US" sz="4400" dirty="0" smtClean="0"/>
              <a:t>MOSDEX</a:t>
            </a:r>
            <a:r>
              <a:rPr lang="en-US" sz="4400" dirty="0" smtClean="0"/>
              <a:t/>
            </a:r>
            <a:br>
              <a:rPr lang="en-US" sz="4400" dirty="0" smtClean="0"/>
            </a:br>
            <a:r>
              <a:rPr lang="en-US" sz="2800" dirty="0"/>
              <a:t>A New Standard for Data Exchange with Optimization Solvers</a:t>
            </a:r>
            <a:endParaRPr lang="en-US" sz="4400" dirty="0"/>
          </a:p>
        </p:txBody>
      </p:sp>
      <p:sp>
        <p:nvSpPr>
          <p:cNvPr id="3" name="Subtitle 2"/>
          <p:cNvSpPr>
            <a:spLocks noGrp="1"/>
          </p:cNvSpPr>
          <p:nvPr>
            <p:ph type="subTitle" idx="1"/>
          </p:nvPr>
        </p:nvSpPr>
        <p:spPr/>
        <p:txBody>
          <a:bodyPr>
            <a:normAutofit lnSpcReduction="10000"/>
          </a:bodyPr>
          <a:lstStyle/>
          <a:p>
            <a:r>
              <a:rPr lang="en-US" dirty="0"/>
              <a:t>Dr. Jeremy A. Bloom</a:t>
            </a:r>
          </a:p>
          <a:p>
            <a:r>
              <a:rPr lang="en-US" dirty="0"/>
              <a:t>jeremyblmca@gmail.com</a:t>
            </a:r>
          </a:p>
          <a:p>
            <a:r>
              <a:rPr lang="en-US" dirty="0" smtClean="0"/>
              <a:t>July 8, 2020</a:t>
            </a:r>
            <a:endParaRPr lang="en-US" dirty="0"/>
          </a:p>
        </p:txBody>
      </p:sp>
    </p:spTree>
    <p:extLst>
      <p:ext uri="{BB962C8B-B14F-4D97-AF65-F5344CB8AC3E}">
        <p14:creationId xmlns:p14="http://schemas.microsoft.com/office/powerpoint/2010/main" val="105955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Examples</a:t>
            </a:r>
            <a:br>
              <a:rPr lang="en-US" dirty="0"/>
            </a:br>
            <a:r>
              <a:rPr lang="en-US" sz="2800" dirty="0" smtClean="0"/>
              <a:t>Transshipment Network</a:t>
            </a:r>
            <a:endParaRPr lang="en-US"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𝑚𝑖𝑛𝑖𝑚𝑧𝑒</m:t>
                      </m:r>
                      <m:r>
                        <a:rPr lang="en-US" b="0" i="1" smtClean="0">
                          <a:latin typeface="Cambria Math" panose="02040503050406030204" pitchFamily="18" charset="0"/>
                        </a:rPr>
                        <m:t> </m:t>
                      </m:r>
                      <m:r>
                        <a:rPr lang="en-US" b="0" i="1" smtClean="0">
                          <a:latin typeface="Cambria Math" panose="02040503050406030204" pitchFamily="18" charset="0"/>
                        </a:rPr>
                        <m:t>𝑇𝑜𝑡𝑎𝑙𝐶𝑜𝑠𝑡</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m:rPr>
                              <m:nor/>
                            </m:rPr>
                            <a:rPr lang="en-US" b="0" i="0" smtClean="0">
                              <a:latin typeface="Cambria Math" panose="02040503050406030204" pitchFamily="18" charset="0"/>
                            </a:rPr>
                            <m:t> </m:t>
                          </m:r>
                          <m:r>
                            <m:rPr>
                              <m:brk m:alnAt="7"/>
                            </m:rP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𝐿𝐼𝑁𝐾𝑆</m:t>
                          </m:r>
                        </m:sub>
                        <m:sup/>
                        <m:e>
                          <m:r>
                            <a:rPr lang="en-US" b="0" i="1" smtClean="0">
                              <a:latin typeface="Cambria Math" panose="02040503050406030204" pitchFamily="18" charset="0"/>
                            </a:rPr>
                            <m:t>𝑐𝑜𝑠𝑡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𝑆h𝑖𝑝</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e>
                      </m:nary>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𝑆𝑢𝑏𝑗𝑒𝑐𝑡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m:t>
                      </m:r>
                    </m:oMath>
                  </m:oMathPara>
                </a14:m>
                <a:endParaRPr lang="en-US" b="0"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𝐶𝐼𝑇𝐼𝐸𝑆</m:t>
                          </m:r>
                        </m:e>
                      </m:d>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𝐵𝑎𝑙𝑎𝑛𝑐𝑒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e>
                          </m:d>
                          <m:r>
                            <m:rPr>
                              <m:nor/>
                            </m:rPr>
                            <a:rPr lang="en-US" b="0" i="0" smtClean="0">
                              <a:latin typeface="Cambria Math" panose="02040503050406030204" pitchFamily="18" charset="0"/>
                            </a:rPr>
                            <m:t> </m:t>
                          </m:r>
                          <m:r>
                            <m:rPr>
                              <m:brk m:alnAt="7"/>
                            </m:rP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𝐿𝐼𝑁𝐾𝑆</m:t>
                          </m:r>
                        </m:sub>
                        <m:sup/>
                        <m:e>
                          <m:r>
                            <a:rPr lang="en-US" b="0" i="1" smtClean="0">
                              <a:latin typeface="Cambria Math" panose="02040503050406030204" pitchFamily="18" charset="0"/>
                            </a:rPr>
                            <m:t>𝑆h𝑖𝑝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m:rPr>
                                  <m:nor/>
                                </m:rPr>
                                <a:rPr lang="en-US" b="0" i="0" smtClean="0">
                                  <a:latin typeface="Cambria Math" panose="02040503050406030204" pitchFamily="18" charset="0"/>
                                </a:rPr>
                                <m:t> </m:t>
                              </m:r>
                              <m:r>
                                <m:rPr>
                                  <m:brk m:alnAt="7"/>
                                </m:rP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𝐿𝐼𝑁𝐾𝑆</m:t>
                              </m:r>
                            </m:sub>
                            <m:sup/>
                            <m:e>
                              <m:r>
                                <a:rPr lang="en-US" b="0" i="1" smtClean="0">
                                  <a:latin typeface="Cambria Math" panose="02040503050406030204" pitchFamily="18" charset="0"/>
                                </a:rPr>
                                <m:t>𝑆h𝑖𝑝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𝑠𝑢𝑝𝑝𝑙𝑦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𝑑𝑒𝑚𝑎𝑛𝑑</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e>
                      </m:nary>
                    </m:oMath>
                  </m:oMathPara>
                </a14:m>
                <a:endParaRPr lang="en-US" dirty="0" smtClean="0"/>
              </a:p>
              <a:p>
                <a:pPr marL="0" indent="0">
                  <a:buNone/>
                </a:pPr>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𝑆h𝑖𝑝</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𝑐𝑎𝑝𝑎𝑐𝑖𝑡𝑦</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m:rPr>
                          <m:nor/>
                        </m:rP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𝐿𝐼𝑁𝐾𝑆</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10</a:t>
            </a:fld>
            <a:endParaRPr lang="en-US" dirty="0"/>
          </a:p>
        </p:txBody>
      </p:sp>
      <p:sp>
        <p:nvSpPr>
          <p:cNvPr id="6" name="TextBox 5"/>
          <p:cNvSpPr txBox="1"/>
          <p:nvPr/>
        </p:nvSpPr>
        <p:spPr>
          <a:xfrm>
            <a:off x="2309247" y="5626507"/>
            <a:ext cx="6964755" cy="369332"/>
          </a:xfrm>
          <a:prstGeom prst="rect">
            <a:avLst/>
          </a:prstGeom>
          <a:noFill/>
        </p:spPr>
        <p:txBody>
          <a:bodyPr wrap="square" rtlCol="0">
            <a:spAutoFit/>
          </a:bodyPr>
          <a:lstStyle/>
          <a:p>
            <a:r>
              <a:rPr lang="en-US" dirty="0"/>
              <a:t>from </a:t>
            </a:r>
            <a:r>
              <a:rPr lang="en-US" u="sng" dirty="0" smtClean="0">
                <a:hlinkClick r:id="rId3"/>
              </a:rPr>
              <a:t>https://ampl.com/BOOK/EXAMPLES/EXAMPLES2/net1.mod</a:t>
            </a:r>
            <a:endParaRPr lang="en-US" dirty="0"/>
          </a:p>
        </p:txBody>
      </p:sp>
    </p:spTree>
    <p:extLst>
      <p:ext uri="{BB962C8B-B14F-4D97-AF65-F5344CB8AC3E}">
        <p14:creationId xmlns:p14="http://schemas.microsoft.com/office/powerpoint/2010/main" val="2979612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Examples</a:t>
            </a:r>
            <a:br>
              <a:rPr lang="en-US" dirty="0"/>
            </a:br>
            <a:r>
              <a:rPr lang="en-US" dirty="0"/>
              <a:t>Transshipment </a:t>
            </a:r>
            <a:r>
              <a:rPr lang="en-US" dirty="0" smtClean="0"/>
              <a:t>Network in Instance Form</a:t>
            </a:r>
            <a:endParaRPr lang="en-US" dirty="0"/>
          </a:p>
        </p:txBody>
      </p:sp>
      <p:sp>
        <p:nvSpPr>
          <p:cNvPr id="3" name="Content Placeholder 2"/>
          <p:cNvSpPr>
            <a:spLocks noGrp="1"/>
          </p:cNvSpPr>
          <p:nvPr>
            <p:ph idx="1"/>
          </p:nvPr>
        </p:nvSpPr>
        <p:spPr/>
        <p:txBody>
          <a:bodyPr/>
          <a:lstStyle/>
          <a:p>
            <a:r>
              <a:rPr lang="en-US" dirty="0"/>
              <a:t>Show </a:t>
            </a:r>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349901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Examples</a:t>
            </a:r>
            <a:br>
              <a:rPr lang="en-US" dirty="0"/>
            </a:br>
            <a:r>
              <a:rPr lang="en-US" dirty="0"/>
              <a:t>Transshipment Network in </a:t>
            </a:r>
            <a:r>
              <a:rPr lang="en-US" dirty="0" smtClean="0"/>
              <a:t>Query Form</a:t>
            </a:r>
            <a:endParaRPr lang="en-US" dirty="0"/>
          </a:p>
        </p:txBody>
      </p:sp>
      <p:sp>
        <p:nvSpPr>
          <p:cNvPr id="3" name="Content Placeholder 2"/>
          <p:cNvSpPr>
            <a:spLocks noGrp="1"/>
          </p:cNvSpPr>
          <p:nvPr>
            <p:ph idx="1"/>
          </p:nvPr>
        </p:nvSpPr>
        <p:spPr/>
        <p:txBody>
          <a:bodyPr/>
          <a:lstStyle/>
          <a:p>
            <a:r>
              <a:rPr lang="en-US" dirty="0" smtClean="0"/>
              <a:t>Show demo</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2104067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Big Data and Streams</a:t>
            </a:r>
            <a:endParaRPr lang="en-US" dirty="0"/>
          </a:p>
        </p:txBody>
      </p:sp>
      <p:sp>
        <p:nvSpPr>
          <p:cNvPr id="3" name="Content Placeholder 2"/>
          <p:cNvSpPr>
            <a:spLocks noGrp="1"/>
          </p:cNvSpPr>
          <p:nvPr>
            <p:ph idx="1"/>
          </p:nvPr>
        </p:nvSpPr>
        <p:spPr/>
        <p:txBody>
          <a:bodyPr/>
          <a:lstStyle/>
          <a:p>
            <a:r>
              <a:rPr lang="en-US" dirty="0" smtClean="0"/>
              <a:t>Analytics in general is moving strongly and rapidly to applications on big data sets</a:t>
            </a:r>
          </a:p>
          <a:p>
            <a:r>
              <a:rPr lang="en-US" dirty="0" smtClean="0"/>
              <a:t>Optimization applications already support large data sets (O(1M) variables and O(100K) constraints and solvers on the horizon could increase instance sizes by another order of magnitude or more</a:t>
            </a:r>
          </a:p>
          <a:p>
            <a:pPr lvl="1"/>
            <a:r>
              <a:rPr lang="en-US" dirty="0" smtClean="0"/>
              <a:t>Examples: control of millions of energy storage batteries in hybrid vehicles, stochastic electricity unit commitment, individualized marketing offers to millions of customers</a:t>
            </a:r>
          </a:p>
          <a:p>
            <a:r>
              <a:rPr lang="en-US" dirty="0" smtClean="0"/>
              <a:t>Data handling tools such as Hadoop and Apache Spark can now process enormous data sets, using distributed, parallel processing</a:t>
            </a:r>
          </a:p>
          <a:p>
            <a:r>
              <a:rPr lang="en-US" dirty="0" smtClean="0"/>
              <a:t>Data exchange format for optimization needs to be able to adapt to big data as well</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433853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468920" y="1900465"/>
            <a:ext cx="3474720" cy="4546589"/>
            <a:chOff x="2554514" y="1172044"/>
            <a:chExt cx="3474720" cy="4546589"/>
          </a:xfrm>
        </p:grpSpPr>
        <p:sp>
          <p:nvSpPr>
            <p:cNvPr id="4" name="Freeform 3"/>
            <p:cNvSpPr/>
            <p:nvPr/>
          </p:nvSpPr>
          <p:spPr>
            <a:xfrm>
              <a:off x="2554514" y="1172044"/>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lvl="0" algn="ctr" defTabSz="800100">
                <a:lnSpc>
                  <a:spcPct val="90000"/>
                </a:lnSpc>
                <a:spcBef>
                  <a:spcPct val="0"/>
                </a:spcBef>
                <a:spcAft>
                  <a:spcPct val="35000"/>
                </a:spcAft>
              </a:pPr>
              <a:r>
                <a:rPr lang="en-US" sz="1800" kern="1200" dirty="0" smtClean="0"/>
                <a:t>Extract and Validate </a:t>
              </a:r>
              <a:r>
                <a:rPr lang="en-US" dirty="0" smtClean="0"/>
                <a:t>Data</a:t>
              </a:r>
              <a:endParaRPr lang="en-US" sz="1800" kern="1200" dirty="0"/>
            </a:p>
          </p:txBody>
        </p:sp>
        <p:sp>
          <p:nvSpPr>
            <p:cNvPr id="5" name="Freeform 4"/>
            <p:cNvSpPr/>
            <p:nvPr/>
          </p:nvSpPr>
          <p:spPr>
            <a:xfrm rot="5400000">
              <a:off x="4204730" y="1914681"/>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6" name="Freeform 5"/>
            <p:cNvSpPr/>
            <p:nvPr/>
          </p:nvSpPr>
          <p:spPr>
            <a:xfrm>
              <a:off x="2554514" y="2137258"/>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lvl="0" algn="ctr" defTabSz="800100">
                <a:lnSpc>
                  <a:spcPct val="90000"/>
                </a:lnSpc>
                <a:spcBef>
                  <a:spcPct val="0"/>
                </a:spcBef>
                <a:spcAft>
                  <a:spcPct val="35000"/>
                </a:spcAft>
              </a:pPr>
              <a:r>
                <a:rPr lang="en-US" sz="1800" kern="1200" dirty="0" smtClean="0"/>
                <a:t>Transform</a:t>
              </a:r>
              <a:endParaRPr lang="en-US" sz="1800" kern="1200" dirty="0"/>
            </a:p>
          </p:txBody>
        </p:sp>
        <p:sp>
          <p:nvSpPr>
            <p:cNvPr id="7" name="Freeform 6"/>
            <p:cNvSpPr/>
            <p:nvPr/>
          </p:nvSpPr>
          <p:spPr>
            <a:xfrm rot="5400000">
              <a:off x="4204730" y="2879895"/>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8" name="Freeform 7"/>
            <p:cNvSpPr/>
            <p:nvPr/>
          </p:nvSpPr>
          <p:spPr>
            <a:xfrm>
              <a:off x="2554514" y="3102471"/>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algn="ctr" defTabSz="800100">
                <a:lnSpc>
                  <a:spcPct val="90000"/>
                </a:lnSpc>
                <a:spcBef>
                  <a:spcPct val="0"/>
                </a:spcBef>
                <a:spcAft>
                  <a:spcPct val="35000"/>
                </a:spcAft>
              </a:pPr>
              <a:r>
                <a:rPr lang="en-US" dirty="0"/>
                <a:t>Create Solver Objects</a:t>
              </a:r>
              <a:endParaRPr lang="en-US" dirty="0"/>
            </a:p>
          </p:txBody>
        </p:sp>
        <p:sp>
          <p:nvSpPr>
            <p:cNvPr id="9" name="Freeform 8"/>
            <p:cNvSpPr/>
            <p:nvPr/>
          </p:nvSpPr>
          <p:spPr>
            <a:xfrm rot="5400000">
              <a:off x="4204730" y="3845108"/>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10" name="Freeform 9"/>
            <p:cNvSpPr/>
            <p:nvPr/>
          </p:nvSpPr>
          <p:spPr>
            <a:xfrm>
              <a:off x="2554514" y="4067685"/>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4420" tIns="104421" rIns="104421" bIns="104420" numCol="1" spcCol="1270" anchor="ctr" anchorCtr="0">
              <a:noAutofit/>
            </a:bodyPr>
            <a:lstStyle/>
            <a:p>
              <a:pPr lvl="0" algn="ctr" defTabSz="800100">
                <a:lnSpc>
                  <a:spcPct val="90000"/>
                </a:lnSpc>
                <a:spcBef>
                  <a:spcPct val="0"/>
                </a:spcBef>
                <a:spcAft>
                  <a:spcPct val="35000"/>
                </a:spcAft>
              </a:pPr>
              <a:r>
                <a:rPr lang="en-US" sz="1800" kern="1200" dirty="0" smtClean="0"/>
                <a:t>Solve</a:t>
              </a:r>
              <a:endParaRPr lang="en-US" sz="1800" kern="1200" dirty="0"/>
            </a:p>
          </p:txBody>
        </p:sp>
        <p:sp>
          <p:nvSpPr>
            <p:cNvPr id="11" name="Freeform 10"/>
            <p:cNvSpPr/>
            <p:nvPr/>
          </p:nvSpPr>
          <p:spPr>
            <a:xfrm rot="5400000">
              <a:off x="4204730" y="4810321"/>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2554514" y="5032898"/>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algn="ctr" defTabSz="800100">
                <a:lnSpc>
                  <a:spcPct val="90000"/>
                </a:lnSpc>
                <a:spcBef>
                  <a:spcPct val="0"/>
                </a:spcBef>
                <a:spcAft>
                  <a:spcPct val="35000"/>
                </a:spcAft>
              </a:pPr>
              <a:r>
                <a:rPr lang="en-US" dirty="0"/>
                <a:t>Extract and Transform Solution</a:t>
              </a:r>
              <a:endParaRPr lang="en-US" dirty="0"/>
            </a:p>
          </p:txBody>
        </p:sp>
      </p:grpSp>
      <p:sp>
        <p:nvSpPr>
          <p:cNvPr id="2" name="Title 1"/>
          <p:cNvSpPr>
            <a:spLocks noGrp="1"/>
          </p:cNvSpPr>
          <p:nvPr>
            <p:ph type="title"/>
          </p:nvPr>
        </p:nvSpPr>
        <p:spPr>
          <a:xfrm>
            <a:off x="677333" y="609600"/>
            <a:ext cx="8838625" cy="1320800"/>
          </a:xfrm>
        </p:spPr>
        <p:txBody>
          <a:bodyPr/>
          <a:lstStyle/>
          <a:p>
            <a:r>
              <a:rPr lang="en-US" dirty="0" smtClean="0"/>
              <a:t>Dataflow for </a:t>
            </a:r>
            <a:r>
              <a:rPr lang="en-US" dirty="0"/>
              <a:t>an Optimization Application</a:t>
            </a:r>
          </a:p>
        </p:txBody>
      </p:sp>
      <p:sp>
        <p:nvSpPr>
          <p:cNvPr id="14" name="Footer Placeholder 13"/>
          <p:cNvSpPr>
            <a:spLocks noGrp="1"/>
          </p:cNvSpPr>
          <p:nvPr>
            <p:ph type="ftr" sz="quarter" idx="11"/>
          </p:nvPr>
        </p:nvSpPr>
        <p:spPr/>
        <p:txBody>
          <a:bodyPr/>
          <a:lstStyle/>
          <a:p>
            <a:r>
              <a:rPr lang="en-US" smtClean="0"/>
              <a:t>©2020 Jeremy A. Bloom</a:t>
            </a:r>
            <a:endParaRPr lang="en-US" dirty="0"/>
          </a:p>
        </p:txBody>
      </p:sp>
      <p:sp>
        <p:nvSpPr>
          <p:cNvPr id="15" name="Slide Number Placeholder 14"/>
          <p:cNvSpPr>
            <a:spLocks noGrp="1"/>
          </p:cNvSpPr>
          <p:nvPr>
            <p:ph type="sldNum" sz="quarter" idx="12"/>
          </p:nvPr>
        </p:nvSpPr>
        <p:spPr/>
        <p:txBody>
          <a:bodyPr/>
          <a:lstStyle/>
          <a:p>
            <a:fld id="{519954A3-9DFD-4C44-94BA-B95130A3BA1C}" type="slidenum">
              <a:rPr lang="en-US" smtClean="0"/>
              <a:t>14</a:t>
            </a:fld>
            <a:endParaRPr lang="en-US" dirty="0"/>
          </a:p>
        </p:txBody>
      </p:sp>
      <p:sp>
        <p:nvSpPr>
          <p:cNvPr id="16" name="Freeform 15"/>
          <p:cNvSpPr>
            <a:spLocks noChangeAspect="1"/>
          </p:cNvSpPr>
          <p:nvPr/>
        </p:nvSpPr>
        <p:spPr>
          <a:xfrm>
            <a:off x="7536642" y="4249020"/>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lvl="0" algn="ctr" defTabSz="800100">
              <a:lnSpc>
                <a:spcPct val="90000"/>
              </a:lnSpc>
              <a:spcBef>
                <a:spcPct val="0"/>
              </a:spcBef>
              <a:spcAft>
                <a:spcPct val="35000"/>
              </a:spcAft>
            </a:pPr>
            <a:r>
              <a:rPr lang="en-US" sz="1200" kern="1200" dirty="0" smtClean="0"/>
              <a:t>Frequently, computational effort involved in these </a:t>
            </a:r>
            <a:r>
              <a:rPr lang="en-US" sz="1200" dirty="0"/>
              <a:t>steps is </a:t>
            </a:r>
            <a:r>
              <a:rPr lang="en-US" sz="1200" dirty="0" smtClean="0"/>
              <a:t>unrecognized</a:t>
            </a:r>
            <a:endParaRPr lang="en-US" sz="1200" kern="1200" dirty="0"/>
          </a:p>
        </p:txBody>
      </p:sp>
    </p:spTree>
    <p:extLst>
      <p:ext uri="{BB962C8B-B14F-4D97-AF65-F5344CB8AC3E}">
        <p14:creationId xmlns:p14="http://schemas.microsoft.com/office/powerpoint/2010/main" val="3266796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609600"/>
            <a:ext cx="8637651" cy="1320800"/>
          </a:xfrm>
        </p:spPr>
        <p:txBody>
          <a:bodyPr/>
          <a:lstStyle/>
          <a:p>
            <a:r>
              <a:rPr lang="en-US" dirty="0" smtClean="0"/>
              <a:t>How MOSDEX Supports the Dataflow</a:t>
            </a:r>
            <a:endParaRPr lang="en-US" dirty="0"/>
          </a:p>
        </p:txBody>
      </p:sp>
      <p:sp>
        <p:nvSpPr>
          <p:cNvPr id="3" name="Content Placeholder 2"/>
          <p:cNvSpPr>
            <a:spLocks noGrp="1"/>
          </p:cNvSpPr>
          <p:nvPr>
            <p:ph idx="1"/>
          </p:nvPr>
        </p:nvSpPr>
        <p:spPr>
          <a:xfrm>
            <a:off x="677333" y="2160589"/>
            <a:ext cx="8596669" cy="3880773"/>
          </a:xfrm>
        </p:spPr>
        <p:txBody>
          <a:bodyPr/>
          <a:lstStyle/>
          <a:p>
            <a:r>
              <a:rPr lang="en-US" dirty="0"/>
              <a:t>MOSDEX </a:t>
            </a:r>
            <a:r>
              <a:rPr lang="en-US" dirty="0" smtClean="0"/>
              <a:t>standardizes the dataflow</a:t>
            </a:r>
          </a:p>
          <a:p>
            <a:pPr lvl="1"/>
            <a:r>
              <a:rPr lang="en-US" dirty="0" smtClean="0"/>
              <a:t>Query-form tables document extraction</a:t>
            </a:r>
            <a:r>
              <a:rPr lang="en-US" dirty="0"/>
              <a:t>, validation, and transformation of data </a:t>
            </a:r>
            <a:r>
              <a:rPr lang="en-US" dirty="0" smtClean="0"/>
              <a:t>in </a:t>
            </a:r>
            <a:r>
              <a:rPr lang="en-US" dirty="0"/>
              <a:t>a platform independent </a:t>
            </a:r>
            <a:r>
              <a:rPr lang="en-US" dirty="0" smtClean="0"/>
              <a:t>manner</a:t>
            </a:r>
          </a:p>
          <a:p>
            <a:r>
              <a:rPr lang="en-US" dirty="0"/>
              <a:t>MOSDEX parser translates </a:t>
            </a:r>
            <a:r>
              <a:rPr lang="en-US" dirty="0" smtClean="0"/>
              <a:t>JSON </a:t>
            </a:r>
            <a:r>
              <a:rPr lang="en-US" dirty="0"/>
              <a:t>into the MOSDEX Object </a:t>
            </a:r>
            <a:r>
              <a:rPr lang="en-US" dirty="0" smtClean="0"/>
              <a:t>Model in </a:t>
            </a:r>
            <a:r>
              <a:rPr lang="en-US" dirty="0"/>
              <a:t>the underlying programming language, </a:t>
            </a:r>
            <a:r>
              <a:rPr lang="en-US" dirty="0" smtClean="0"/>
              <a:t>e.g. C++, Java, Python, etc.</a:t>
            </a:r>
          </a:p>
          <a:p>
            <a:r>
              <a:rPr lang="en-US" dirty="0" smtClean="0"/>
              <a:t>MODEX </a:t>
            </a:r>
            <a:r>
              <a:rPr lang="en-US" dirty="0"/>
              <a:t>Object Model transforms </a:t>
            </a:r>
            <a:r>
              <a:rPr lang="en-US" dirty="0" smtClean="0"/>
              <a:t>into </a:t>
            </a:r>
            <a:r>
              <a:rPr lang="en-US" dirty="0"/>
              <a:t>classes of the solver’s </a:t>
            </a:r>
            <a:r>
              <a:rPr lang="en-US" dirty="0" smtClean="0"/>
              <a:t>API, standardizing </a:t>
            </a:r>
            <a:r>
              <a:rPr lang="en-US" dirty="0"/>
              <a:t>the </a:t>
            </a:r>
            <a:r>
              <a:rPr lang="en-US" dirty="0" smtClean="0"/>
              <a:t>solver interface</a:t>
            </a:r>
          </a:p>
          <a:p>
            <a:r>
              <a:rPr lang="en-US" dirty="0" smtClean="0"/>
              <a:t>The solver’s API </a:t>
            </a:r>
            <a:r>
              <a:rPr lang="en-US" dirty="0"/>
              <a:t>classes </a:t>
            </a:r>
            <a:r>
              <a:rPr lang="en-US" dirty="0" smtClean="0"/>
              <a:t>transform back </a:t>
            </a:r>
            <a:r>
              <a:rPr lang="en-US" dirty="0"/>
              <a:t>into the MOSDEX Object Model </a:t>
            </a:r>
            <a:r>
              <a:rPr lang="en-US" dirty="0" smtClean="0"/>
              <a:t>which then provides </a:t>
            </a:r>
            <a:r>
              <a:rPr lang="en-US" dirty="0"/>
              <a:t>access to </a:t>
            </a:r>
            <a:r>
              <a:rPr lang="en-US" dirty="0" smtClean="0"/>
              <a:t>the solution </a:t>
            </a:r>
            <a:r>
              <a:rPr lang="en-US" dirty="0"/>
              <a:t>by the consuming </a:t>
            </a:r>
            <a:r>
              <a:rPr lang="en-US" dirty="0" smtClean="0"/>
              <a:t>applications; MOSDEX documents </a:t>
            </a:r>
            <a:r>
              <a:rPr lang="en-US" dirty="0"/>
              <a:t>the execution of these </a:t>
            </a:r>
            <a:r>
              <a:rPr lang="en-US" dirty="0" smtClean="0"/>
              <a:t>transformations</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1517108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Operations</a:t>
            </a:r>
            <a:endParaRPr lang="en-US" dirty="0"/>
          </a:p>
        </p:txBody>
      </p:sp>
      <p:sp>
        <p:nvSpPr>
          <p:cNvPr id="3" name="Content Placeholder 2"/>
          <p:cNvSpPr>
            <a:spLocks noGrp="1"/>
          </p:cNvSpPr>
          <p:nvPr>
            <p:ph idx="1"/>
          </p:nvPr>
        </p:nvSpPr>
        <p:spPr>
          <a:xfrm>
            <a:off x="677334" y="1658318"/>
            <a:ext cx="8596668" cy="4678098"/>
          </a:xfrm>
        </p:spPr>
        <p:txBody>
          <a:bodyPr>
            <a:normAutofit fontScale="85000" lnSpcReduction="20000"/>
          </a:bodyPr>
          <a:lstStyle/>
          <a:p>
            <a:r>
              <a:rPr lang="en-US" b="1" dirty="0" smtClean="0"/>
              <a:t>Parallel Processing: </a:t>
            </a:r>
            <a:r>
              <a:rPr lang="en-US" dirty="0" smtClean="0"/>
              <a:t>Multi-processor architectures are becoming more common that permit operating on data sets in parallel</a:t>
            </a:r>
            <a:endParaRPr lang="en-US" b="1" dirty="0" smtClean="0"/>
          </a:p>
          <a:p>
            <a:r>
              <a:rPr lang="en-US" b="1" dirty="0" smtClean="0"/>
              <a:t>Streaming</a:t>
            </a:r>
            <a:r>
              <a:rPr lang="en-US" dirty="0" smtClean="0"/>
              <a:t>: Data flows from a source (e.g. file, </a:t>
            </a:r>
            <a:r>
              <a:rPr lang="en-US" dirty="0" smtClean="0"/>
              <a:t>Twitter </a:t>
            </a:r>
            <a:r>
              <a:rPr lang="en-US" dirty="0" smtClean="0"/>
              <a:t>feed, etc.) to a destination (e.g. an optimization solver) without an intermediate resting place</a:t>
            </a:r>
          </a:p>
          <a:p>
            <a:pPr lvl="1"/>
            <a:r>
              <a:rPr lang="en-US" dirty="0"/>
              <a:t>Creating intermediate objects can overwhelm the stack space of the </a:t>
            </a:r>
            <a:r>
              <a:rPr lang="en-US" dirty="0" smtClean="0"/>
              <a:t>processor</a:t>
            </a:r>
          </a:p>
          <a:p>
            <a:pPr lvl="1"/>
            <a:r>
              <a:rPr lang="en-US" dirty="0" smtClean="0"/>
              <a:t>Streams can support parallel processing on multiple processors</a:t>
            </a:r>
            <a:endParaRPr lang="en-US" dirty="0" smtClean="0"/>
          </a:p>
          <a:p>
            <a:pPr lvl="1"/>
            <a:r>
              <a:rPr lang="en-US" dirty="0" smtClean="0"/>
              <a:t>Operators work directly on a stream rather than on the individual items in the stream (unlike an iterator)</a:t>
            </a:r>
          </a:p>
          <a:p>
            <a:pPr lvl="1"/>
            <a:r>
              <a:rPr lang="en-US" dirty="0" smtClean="0"/>
              <a:t>Many languages now support some form of stream processing</a:t>
            </a:r>
          </a:p>
          <a:p>
            <a:r>
              <a:rPr lang="en-US" b="1" dirty="0" smtClean="0"/>
              <a:t>Transformation</a:t>
            </a:r>
            <a:r>
              <a:rPr lang="en-US" dirty="0" smtClean="0"/>
              <a:t>: transform each row of a data set to a new row in another data set (e.g. a </a:t>
            </a:r>
            <a:r>
              <a:rPr lang="en-US" dirty="0" smtClean="0"/>
              <a:t>Map operation</a:t>
            </a:r>
            <a:r>
              <a:rPr lang="en-US" dirty="0" smtClean="0"/>
              <a:t>)</a:t>
            </a:r>
          </a:p>
          <a:p>
            <a:r>
              <a:rPr lang="en-US" b="1" dirty="0" smtClean="0"/>
              <a:t>Terminal Action</a:t>
            </a:r>
            <a:r>
              <a:rPr lang="en-US" dirty="0" smtClean="0"/>
              <a:t>: produce a result, </a:t>
            </a:r>
            <a:r>
              <a:rPr lang="en-US" dirty="0"/>
              <a:t>e.g. a </a:t>
            </a:r>
            <a:r>
              <a:rPr lang="en-US" dirty="0" smtClean="0"/>
              <a:t>scalar, that is not a data set (e.g. a </a:t>
            </a:r>
            <a:r>
              <a:rPr lang="en-US" dirty="0" smtClean="0"/>
              <a:t>Reduce action</a:t>
            </a:r>
            <a:r>
              <a:rPr lang="en-US" dirty="0" smtClean="0"/>
              <a:t>)</a:t>
            </a:r>
          </a:p>
          <a:p>
            <a:r>
              <a:rPr lang="en-US" dirty="0" smtClean="0"/>
              <a:t>Big data </a:t>
            </a:r>
            <a:r>
              <a:rPr lang="en-US" dirty="0" smtClean="0"/>
              <a:t>handlers (e.g. Hadoop, Spark) </a:t>
            </a:r>
            <a:r>
              <a:rPr lang="en-US" dirty="0" smtClean="0"/>
              <a:t>are optimized to perform these operations efficiently.</a:t>
            </a:r>
          </a:p>
          <a:p>
            <a:pPr lvl="1"/>
            <a:r>
              <a:rPr lang="en-US" dirty="0" smtClean="0"/>
              <a:t>Transformations are evaluated in </a:t>
            </a:r>
            <a:r>
              <a:rPr lang="en-US" i="1" dirty="0" smtClean="0"/>
              <a:t>lazy</a:t>
            </a:r>
            <a:r>
              <a:rPr lang="en-US" dirty="0" smtClean="0"/>
              <a:t> fashion; that is they are performed only when a action is initialed and they may be reformulated for efficient execution </a:t>
            </a:r>
          </a:p>
          <a:p>
            <a:r>
              <a:rPr lang="en-US" dirty="0" smtClean="0"/>
              <a:t>Thus, to the extent possible, data handling operations should be performed inside a big data handler</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55369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a:t>
            </a:r>
            <a:r>
              <a:rPr lang="en-US" dirty="0" smtClean="0"/>
              <a:t>for MOSDEX</a:t>
            </a:r>
            <a:endParaRPr lang="en-US" dirty="0"/>
          </a:p>
        </p:txBody>
      </p:sp>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sz="2600" b="1" dirty="0" smtClean="0">
                <a:latin typeface="+mj-lt"/>
                <a:sym typeface="Wingdings 2" panose="05020102010507070707" pitchFamily="18" charset="2"/>
              </a:rPr>
              <a:t> </a:t>
            </a:r>
            <a:r>
              <a:rPr lang="en-US" sz="2600" b="1" dirty="0" smtClean="0">
                <a:latin typeface="Wingdings 3" panose="05040102010807070707" pitchFamily="18" charset="2"/>
                <a:sym typeface="Wingdings 2" panose="05020102010507070707" pitchFamily="18" charset="2"/>
              </a:rPr>
              <a:t></a:t>
            </a:r>
            <a:r>
              <a:rPr lang="en-US" dirty="0" smtClean="0"/>
              <a:t>Agree on the basic structure of MOSDEX.</a:t>
            </a:r>
          </a:p>
          <a:p>
            <a:pPr>
              <a:buFont typeface="+mj-lt"/>
              <a:buAutoNum type="arabicPeriod"/>
            </a:pPr>
            <a:r>
              <a:rPr lang="en-US" sz="2600" b="1" dirty="0" smtClean="0">
                <a:sym typeface="Wingdings 2" panose="05020102010507070707" pitchFamily="18" charset="2"/>
              </a:rPr>
              <a:t> </a:t>
            </a:r>
            <a:r>
              <a:rPr lang="en-US" sz="2600" b="1" dirty="0" smtClean="0">
                <a:latin typeface="Wingdings 3" panose="05040102010807070707" pitchFamily="18" charset="2"/>
                <a:sym typeface="Wingdings 2" panose="05020102010507070707" pitchFamily="18" charset="2"/>
              </a:rPr>
              <a:t></a:t>
            </a:r>
            <a:r>
              <a:rPr lang="en-US" sz="2600" b="1" dirty="0" smtClean="0">
                <a:solidFill>
                  <a:prstClr val="black">
                    <a:lumMod val="75000"/>
                    <a:lumOff val="25000"/>
                  </a:prstClr>
                </a:solidFill>
              </a:rPr>
              <a:t> </a:t>
            </a:r>
            <a:r>
              <a:rPr lang="en-US" dirty="0" smtClean="0"/>
              <a:t>Draft rigorous syntax specifications for the new standard.</a:t>
            </a:r>
          </a:p>
          <a:p>
            <a:pPr>
              <a:buFont typeface="+mj-lt"/>
              <a:buAutoNum type="arabicPeriod"/>
            </a:pPr>
            <a:r>
              <a:rPr lang="en-US" sz="2600" b="1" dirty="0" smtClean="0">
                <a:sym typeface="Wingdings 2" panose="05020102010507070707" pitchFamily="18" charset="2"/>
              </a:rPr>
              <a:t> </a:t>
            </a:r>
            <a:r>
              <a:rPr lang="en-US" sz="2600" b="1" dirty="0">
                <a:latin typeface="Wingdings 3" panose="05040102010807070707" pitchFamily="18" charset="2"/>
                <a:sym typeface="Wingdings 2" panose="05020102010507070707" pitchFamily="18" charset="2"/>
              </a:rPr>
              <a:t></a:t>
            </a:r>
            <a:r>
              <a:rPr lang="en-US" sz="2600" b="1" dirty="0" smtClean="0">
                <a:solidFill>
                  <a:prstClr val="black">
                    <a:lumMod val="75000"/>
                    <a:lumOff val="25000"/>
                  </a:prstClr>
                </a:solidFill>
              </a:rPr>
              <a:t> </a:t>
            </a:r>
            <a:r>
              <a:rPr lang="en-US" dirty="0" smtClean="0"/>
              <a:t>Write </a:t>
            </a:r>
            <a:r>
              <a:rPr lang="en-US" dirty="0"/>
              <a:t>examples of the new standard using widely understood optimization problems (of which there are many published examples) with a view towards testing and extending the new standard where necessary. Examples should include (but not be limited to) network models, time-staged models involving lagged variables (e.g. production/inventory problems), and stochastic programs.</a:t>
            </a:r>
          </a:p>
          <a:p>
            <a:pPr>
              <a:buFont typeface="+mj-lt"/>
              <a:buAutoNum type="arabicPeriod"/>
            </a:pPr>
            <a:r>
              <a:rPr lang="en-US" sz="2600" b="1" dirty="0" smtClean="0">
                <a:solidFill>
                  <a:prstClr val="black">
                    <a:lumMod val="75000"/>
                    <a:lumOff val="25000"/>
                  </a:prstClr>
                </a:solidFill>
                <a:sym typeface="Wingdings 2" panose="05020102010507070707" pitchFamily="18" charset="2"/>
              </a:rPr>
              <a:t>     </a:t>
            </a:r>
            <a:r>
              <a:rPr lang="en-US" dirty="0" smtClean="0"/>
              <a:t>Code </a:t>
            </a:r>
            <a:r>
              <a:rPr lang="en-US" dirty="0"/>
              <a:t>samples demonstrating how the new standard utilizes different solvers’ APIs and different modeling languages.</a:t>
            </a:r>
          </a:p>
          <a:p>
            <a:pPr>
              <a:buFont typeface="+mj-lt"/>
              <a:buAutoNum type="arabicPeriod"/>
            </a:pPr>
            <a:r>
              <a:rPr lang="en-US" sz="2600" b="1" dirty="0">
                <a:solidFill>
                  <a:prstClr val="black">
                    <a:lumMod val="75000"/>
                    <a:lumOff val="25000"/>
                  </a:prstClr>
                </a:solidFill>
                <a:sym typeface="Wingdings 2" panose="05020102010507070707" pitchFamily="18" charset="2"/>
              </a:rPr>
              <a:t> </a:t>
            </a:r>
            <a:r>
              <a:rPr lang="en-US" sz="2600" b="1" dirty="0" smtClean="0">
                <a:solidFill>
                  <a:prstClr val="black">
                    <a:lumMod val="75000"/>
                    <a:lumOff val="25000"/>
                  </a:prstClr>
                </a:solidFill>
                <a:sym typeface="Wingdings 2" panose="05020102010507070707" pitchFamily="18" charset="2"/>
              </a:rPr>
              <a:t>    </a:t>
            </a:r>
            <a:r>
              <a:rPr lang="en-US" dirty="0" smtClean="0"/>
              <a:t>Code </a:t>
            </a:r>
            <a:r>
              <a:rPr lang="en-US" dirty="0"/>
              <a:t>parsers for the new standard for reading and writing files in the various target languages. In this step, adapt existing JSON parsers in the target languages to accept the syntax of the new standard.</a:t>
            </a:r>
          </a:p>
          <a:p>
            <a:pPr>
              <a:buFont typeface="+mj-lt"/>
              <a:buAutoNum type="arabicPeriod"/>
            </a:pPr>
            <a:r>
              <a:rPr lang="en-US" sz="2600" b="1" dirty="0">
                <a:sym typeface="Wingdings 2" panose="05020102010507070707" pitchFamily="18" charset="2"/>
              </a:rPr>
              <a:t> </a:t>
            </a:r>
            <a:r>
              <a:rPr lang="en-US" sz="2600" b="1" dirty="0">
                <a:latin typeface="Wingdings 3" panose="05040102010807070707" pitchFamily="18" charset="2"/>
                <a:sym typeface="Wingdings 2" panose="05020102010507070707" pitchFamily="18" charset="2"/>
              </a:rPr>
              <a:t></a:t>
            </a:r>
            <a:r>
              <a:rPr lang="en-US" sz="2600" b="1" dirty="0" smtClean="0">
                <a:solidFill>
                  <a:prstClr val="black">
                    <a:lumMod val="75000"/>
                    <a:lumOff val="25000"/>
                  </a:prstClr>
                </a:solidFill>
              </a:rPr>
              <a:t> </a:t>
            </a:r>
            <a:r>
              <a:rPr lang="en-US" dirty="0" smtClean="0"/>
              <a:t>Publish </a:t>
            </a:r>
            <a:r>
              <a:rPr lang="en-US" dirty="0"/>
              <a:t>the documentation and code developed in the previous steps on the COIN-OR </a:t>
            </a:r>
            <a:r>
              <a:rPr lang="en-US" dirty="0" err="1"/>
              <a:t>Github</a:t>
            </a:r>
            <a:r>
              <a:rPr lang="en-US" dirty="0"/>
              <a:t> site and solicit comments from users. </a:t>
            </a:r>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313731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MOSDEX is intended as a data </a:t>
            </a:r>
            <a:r>
              <a:rPr lang="en-US" dirty="0"/>
              <a:t>and model </a:t>
            </a:r>
            <a:r>
              <a:rPr lang="en-US" dirty="0" smtClean="0"/>
              <a:t>exchange format that supports multiple solver APIs in multiple programming languages and multiple modeling languages</a:t>
            </a:r>
          </a:p>
          <a:p>
            <a:r>
              <a:rPr lang="en-US" dirty="0" smtClean="0"/>
              <a:t>The MOSDEX includes the following aspects</a:t>
            </a:r>
          </a:p>
          <a:p>
            <a:r>
              <a:rPr lang="en-US" dirty="0" smtClean="0"/>
              <a:t>It represents </a:t>
            </a:r>
            <a:r>
              <a:rPr lang="en-US" dirty="0"/>
              <a:t>the data in relational form</a:t>
            </a:r>
          </a:p>
          <a:p>
            <a:r>
              <a:rPr lang="en-US" dirty="0" smtClean="0"/>
              <a:t>It uses </a:t>
            </a:r>
            <a:r>
              <a:rPr lang="en-US" dirty="0"/>
              <a:t>the JSON standard</a:t>
            </a:r>
          </a:p>
          <a:p>
            <a:r>
              <a:rPr lang="en-US" dirty="0" smtClean="0"/>
              <a:t>It augments the </a:t>
            </a:r>
            <a:r>
              <a:rPr lang="en-US" dirty="0"/>
              <a:t>data representation with mathematical modeling </a:t>
            </a:r>
            <a:r>
              <a:rPr lang="en-US" dirty="0" smtClean="0"/>
              <a:t>objects</a:t>
            </a:r>
          </a:p>
          <a:p>
            <a:r>
              <a:rPr lang="en-US" dirty="0" smtClean="0"/>
              <a:t>There is a defined development path for MOSDEX</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1806401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MOSDEX Resources</a:t>
            </a:r>
            <a:br>
              <a:rPr lang="en-US" dirty="0"/>
            </a:br>
            <a:r>
              <a:rPr lang="en-US" sz="2000" dirty="0"/>
              <a:t>https://github.com/coin-modeling-dev/MOSDEX-Examples/tree/master/MOSDEX-1.2</a:t>
            </a:r>
          </a:p>
        </p:txBody>
      </p:sp>
      <p:sp>
        <p:nvSpPr>
          <p:cNvPr id="3" name="Content Placeholder 2"/>
          <p:cNvSpPr>
            <a:spLocks noGrp="1"/>
          </p:cNvSpPr>
          <p:nvPr>
            <p:ph idx="1"/>
          </p:nvPr>
        </p:nvSpPr>
        <p:spPr/>
        <p:txBody>
          <a:bodyPr/>
          <a:lstStyle/>
          <a:p>
            <a:r>
              <a:rPr lang="en-US" dirty="0" smtClean="0"/>
              <a:t>MOSDEX Standard</a:t>
            </a:r>
          </a:p>
          <a:p>
            <a:pPr lvl="1"/>
            <a:r>
              <a:rPr lang="en-US" dirty="0" smtClean="0"/>
              <a:t>MOSDEX Syntax v1-2.docx</a:t>
            </a:r>
          </a:p>
          <a:p>
            <a:r>
              <a:rPr lang="en-US" dirty="0" smtClean="0"/>
              <a:t>MOSDEX Schema</a:t>
            </a:r>
          </a:p>
          <a:p>
            <a:pPr lvl="1"/>
            <a:r>
              <a:rPr lang="en-US" dirty="0" smtClean="0"/>
              <a:t>MOSDEXSchemaV1-2.json</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©2020 Jeremy A. Bloom</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19954A3-9DFD-4C44-94BA-B95130A3BA1C}" type="slidenum">
              <a:rPr lang="en-US" smtClean="0">
                <a:solidFill>
                  <a:srgbClr val="5FCBEF"/>
                </a:solidFill>
              </a:rPr>
              <a:pPr/>
              <a:t>19</a:t>
            </a:fld>
            <a:endParaRPr lang="en-US" dirty="0">
              <a:solidFill>
                <a:srgbClr val="5FCBEF"/>
              </a:solidFill>
            </a:endParaRPr>
          </a:p>
        </p:txBody>
      </p:sp>
    </p:spTree>
    <p:extLst>
      <p:ext uri="{BB962C8B-B14F-4D97-AF65-F5344CB8AC3E}">
        <p14:creationId xmlns:p14="http://schemas.microsoft.com/office/powerpoint/2010/main" val="208745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lstStyle/>
          <a:p>
            <a:r>
              <a:rPr lang="en-US" dirty="0" smtClean="0"/>
              <a:t>Rationale for a new data exchange standard</a:t>
            </a:r>
          </a:p>
          <a:p>
            <a:r>
              <a:rPr lang="en-US" dirty="0" smtClean="0"/>
              <a:t>Overview of MOSDEX</a:t>
            </a:r>
          </a:p>
          <a:p>
            <a:r>
              <a:rPr lang="en-US" dirty="0" smtClean="0"/>
              <a:t>MOSDEX Syntax</a:t>
            </a:r>
          </a:p>
          <a:p>
            <a:r>
              <a:rPr lang="en-US" dirty="0" smtClean="0"/>
              <a:t>MOSDEX Example – Transshipment in Instance Form</a:t>
            </a:r>
          </a:p>
          <a:p>
            <a:r>
              <a:rPr lang="en-US" dirty="0"/>
              <a:t>MOSDEX Example – Transshipment in </a:t>
            </a:r>
            <a:r>
              <a:rPr lang="en-US" dirty="0" smtClean="0"/>
              <a:t>Query Form</a:t>
            </a:r>
          </a:p>
          <a:p>
            <a:r>
              <a:rPr lang="en-US" dirty="0" smtClean="0"/>
              <a:t>MOSDEX Architecture and The </a:t>
            </a:r>
            <a:r>
              <a:rPr lang="en-US" dirty="0"/>
              <a:t>Big </a:t>
            </a:r>
            <a:r>
              <a:rPr lang="en-US" dirty="0" smtClean="0"/>
              <a:t>Data Future</a:t>
            </a:r>
          </a:p>
          <a:p>
            <a:r>
              <a:rPr lang="en-US" dirty="0" smtClean="0"/>
              <a:t>MOSDEX Resources</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559881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MOSDEX Examples</a:t>
            </a:r>
            <a:br>
              <a:rPr lang="en-US" dirty="0"/>
            </a:br>
            <a:r>
              <a:rPr lang="en-US" sz="1800" dirty="0"/>
              <a:t>https://github.com/coin-modeling-dev/MOSDEX-Examples/tree/master/MOSDEX-1.2</a:t>
            </a:r>
          </a:p>
        </p:txBody>
      </p:sp>
      <p:sp>
        <p:nvSpPr>
          <p:cNvPr id="3" name="Content Placeholder 2"/>
          <p:cNvSpPr>
            <a:spLocks noGrp="1"/>
          </p:cNvSpPr>
          <p:nvPr>
            <p:ph idx="1"/>
          </p:nvPr>
        </p:nvSpPr>
        <p:spPr/>
        <p:txBody>
          <a:bodyPr>
            <a:normAutofit fontScale="85000" lnSpcReduction="20000"/>
          </a:bodyPr>
          <a:lstStyle/>
          <a:p>
            <a:r>
              <a:rPr lang="en-US" dirty="0"/>
              <a:t>Volsay_1-2.json – a simple 2-variable, 3-constraint linear program illustrating instance form tables</a:t>
            </a:r>
          </a:p>
          <a:p>
            <a:r>
              <a:rPr lang="en-US" dirty="0"/>
              <a:t>net1a_1-2.json – a network flow linear program illustrating </a:t>
            </a:r>
            <a:r>
              <a:rPr lang="en-US" dirty="0" smtClean="0"/>
              <a:t>query </a:t>
            </a:r>
            <a:r>
              <a:rPr lang="en-US" dirty="0"/>
              <a:t>form tables</a:t>
            </a:r>
          </a:p>
          <a:p>
            <a:r>
              <a:rPr lang="en-US" dirty="0"/>
              <a:t>net1b_1-2.json – the same network flow linear program using instance form tables</a:t>
            </a:r>
          </a:p>
          <a:p>
            <a:r>
              <a:rPr lang="en-US" dirty="0"/>
              <a:t>sailco_1-2.json – a production planning linear program illustrating lagged inventory decision variables</a:t>
            </a:r>
          </a:p>
          <a:p>
            <a:r>
              <a:rPr lang="en-US" dirty="0"/>
              <a:t>warehousing_1-2.json – a facility location mixed-integer linear program illustrating a large-scale, structured problem in </a:t>
            </a:r>
            <a:r>
              <a:rPr lang="en-US" dirty="0" smtClean="0"/>
              <a:t>query </a:t>
            </a:r>
            <a:r>
              <a:rPr lang="en-US" dirty="0"/>
              <a:t>form</a:t>
            </a:r>
          </a:p>
          <a:p>
            <a:r>
              <a:rPr lang="en-US" dirty="0"/>
              <a:t>multicommodity_1-2.json – a multi-commodity network flow linear program in extensive form</a:t>
            </a:r>
          </a:p>
          <a:p>
            <a:r>
              <a:rPr lang="en-US" dirty="0" smtClean="0"/>
              <a:t>cuttingStock_1-2.json </a:t>
            </a:r>
            <a:r>
              <a:rPr lang="en-US" dirty="0"/>
              <a:t>– a cutting-stock mixed-integer linear program illustrating use of modular structure for decomposition in a column generation algorithm</a:t>
            </a:r>
          </a:p>
          <a:p>
            <a:r>
              <a:rPr lang="en-US" dirty="0"/>
              <a:t>trafficNetworkQP_1-2.json – a quadratic programming problem</a:t>
            </a:r>
          </a:p>
          <a:p>
            <a:r>
              <a:rPr lang="en-US" dirty="0"/>
              <a:t>trafficNetworkNLP_1-2.json – the same problem formulated as a nonlinear program with expression </a:t>
            </a:r>
            <a:r>
              <a:rPr lang="en-US" dirty="0" smtClean="0"/>
              <a:t>graph</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©2020 Jeremy A. Bloom</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19954A3-9DFD-4C44-94BA-B95130A3BA1C}" type="slidenum">
              <a:rPr lang="en-US" smtClean="0">
                <a:solidFill>
                  <a:srgbClr val="5FCBEF"/>
                </a:solidFill>
              </a:rPr>
              <a:pPr/>
              <a:t>20</a:t>
            </a:fld>
            <a:endParaRPr lang="en-US" dirty="0">
              <a:solidFill>
                <a:srgbClr val="5FCBEF"/>
              </a:solidFill>
            </a:endParaRPr>
          </a:p>
        </p:txBody>
      </p:sp>
    </p:spTree>
    <p:extLst>
      <p:ext uri="{BB962C8B-B14F-4D97-AF65-F5344CB8AC3E}">
        <p14:creationId xmlns:p14="http://schemas.microsoft.com/office/powerpoint/2010/main" val="1055125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a:xfrm>
            <a:off x="677334" y="1453243"/>
            <a:ext cx="8596668" cy="4588119"/>
          </a:xfrm>
        </p:spPr>
        <p:txBody>
          <a:bodyPr>
            <a:normAutofit lnSpcReduction="10000"/>
          </a:bodyPr>
          <a:lstStyle/>
          <a:p>
            <a:r>
              <a:rPr lang="en-US" dirty="0"/>
              <a:t>MPS format </a:t>
            </a:r>
            <a:r>
              <a:rPr lang="en-US" dirty="0" smtClean="0"/>
              <a:t>is the de </a:t>
            </a:r>
            <a:r>
              <a:rPr lang="en-US" dirty="0"/>
              <a:t>facto standard </a:t>
            </a:r>
            <a:r>
              <a:rPr lang="en-US" dirty="0" smtClean="0"/>
              <a:t>for data exchange and model specification for many optimization solvers</a:t>
            </a:r>
          </a:p>
          <a:p>
            <a:r>
              <a:rPr lang="en-US" dirty="0" smtClean="0"/>
              <a:t>It has several advantages:</a:t>
            </a:r>
            <a:endParaRPr lang="en-US" dirty="0"/>
          </a:p>
          <a:p>
            <a:pPr lvl="1"/>
            <a:r>
              <a:rPr lang="en-US" dirty="0" smtClean="0"/>
              <a:t>Sparsity</a:t>
            </a:r>
          </a:p>
          <a:p>
            <a:pPr lvl="1"/>
            <a:r>
              <a:rPr lang="en-US" dirty="0" smtClean="0"/>
              <a:t>Text-based</a:t>
            </a:r>
            <a:endParaRPr lang="en-US" dirty="0"/>
          </a:p>
          <a:p>
            <a:pPr lvl="1"/>
            <a:r>
              <a:rPr lang="en-US" dirty="0" smtClean="0"/>
              <a:t>Non-proprietary</a:t>
            </a:r>
          </a:p>
          <a:p>
            <a:r>
              <a:rPr lang="en-US" dirty="0" smtClean="0"/>
              <a:t>However, it also has many deficiencies:</a:t>
            </a:r>
            <a:endParaRPr lang="en-US" dirty="0"/>
          </a:p>
          <a:p>
            <a:pPr lvl="1"/>
            <a:r>
              <a:rPr lang="en-US" dirty="0" smtClean="0"/>
              <a:t>Lack </a:t>
            </a:r>
            <a:r>
              <a:rPr lang="en-US" dirty="0"/>
              <a:t>of an output </a:t>
            </a:r>
            <a:r>
              <a:rPr lang="en-US" dirty="0" smtClean="0"/>
              <a:t>standard</a:t>
            </a:r>
            <a:endParaRPr lang="en-US" dirty="0"/>
          </a:p>
          <a:p>
            <a:pPr lvl="1"/>
            <a:r>
              <a:rPr lang="en-US" dirty="0" smtClean="0"/>
              <a:t>Lack </a:t>
            </a:r>
            <a:r>
              <a:rPr lang="en-US" dirty="0"/>
              <a:t>of model-data </a:t>
            </a:r>
            <a:r>
              <a:rPr lang="en-US" dirty="0" smtClean="0"/>
              <a:t>separation</a:t>
            </a:r>
          </a:p>
          <a:p>
            <a:pPr lvl="1"/>
            <a:r>
              <a:rPr lang="en-US" dirty="0" smtClean="0"/>
              <a:t>Difficulty </a:t>
            </a:r>
            <a:r>
              <a:rPr lang="en-US" dirty="0"/>
              <a:t>in </a:t>
            </a:r>
            <a:r>
              <a:rPr lang="en-US" dirty="0" smtClean="0"/>
              <a:t>scaling</a:t>
            </a:r>
          </a:p>
          <a:p>
            <a:pPr lvl="1"/>
            <a:r>
              <a:rPr lang="en-US" dirty="0" smtClean="0"/>
              <a:t>Lack </a:t>
            </a:r>
            <a:r>
              <a:rPr lang="en-US" dirty="0"/>
              <a:t>of </a:t>
            </a:r>
            <a:r>
              <a:rPr lang="en-US" dirty="0" smtClean="0"/>
              <a:t>indexing</a:t>
            </a:r>
            <a:endParaRPr lang="en-US" dirty="0"/>
          </a:p>
          <a:p>
            <a:pPr lvl="1"/>
            <a:r>
              <a:rPr lang="en-US" dirty="0" smtClean="0"/>
              <a:t>Column orientation</a:t>
            </a:r>
          </a:p>
          <a:p>
            <a:pPr lvl="1"/>
            <a:r>
              <a:rPr lang="en-US" dirty="0" smtClean="0"/>
              <a:t>Extensions </a:t>
            </a:r>
            <a:r>
              <a:rPr lang="en-US" dirty="0"/>
              <a:t>beyond linear </a:t>
            </a:r>
            <a:r>
              <a:rPr lang="en-US" dirty="0" smtClean="0"/>
              <a:t>models</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229888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MOSDEX Standard</a:t>
            </a:r>
            <a:br>
              <a:rPr lang="en-US" dirty="0"/>
            </a:br>
            <a:r>
              <a:rPr lang="en-US" sz="2700" b="1" u="sng" dirty="0"/>
              <a:t>M</a:t>
            </a:r>
            <a:r>
              <a:rPr lang="en-US" sz="2700" dirty="0"/>
              <a:t>athematical </a:t>
            </a:r>
            <a:r>
              <a:rPr lang="en-US" sz="2700" b="1" u="sng" dirty="0"/>
              <a:t>O</a:t>
            </a:r>
            <a:r>
              <a:rPr lang="en-US" sz="2700" dirty="0"/>
              <a:t>ptimization </a:t>
            </a:r>
            <a:r>
              <a:rPr lang="en-US" sz="2700" b="1" u="sng" dirty="0"/>
              <a:t>S</a:t>
            </a:r>
            <a:r>
              <a:rPr lang="en-US" sz="2700" dirty="0"/>
              <a:t>olver </a:t>
            </a:r>
            <a:r>
              <a:rPr lang="en-US" sz="2700" b="1" u="sng" dirty="0"/>
              <a:t>D</a:t>
            </a:r>
            <a:r>
              <a:rPr lang="en-US" sz="2700" dirty="0"/>
              <a:t>ata </a:t>
            </a:r>
            <a:r>
              <a:rPr lang="en-US" sz="2700" b="1" u="sng" dirty="0"/>
              <a:t>Ex</a:t>
            </a:r>
            <a:r>
              <a:rPr lang="en-US" sz="2700" dirty="0"/>
              <a:t>change</a:t>
            </a:r>
          </a:p>
        </p:txBody>
      </p:sp>
      <p:sp>
        <p:nvSpPr>
          <p:cNvPr id="3" name="Content Placeholder 2"/>
          <p:cNvSpPr>
            <a:spLocks noGrp="1"/>
          </p:cNvSpPr>
          <p:nvPr>
            <p:ph sz="half" idx="1"/>
          </p:nvPr>
        </p:nvSpPr>
        <p:spPr>
          <a:xfrm>
            <a:off x="677334" y="1931984"/>
            <a:ext cx="4184035" cy="3880772"/>
          </a:xfrm>
        </p:spPr>
        <p:txBody>
          <a:bodyPr>
            <a:normAutofit fontScale="92500" lnSpcReduction="10000"/>
          </a:bodyPr>
          <a:lstStyle/>
          <a:p>
            <a:pPr marL="0" indent="0" algn="ctr">
              <a:buNone/>
            </a:pPr>
            <a:r>
              <a:rPr lang="en-US" b="1" dirty="0" smtClean="0"/>
              <a:t>Overview</a:t>
            </a:r>
          </a:p>
          <a:p>
            <a:r>
              <a:rPr lang="en-US" dirty="0" smtClean="0"/>
              <a:t>Efficient </a:t>
            </a:r>
            <a:r>
              <a:rPr lang="en-US" dirty="0"/>
              <a:t>for machines, readable by humans</a:t>
            </a:r>
          </a:p>
          <a:p>
            <a:r>
              <a:rPr lang="en-US" dirty="0" smtClean="0"/>
              <a:t>Represent </a:t>
            </a:r>
            <a:r>
              <a:rPr lang="en-US" dirty="0"/>
              <a:t>the data in relational </a:t>
            </a:r>
            <a:r>
              <a:rPr lang="en-US" dirty="0" smtClean="0"/>
              <a:t>form</a:t>
            </a:r>
            <a:endParaRPr lang="en-US" dirty="0"/>
          </a:p>
          <a:p>
            <a:r>
              <a:rPr lang="en-US" dirty="0" smtClean="0"/>
              <a:t>Use </a:t>
            </a:r>
            <a:r>
              <a:rPr lang="en-US" dirty="0"/>
              <a:t>the JSON </a:t>
            </a:r>
            <a:r>
              <a:rPr lang="en-US" dirty="0" smtClean="0"/>
              <a:t>standard</a:t>
            </a:r>
            <a:endParaRPr lang="en-US" dirty="0"/>
          </a:p>
          <a:p>
            <a:r>
              <a:rPr lang="en-US" dirty="0" smtClean="0"/>
              <a:t>Augment the </a:t>
            </a:r>
            <a:r>
              <a:rPr lang="en-US" dirty="0"/>
              <a:t>data representation with mathematical modeling </a:t>
            </a:r>
            <a:r>
              <a:rPr lang="en-US" dirty="0" smtClean="0"/>
              <a:t>objects</a:t>
            </a:r>
            <a:endParaRPr lang="en-US" dirty="0" smtClean="0"/>
          </a:p>
        </p:txBody>
      </p:sp>
      <p:sp>
        <p:nvSpPr>
          <p:cNvPr id="4" name="Content Placeholder 3"/>
          <p:cNvSpPr>
            <a:spLocks noGrp="1"/>
          </p:cNvSpPr>
          <p:nvPr>
            <p:ph sz="half" idx="2"/>
          </p:nvPr>
        </p:nvSpPr>
        <p:spPr>
          <a:xfrm>
            <a:off x="5089970" y="1931984"/>
            <a:ext cx="4184034" cy="4539149"/>
          </a:xfrm>
        </p:spPr>
        <p:txBody>
          <a:bodyPr>
            <a:normAutofit fontScale="92500" lnSpcReduction="10000"/>
          </a:bodyPr>
          <a:lstStyle/>
          <a:p>
            <a:pPr marL="0" indent="0" algn="ctr">
              <a:buNone/>
            </a:pPr>
            <a:r>
              <a:rPr lang="en-US" b="1" dirty="0"/>
              <a:t>Design Principles</a:t>
            </a:r>
          </a:p>
          <a:p>
            <a:r>
              <a:rPr lang="en-US" dirty="0" smtClean="0"/>
              <a:t>Independence </a:t>
            </a:r>
            <a:r>
              <a:rPr lang="en-US" dirty="0"/>
              <a:t>from and support for</a:t>
            </a:r>
          </a:p>
          <a:p>
            <a:pPr lvl="1"/>
            <a:r>
              <a:rPr lang="en-US" dirty="0" smtClean="0"/>
              <a:t>multiple </a:t>
            </a:r>
            <a:r>
              <a:rPr lang="en-US" dirty="0"/>
              <a:t>optimization solvers and </a:t>
            </a:r>
            <a:r>
              <a:rPr lang="en-US" dirty="0" smtClean="0"/>
              <a:t>APIs,</a:t>
            </a:r>
            <a:endParaRPr lang="en-US" dirty="0"/>
          </a:p>
          <a:p>
            <a:pPr lvl="1"/>
            <a:r>
              <a:rPr lang="en-US" dirty="0" smtClean="0"/>
              <a:t>multiple </a:t>
            </a:r>
            <a:r>
              <a:rPr lang="en-US" dirty="0"/>
              <a:t>algebraic modeling languages, </a:t>
            </a:r>
            <a:r>
              <a:rPr lang="en-US" dirty="0" smtClean="0"/>
              <a:t>and </a:t>
            </a:r>
            <a:endParaRPr lang="en-US" dirty="0"/>
          </a:p>
          <a:p>
            <a:pPr lvl="1"/>
            <a:r>
              <a:rPr lang="en-US" dirty="0" smtClean="0"/>
              <a:t>multiple </a:t>
            </a:r>
            <a:r>
              <a:rPr lang="en-US" dirty="0"/>
              <a:t>programming </a:t>
            </a:r>
            <a:r>
              <a:rPr lang="en-US" dirty="0" smtClean="0"/>
              <a:t>languages. </a:t>
            </a:r>
            <a:endParaRPr lang="en-US" dirty="0"/>
          </a:p>
          <a:p>
            <a:r>
              <a:rPr lang="en-US" dirty="0" smtClean="0"/>
              <a:t>Minimize </a:t>
            </a:r>
            <a:r>
              <a:rPr lang="en-US" dirty="0" smtClean="0"/>
              <a:t>custom coding required </a:t>
            </a:r>
            <a:r>
              <a:rPr lang="en-US" dirty="0"/>
              <a:t>of the target solvers and modeling </a:t>
            </a:r>
            <a:r>
              <a:rPr lang="en-US" dirty="0" smtClean="0"/>
              <a:t>languages</a:t>
            </a:r>
            <a:endParaRPr lang="en-US" dirty="0"/>
          </a:p>
          <a:p>
            <a:r>
              <a:rPr lang="en-US" dirty="0" smtClean="0"/>
              <a:t>Rely </a:t>
            </a:r>
            <a:r>
              <a:rPr lang="en-US" dirty="0"/>
              <a:t>on the public, published APIs of the target solvers and </a:t>
            </a:r>
            <a:r>
              <a:rPr lang="en-US" dirty="0" smtClean="0"/>
              <a:t>languages</a:t>
            </a:r>
          </a:p>
          <a:p>
            <a:r>
              <a:rPr lang="en-US" dirty="0" smtClean="0"/>
              <a:t>Avoid </a:t>
            </a:r>
            <a:r>
              <a:rPr lang="en-US" dirty="0" smtClean="0"/>
              <a:t>requiring </a:t>
            </a:r>
            <a:r>
              <a:rPr lang="en-US" dirty="0" smtClean="0"/>
              <a:t>users to customize the parser and/or code generator or emulator</a:t>
            </a:r>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34707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JSON?</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 standard format for data </a:t>
            </a:r>
            <a:r>
              <a:rPr lang="en-US" dirty="0" smtClean="0"/>
              <a:t>exchange </a:t>
            </a:r>
            <a:r>
              <a:rPr lang="en-US" u="sng" dirty="0">
                <a:hlinkClick r:id="rId2"/>
              </a:rPr>
              <a:t>http://json.org/</a:t>
            </a:r>
            <a:endParaRPr lang="en-US" dirty="0" smtClean="0"/>
          </a:p>
          <a:p>
            <a:r>
              <a:rPr lang="en-US" dirty="0" smtClean="0"/>
              <a:t>Simple </a:t>
            </a:r>
            <a:r>
              <a:rPr lang="en-US" dirty="0" smtClean="0"/>
              <a:t>syntax</a:t>
            </a:r>
          </a:p>
          <a:p>
            <a:pPr lvl="1"/>
            <a:r>
              <a:rPr lang="en-US" dirty="0" smtClean="0"/>
              <a:t>Primitive: String, Integer, Double, </a:t>
            </a:r>
            <a:r>
              <a:rPr lang="en-US" dirty="0" err="1" smtClean="0"/>
              <a:t>IEEEDouble</a:t>
            </a:r>
            <a:endParaRPr lang="en-US" dirty="0" smtClean="0"/>
          </a:p>
          <a:p>
            <a:pPr lvl="1"/>
            <a:r>
              <a:rPr lang="en-US" dirty="0" smtClean="0"/>
              <a:t>Object: { “name” : value, </a:t>
            </a:r>
            <a:r>
              <a:rPr lang="en-US" dirty="0" smtClean="0"/>
              <a:t>…} unordered</a:t>
            </a:r>
            <a:endParaRPr lang="en-US" dirty="0" smtClean="0"/>
          </a:p>
          <a:p>
            <a:pPr lvl="1"/>
            <a:r>
              <a:rPr lang="en-US" dirty="0" smtClean="0"/>
              <a:t>Array: [ </a:t>
            </a:r>
            <a:r>
              <a:rPr lang="en-US" dirty="0" smtClean="0"/>
              <a:t>value, …] ordered, mixed type values</a:t>
            </a:r>
            <a:endParaRPr lang="en-US" dirty="0" smtClean="0"/>
          </a:p>
          <a:p>
            <a:pPr lvl="1"/>
            <a:r>
              <a:rPr lang="en-US" dirty="0" smtClean="0"/>
              <a:t>Nesting: Array can contain Objects, Object can contain Arrays</a:t>
            </a:r>
            <a:endParaRPr lang="en-US" dirty="0" smtClean="0"/>
          </a:p>
          <a:p>
            <a:r>
              <a:rPr lang="en-US" dirty="0" smtClean="0"/>
              <a:t>Support in many languages</a:t>
            </a:r>
          </a:p>
          <a:p>
            <a:pPr lvl="1"/>
            <a:r>
              <a:rPr lang="en-US" dirty="0" smtClean="0"/>
              <a:t>Statically typed (e.g. C++, Java) require classes that map to JSON objects and arrays</a:t>
            </a:r>
          </a:p>
          <a:p>
            <a:pPr lvl="1"/>
            <a:r>
              <a:rPr lang="en-US" dirty="0" smtClean="0"/>
              <a:t>Dynamically typed (e.g. JavaScript, Python) can create objects on the fly from </a:t>
            </a:r>
            <a:r>
              <a:rPr lang="en-US" dirty="0" smtClean="0"/>
              <a:t>JSON</a:t>
            </a:r>
          </a:p>
          <a:p>
            <a:r>
              <a:rPr lang="en-US" dirty="0" smtClean="0"/>
              <a:t>JSON Schema </a:t>
            </a:r>
            <a:r>
              <a:rPr lang="en-US" u="sng" dirty="0">
                <a:hlinkClick r:id="rId3"/>
              </a:rPr>
              <a:t>http://json-schema.org/</a:t>
            </a:r>
            <a:endParaRPr lang="en-US" dirty="0" smtClean="0"/>
          </a:p>
          <a:p>
            <a:pPr lvl="1"/>
            <a:r>
              <a:rPr lang="en-US" dirty="0" smtClean="0"/>
              <a:t>A meta-standard for describing JSON files</a:t>
            </a:r>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t>©2020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64344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MOSDEX Syntax</a:t>
            </a:r>
            <a:endParaRPr lang="en-US" dirty="0"/>
          </a:p>
        </p:txBody>
      </p:sp>
      <p:sp>
        <p:nvSpPr>
          <p:cNvPr id="3" name="Content Placeholder 2"/>
          <p:cNvSpPr>
            <a:spLocks noGrp="1"/>
          </p:cNvSpPr>
          <p:nvPr>
            <p:ph idx="1"/>
          </p:nvPr>
        </p:nvSpPr>
        <p:spPr>
          <a:xfrm>
            <a:off x="677334" y="1308186"/>
            <a:ext cx="6110924" cy="4772836"/>
          </a:xfrm>
        </p:spPr>
        <p:txBody>
          <a:bodyPr>
            <a:normAutofit fontScale="85000" lnSpcReduction="10000"/>
          </a:bodyPr>
          <a:lstStyle/>
          <a:p>
            <a:r>
              <a:rPr lang="en-US" dirty="0" smtClean="0"/>
              <a:t>FILE contains one or more named PROBLEMS</a:t>
            </a:r>
          </a:p>
          <a:p>
            <a:pPr lvl="1"/>
            <a:r>
              <a:rPr lang="en-US" dirty="0" smtClean="0"/>
              <a:t>A FILE is intended to be self-contained but may link to other FILES</a:t>
            </a:r>
          </a:p>
          <a:p>
            <a:r>
              <a:rPr lang="en-US" dirty="0" smtClean="0"/>
              <a:t>PROBLEM contains one or more named TABLES plus auxiliary keyword objects</a:t>
            </a:r>
          </a:p>
          <a:p>
            <a:pPr lvl="1"/>
            <a:r>
              <a:rPr lang="en-US" dirty="0" smtClean="0"/>
              <a:t>A PROBLEM may contain a full optimization problem, data only, or a module of a decomposition </a:t>
            </a:r>
          </a:p>
          <a:p>
            <a:r>
              <a:rPr lang="en-US" dirty="0" smtClean="0"/>
              <a:t>TABLE is the fundamental data structure of MOSDEX</a:t>
            </a:r>
          </a:p>
          <a:p>
            <a:pPr lvl="1"/>
            <a:r>
              <a:rPr lang="en-US" dirty="0" smtClean="0"/>
              <a:t>Think of a table in a relational database with a fixed number of columns and an indefinite number of records (rows)</a:t>
            </a:r>
          </a:p>
          <a:p>
            <a:pPr lvl="1"/>
            <a:r>
              <a:rPr lang="en-US" dirty="0" smtClean="0"/>
              <a:t>A TABLE’s class is DATA or a modeling object – VARIABLE, CONSTRAINT, OBJECTIVE, or TERM</a:t>
            </a:r>
          </a:p>
          <a:p>
            <a:pPr lvl="1"/>
            <a:r>
              <a:rPr lang="en-US" dirty="0" smtClean="0"/>
              <a:t>A TABLE’s type depends on its class – e.g. VARIABLE types are CONTINUOUS, INTEGER or BINARY</a:t>
            </a:r>
          </a:p>
          <a:p>
            <a:pPr lvl="1">
              <a:tabLst>
                <a:tab pos="3549650" algn="l"/>
              </a:tabLst>
            </a:pPr>
            <a:r>
              <a:rPr lang="en-US" dirty="0" smtClean="0"/>
              <a:t>A modeling object TABLE represents a family of related objects differentiated by a key. </a:t>
            </a:r>
            <a:br>
              <a:rPr lang="en-US" dirty="0" smtClean="0"/>
            </a:br>
            <a:r>
              <a:rPr lang="en-US" dirty="0" smtClean="0"/>
              <a:t>A key (i.e. subscript) can have one or more dimensions</a:t>
            </a:r>
          </a:p>
          <a:p>
            <a:pPr lvl="1"/>
            <a:r>
              <a:rPr lang="en-US" dirty="0" smtClean="0"/>
              <a:t>A TABLE can have either </a:t>
            </a:r>
            <a:r>
              <a:rPr lang="en-US" b="1" dirty="0" smtClean="0"/>
              <a:t>Instance</a:t>
            </a:r>
            <a:r>
              <a:rPr lang="en-US" dirty="0" smtClean="0"/>
              <a:t> form or </a:t>
            </a:r>
            <a:r>
              <a:rPr lang="en-US" b="1" dirty="0" smtClean="0"/>
              <a:t>Query</a:t>
            </a:r>
            <a:r>
              <a:rPr lang="en-US" dirty="0" smtClean="0"/>
              <a:t> form</a:t>
            </a:r>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765" y="1308186"/>
            <a:ext cx="4623685" cy="4772836"/>
          </a:xfrm>
          <a:prstGeom prst="rect">
            <a:avLst/>
          </a:prstGeom>
        </p:spPr>
      </p:pic>
      <p:sp>
        <p:nvSpPr>
          <p:cNvPr id="7" name="Rectangle 6"/>
          <p:cNvSpPr/>
          <p:nvPr/>
        </p:nvSpPr>
        <p:spPr>
          <a:xfrm>
            <a:off x="7485681" y="1308186"/>
            <a:ext cx="3223648" cy="284536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7985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Syntax </a:t>
            </a:r>
            <a:r>
              <a:rPr lang="en-US" dirty="0" smtClean="0"/>
              <a:t>(continued)</a:t>
            </a:r>
            <a:endParaRPr lang="en-US" dirty="0"/>
          </a:p>
        </p:txBody>
      </p:sp>
      <p:sp>
        <p:nvSpPr>
          <p:cNvPr id="3" name="Content Placeholder 2"/>
          <p:cNvSpPr>
            <a:spLocks noGrp="1"/>
          </p:cNvSpPr>
          <p:nvPr>
            <p:ph idx="1"/>
          </p:nvPr>
        </p:nvSpPr>
        <p:spPr>
          <a:xfrm>
            <a:off x="677334" y="1618151"/>
            <a:ext cx="6529378" cy="4423211"/>
          </a:xfrm>
        </p:spPr>
        <p:txBody>
          <a:bodyPr>
            <a:normAutofit fontScale="92500" lnSpcReduction="10000"/>
          </a:bodyPr>
          <a:lstStyle/>
          <a:p>
            <a:r>
              <a:rPr lang="en-US" dirty="0" smtClean="0"/>
              <a:t>Instance-form TABLE contains data</a:t>
            </a:r>
          </a:p>
          <a:p>
            <a:r>
              <a:rPr lang="en-US" dirty="0" smtClean="0"/>
              <a:t>Query-form TABLE is specified by an SQL query</a:t>
            </a:r>
          </a:p>
          <a:p>
            <a:r>
              <a:rPr lang="en-US" dirty="0" smtClean="0"/>
              <a:t>Singleton TABLE is a special instance that contains a single record</a:t>
            </a:r>
          </a:p>
          <a:p>
            <a:r>
              <a:rPr lang="en-US" dirty="0" smtClean="0"/>
              <a:t>Every TABLE has a SCHEMA</a:t>
            </a:r>
          </a:p>
          <a:p>
            <a:pPr lvl="1"/>
            <a:r>
              <a:rPr lang="en-US" dirty="0" smtClean="0"/>
              <a:t>Specifies the name and datatype of each field (column) in the TABLE</a:t>
            </a:r>
          </a:p>
          <a:p>
            <a:pPr lvl="1"/>
            <a:r>
              <a:rPr lang="en-US" dirty="0" smtClean="0"/>
              <a:t>Instance TABLE has explicit SCHEMA</a:t>
            </a:r>
          </a:p>
          <a:p>
            <a:pPr lvl="1"/>
            <a:r>
              <a:rPr lang="en-US" dirty="0" smtClean="0"/>
              <a:t>Query TABLE has SCHEMA implied by the query</a:t>
            </a:r>
          </a:p>
          <a:p>
            <a:pPr lvl="1"/>
            <a:r>
              <a:rPr lang="en-US" dirty="0" smtClean="0"/>
              <a:t>Singleton TABLE has SCHEMA implied by the data</a:t>
            </a:r>
          </a:p>
          <a:p>
            <a:r>
              <a:rPr lang="en-US" dirty="0" smtClean="0"/>
              <a:t>Data TABLE can have any reasonable schema</a:t>
            </a:r>
            <a:br>
              <a:rPr lang="en-US" dirty="0" smtClean="0"/>
            </a:br>
            <a:r>
              <a:rPr lang="en-US" dirty="0" smtClean="0"/>
              <a:t>Modeling object TABLE has a schema dictated by the solver</a:t>
            </a:r>
          </a:p>
          <a:p>
            <a:r>
              <a:rPr lang="en-US" dirty="0" smtClean="0"/>
              <a:t>PROBLEM can contain a mixture of instance, query, and singleton TABLES</a:t>
            </a:r>
          </a:p>
          <a:p>
            <a:pPr lvl="1"/>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7</a:t>
            </a:fld>
            <a:endParaRPr lang="en-US" dirty="0"/>
          </a:p>
        </p:txBody>
      </p:sp>
      <p:pic>
        <p:nvPicPr>
          <p:cNvPr id="6" name="Picture 5"/>
          <p:cNvPicPr>
            <a:picLocks noChangeAspect="1"/>
          </p:cNvPicPr>
          <p:nvPr/>
        </p:nvPicPr>
        <p:blipFill>
          <a:blip r:embed="rId2"/>
          <a:stretch>
            <a:fillRect/>
          </a:stretch>
        </p:blipFill>
        <p:spPr>
          <a:xfrm>
            <a:off x="6960369" y="1618151"/>
            <a:ext cx="4627265" cy="4773582"/>
          </a:xfrm>
          <a:prstGeom prst="rect">
            <a:avLst/>
          </a:prstGeom>
        </p:spPr>
      </p:pic>
      <p:sp>
        <p:nvSpPr>
          <p:cNvPr id="7" name="Rectangle 6"/>
          <p:cNvSpPr/>
          <p:nvPr/>
        </p:nvSpPr>
        <p:spPr>
          <a:xfrm>
            <a:off x="7702658" y="4432515"/>
            <a:ext cx="3705571" cy="184429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61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a:t>
            </a:r>
            <a:endParaRPr lang="en-US" dirty="0"/>
          </a:p>
        </p:txBody>
      </p:sp>
      <p:sp>
        <p:nvSpPr>
          <p:cNvPr id="3" name="Content Placeholder 2"/>
          <p:cNvSpPr>
            <a:spLocks noGrp="1"/>
          </p:cNvSpPr>
          <p:nvPr>
            <p:ph idx="1"/>
          </p:nvPr>
        </p:nvSpPr>
        <p:spPr>
          <a:xfrm>
            <a:off x="677334" y="2160589"/>
            <a:ext cx="7552266" cy="3880773"/>
          </a:xfrm>
        </p:spPr>
        <p:txBody>
          <a:bodyPr>
            <a:normAutofit/>
          </a:bodyPr>
          <a:lstStyle/>
          <a:p>
            <a:r>
              <a:rPr lang="en-US" dirty="0" smtClean="0"/>
              <a:t>There is a deep and intimate relationship between the syntax of optimization models and the structure of </a:t>
            </a:r>
            <a:r>
              <a:rPr lang="en-US" dirty="0"/>
              <a:t>relational data </a:t>
            </a:r>
            <a:endParaRPr lang="en-US" dirty="0" smtClean="0"/>
          </a:p>
          <a:p>
            <a:r>
              <a:rPr lang="en-US" dirty="0" smtClean="0"/>
              <a:t>SQL permits compact specification of complex data transformations and optimization structures</a:t>
            </a:r>
          </a:p>
          <a:p>
            <a:r>
              <a:rPr lang="en-US" dirty="0" smtClean="0"/>
              <a:t>SQL is widely known </a:t>
            </a:r>
            <a:r>
              <a:rPr lang="en-US" dirty="0" smtClean="0"/>
              <a:t>and used by developers</a:t>
            </a:r>
          </a:p>
          <a:p>
            <a:r>
              <a:rPr lang="en-US" dirty="0" smtClean="0"/>
              <a:t>Relatively easy to learn</a:t>
            </a:r>
          </a:p>
          <a:p>
            <a:r>
              <a:rPr lang="en-US" dirty="0" smtClean="0"/>
              <a:t>Many platforms support it</a:t>
            </a:r>
          </a:p>
          <a:p>
            <a:r>
              <a:rPr lang="en-US" dirty="0" smtClean="0"/>
              <a:t>ANSI standard (with product-specific variances)</a:t>
            </a:r>
          </a:p>
          <a:p>
            <a:r>
              <a:rPr lang="en-US" dirty="0" smtClean="0"/>
              <a:t>Portable</a:t>
            </a:r>
          </a:p>
          <a:p>
            <a:r>
              <a:rPr lang="en-US" dirty="0" smtClean="0"/>
              <a:t>Efficient data manipulations through query optimization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©2018 Jeremy A. Bloom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p:cNvSpPr txBox="1"/>
          <p:nvPr/>
        </p:nvSpPr>
        <p:spPr>
          <a:xfrm>
            <a:off x="8167602" y="2160589"/>
            <a:ext cx="3161655" cy="861774"/>
          </a:xfrm>
          <a:prstGeom prst="rect">
            <a:avLst/>
          </a:prstGeom>
          <a:noFill/>
        </p:spPr>
        <p:txBody>
          <a:bodyPr wrap="square" rtlCol="0">
            <a:spAutoFit/>
          </a:bodyPr>
          <a:lstStyle/>
          <a:p>
            <a:r>
              <a:rPr lang="en-US" sz="1000" dirty="0"/>
              <a:t>Bloom, Optimization Modeling and Relational Data. https://github.com/JeremyBloom/Optimization---</a:t>
            </a:r>
            <a:r>
              <a:rPr lang="en-US" sz="1000" dirty="0" smtClean="0"/>
              <a:t>Sample-Notebooks/blob/master/Optimization%2BModeling%2Band%2BRelational%2BData%2Bpub.ipynb</a:t>
            </a:r>
            <a:endParaRPr lang="en-US" sz="1000" dirty="0"/>
          </a:p>
        </p:txBody>
      </p:sp>
    </p:spTree>
    <p:extLst>
      <p:ext uri="{BB962C8B-B14F-4D97-AF65-F5344CB8AC3E}">
        <p14:creationId xmlns:p14="http://schemas.microsoft.com/office/powerpoint/2010/main" val="1793986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923866" cy="1320800"/>
          </a:xfrm>
        </p:spPr>
        <p:txBody>
          <a:bodyPr/>
          <a:lstStyle/>
          <a:p>
            <a:r>
              <a:rPr lang="en-US" dirty="0" smtClean="0"/>
              <a:t>Modeling Objects – Why do we need them?</a:t>
            </a:r>
            <a:endParaRPr lang="en-US" dirty="0"/>
          </a:p>
        </p:txBody>
      </p:sp>
      <p:sp>
        <p:nvSpPr>
          <p:cNvPr id="6" name="Content Placeholder 5"/>
          <p:cNvSpPr>
            <a:spLocks noGrp="1"/>
          </p:cNvSpPr>
          <p:nvPr>
            <p:ph idx="1"/>
          </p:nvPr>
        </p:nvSpPr>
        <p:spPr>
          <a:xfrm>
            <a:off x="677334" y="1348353"/>
            <a:ext cx="8923866" cy="4693009"/>
          </a:xfrm>
        </p:spPr>
        <p:txBody>
          <a:bodyPr>
            <a:normAutofit/>
          </a:bodyPr>
          <a:lstStyle/>
          <a:p>
            <a:r>
              <a:rPr lang="en-US" dirty="0" smtClean="0"/>
              <a:t>MOSDEX is a data standard, not a modeling language</a:t>
            </a:r>
          </a:p>
          <a:p>
            <a:r>
              <a:rPr lang="en-US" dirty="0" smtClean="0"/>
              <a:t>MOSDEX Compatibility </a:t>
            </a:r>
            <a:r>
              <a:rPr lang="en-US" dirty="0" smtClean="0"/>
              <a:t>with </a:t>
            </a:r>
            <a:r>
              <a:rPr lang="en-US" dirty="0" smtClean="0"/>
              <a:t>MPS</a:t>
            </a:r>
            <a:endParaRPr lang="en-US" dirty="0" smtClean="0"/>
          </a:p>
          <a:p>
            <a:pPr lvl="1"/>
            <a:r>
              <a:rPr lang="en-US" dirty="0" smtClean="0"/>
              <a:t>MPS format combines data exchange with definitions of the modeling objects - rows (constraints and objectives) </a:t>
            </a:r>
            <a:r>
              <a:rPr lang="en-US" dirty="0"/>
              <a:t>and </a:t>
            </a:r>
            <a:r>
              <a:rPr lang="en-US" dirty="0" smtClean="0"/>
              <a:t>columns </a:t>
            </a:r>
            <a:r>
              <a:rPr lang="en-US" dirty="0"/>
              <a:t>(</a:t>
            </a:r>
            <a:r>
              <a:rPr lang="en-US" dirty="0" smtClean="0"/>
              <a:t>variables and coefficients)</a:t>
            </a:r>
          </a:p>
          <a:p>
            <a:pPr lvl="1"/>
            <a:r>
              <a:rPr lang="en-US" dirty="0" smtClean="0"/>
              <a:t>However, MPS was defined before solvers had modeling APIs and before optimization domain-specific languages had been invented</a:t>
            </a:r>
          </a:p>
          <a:p>
            <a:pPr lvl="1"/>
            <a:r>
              <a:rPr lang="en-US" dirty="0" smtClean="0"/>
              <a:t>Today, when many solvers have modeling APIs and with a number </a:t>
            </a:r>
            <a:r>
              <a:rPr lang="en-US" dirty="0"/>
              <a:t>of optimization domain-specific </a:t>
            </a:r>
            <a:r>
              <a:rPr lang="en-US" dirty="0" smtClean="0"/>
              <a:t>languages, modeling objects are less important</a:t>
            </a:r>
          </a:p>
          <a:p>
            <a:r>
              <a:rPr lang="en-US" dirty="0" smtClean="0"/>
              <a:t>Modeling objects are still needed for solvers without modeling APIs (e.g. </a:t>
            </a:r>
            <a:r>
              <a:rPr lang="en-US" dirty="0" err="1" smtClean="0"/>
              <a:t>Clp</a:t>
            </a:r>
            <a:r>
              <a:rPr lang="en-US" dirty="0" smtClean="0"/>
              <a:t>)</a:t>
            </a:r>
          </a:p>
          <a:p>
            <a:r>
              <a:rPr lang="en-US" dirty="0" smtClean="0"/>
              <a:t>Standardized modeling objects are potentially useful for model export (serialization) and </a:t>
            </a:r>
            <a:r>
              <a:rPr lang="en-US" dirty="0"/>
              <a:t>import </a:t>
            </a:r>
            <a:r>
              <a:rPr lang="en-US" dirty="0" smtClean="0"/>
              <a:t>(deserialization</a:t>
            </a:r>
            <a:r>
              <a:rPr lang="en-US" dirty="0"/>
              <a:t>)</a:t>
            </a:r>
            <a:endParaRPr lang="en-US" dirty="0" smtClean="0"/>
          </a:p>
          <a:p>
            <a:r>
              <a:rPr lang="en-US" dirty="0" smtClean="0"/>
              <a:t>However, even without modeling objects, a standard for data exchange can still </a:t>
            </a:r>
            <a:r>
              <a:rPr lang="en-US" dirty="0"/>
              <a:t>realize most of the </a:t>
            </a:r>
            <a:r>
              <a:rPr lang="en-US" dirty="0" smtClean="0"/>
              <a:t>value</a:t>
            </a:r>
          </a:p>
          <a:p>
            <a:endParaRPr lang="en-US" dirty="0"/>
          </a:p>
        </p:txBody>
      </p:sp>
      <p:sp>
        <p:nvSpPr>
          <p:cNvPr id="7" name="Footer Placeholder 6"/>
          <p:cNvSpPr>
            <a:spLocks noGrp="1"/>
          </p:cNvSpPr>
          <p:nvPr>
            <p:ph type="ftr" sz="quarter" idx="11"/>
          </p:nvPr>
        </p:nvSpPr>
        <p:spPr/>
        <p:txBody>
          <a:bodyPr/>
          <a:lstStyle/>
          <a:p>
            <a:r>
              <a:rPr lang="en-US" smtClean="0"/>
              <a:t>©2020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4037888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35329</TotalTime>
  <Words>1675</Words>
  <Application>Microsoft Office PowerPoint</Application>
  <PresentationFormat>Widescreen</PresentationFormat>
  <Paragraphs>206</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Trebuchet MS</vt:lpstr>
      <vt:lpstr>Wingdings 2</vt:lpstr>
      <vt:lpstr>Wingdings 3</vt:lpstr>
      <vt:lpstr>Facet</vt:lpstr>
      <vt:lpstr>MOSDEX A New Standard for Data Exchange with Optimization Solvers</vt:lpstr>
      <vt:lpstr>Synopsis</vt:lpstr>
      <vt:lpstr>Rationale</vt:lpstr>
      <vt:lpstr>The MOSDEX Standard Mathematical Optimization Solver Data Exchange</vt:lpstr>
      <vt:lpstr>Why JSON?</vt:lpstr>
      <vt:lpstr>MOSDEX Syntax</vt:lpstr>
      <vt:lpstr>MOSDEX Syntax (continued)</vt:lpstr>
      <vt:lpstr>Why SQL?</vt:lpstr>
      <vt:lpstr>Modeling Objects – Why do we need them?</vt:lpstr>
      <vt:lpstr>MOSDEX Examples Transshipment Network</vt:lpstr>
      <vt:lpstr>MOSDEX Examples Transshipment Network in Instance Form</vt:lpstr>
      <vt:lpstr>MOSDEX Examples Transshipment Network in Query Form</vt:lpstr>
      <vt:lpstr>The Future: Big Data and Streams</vt:lpstr>
      <vt:lpstr>Dataflow for an Optimization Application</vt:lpstr>
      <vt:lpstr>How MOSDEX Supports the Dataflow</vt:lpstr>
      <vt:lpstr>Big Data Operations</vt:lpstr>
      <vt:lpstr>Next Steps for MOSDEX</vt:lpstr>
      <vt:lpstr>Summary</vt:lpstr>
      <vt:lpstr>MOSDEX Resources https://github.com/coin-modeling-dev/MOSDEX-Examples/tree/master/MOSDEX-1.2</vt:lpstr>
      <vt:lpstr>MOSDEX Examples https://github.com/coin-modeling-dev/MOSDEX-Examples/tree/master/MOSDEX-1.2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MOSDEX, an Alternative to MPS for Data Exchange with Optimization Solvers</dc:title>
  <dc:creator>Jeremy</dc:creator>
  <cp:lastModifiedBy>The Blooms</cp:lastModifiedBy>
  <cp:revision>159</cp:revision>
  <dcterms:created xsi:type="dcterms:W3CDTF">2019-01-11T19:09:47Z</dcterms:created>
  <dcterms:modified xsi:type="dcterms:W3CDTF">2020-07-01T00:04:30Z</dcterms:modified>
</cp:coreProperties>
</file>