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4"/>
  </p:notesMasterIdLst>
  <p:sldIdLst>
    <p:sldId id="256" r:id="rId2"/>
    <p:sldId id="290" r:id="rId3"/>
    <p:sldId id="258" r:id="rId4"/>
    <p:sldId id="259" r:id="rId5"/>
    <p:sldId id="263" r:id="rId6"/>
    <p:sldId id="283" r:id="rId7"/>
    <p:sldId id="284" r:id="rId8"/>
    <p:sldId id="286" r:id="rId9"/>
    <p:sldId id="262" r:id="rId10"/>
    <p:sldId id="287" r:id="rId11"/>
    <p:sldId id="288" r:id="rId12"/>
    <p:sldId id="289" r:id="rId13"/>
    <p:sldId id="292" r:id="rId14"/>
    <p:sldId id="279" r:id="rId15"/>
    <p:sldId id="280" r:id="rId16"/>
    <p:sldId id="293" r:id="rId17"/>
    <p:sldId id="268" r:id="rId18"/>
    <p:sldId id="291" r:id="rId19"/>
    <p:sldId id="276" r:id="rId20"/>
    <p:sldId id="275" r:id="rId21"/>
    <p:sldId id="281" r:id="rId22"/>
    <p:sldId id="282" r:id="rId23"/>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62" d="100"/>
          <a:sy n="62" d="100"/>
        </p:scale>
        <p:origin x="10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1DFD822A-B288-4CD1-9EBA-086CB5E54ACC}" type="datetimeFigureOut">
              <a:rPr lang="en-US" smtClean="0"/>
              <a:t>7/5/2020</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24FAB542-2094-4BD1-83DD-56A1E603ED6C}" type="slidenum">
              <a:rPr lang="en-US" smtClean="0"/>
              <a:t>‹#›</a:t>
            </a:fld>
            <a:endParaRPr lang="en-US"/>
          </a:p>
        </p:txBody>
      </p:sp>
    </p:spTree>
    <p:extLst>
      <p:ext uri="{BB962C8B-B14F-4D97-AF65-F5344CB8AC3E}">
        <p14:creationId xmlns:p14="http://schemas.microsoft.com/office/powerpoint/2010/main" val="3832147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IBM Analytics</a:t>
            </a:r>
            <a:r>
              <a:rPr lang="en-US"/>
              <a:t/>
            </a:r>
            <a:br>
              <a:rPr lang="en-US"/>
            </a:br>
            <a:r>
              <a:rPr lang="en-US" smtClean="0"/>
              <a:t>© 2015 IBM Corporation</a:t>
            </a:r>
            <a:endParaRPr lang="en-US"/>
          </a:p>
        </p:txBody>
      </p:sp>
      <p:sp>
        <p:nvSpPr>
          <p:cNvPr id="5" name="Slide Number Placeholder 4"/>
          <p:cNvSpPr>
            <a:spLocks noGrp="1"/>
          </p:cNvSpPr>
          <p:nvPr>
            <p:ph type="sldNum" sz="quarter" idx="11"/>
          </p:nvPr>
        </p:nvSpPr>
        <p:spPr/>
        <p:txBody>
          <a:bodyPr/>
          <a:lstStyle/>
          <a:p>
            <a:fld id="{9688E928-1F3D-4E73-84AD-79E9018FFE2B}" type="slidenum">
              <a:rPr lang="en-US" smtClean="0"/>
              <a:pPr/>
              <a:t>13</a:t>
            </a:fld>
            <a:endParaRPr lang="en-US"/>
          </a:p>
        </p:txBody>
      </p:sp>
    </p:spTree>
    <p:extLst>
      <p:ext uri="{BB962C8B-B14F-4D97-AF65-F5344CB8AC3E}">
        <p14:creationId xmlns:p14="http://schemas.microsoft.com/office/powerpoint/2010/main" val="2127791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FAB542-2094-4BD1-83DD-56A1E603ED6C}" type="slidenum">
              <a:rPr lang="en-US" smtClean="0"/>
              <a:t>16</a:t>
            </a:fld>
            <a:endParaRPr lang="en-US"/>
          </a:p>
        </p:txBody>
      </p:sp>
    </p:spTree>
    <p:extLst>
      <p:ext uri="{BB962C8B-B14F-4D97-AF65-F5344CB8AC3E}">
        <p14:creationId xmlns:p14="http://schemas.microsoft.com/office/powerpoint/2010/main" val="1401451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FAB542-2094-4BD1-83DD-56A1E603ED6C}"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1351094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CAA1961-6A0E-4125-8341-D849017E1749}" type="datetime1">
              <a:rPr lang="en-US" smtClean="0"/>
              <a:t>7/5/2020</a:t>
            </a:fld>
            <a:endParaRPr lang="en-US" dirty="0"/>
          </a:p>
        </p:txBody>
      </p:sp>
      <p:sp>
        <p:nvSpPr>
          <p:cNvPr id="5" name="Footer Placeholder 4"/>
          <p:cNvSpPr>
            <a:spLocks noGrp="1"/>
          </p:cNvSpPr>
          <p:nvPr>
            <p:ph type="ftr" sz="quarter" idx="11"/>
          </p:nvPr>
        </p:nvSpPr>
        <p:spPr/>
        <p:txBody>
          <a:bodyPr/>
          <a:lstStyle/>
          <a:p>
            <a:r>
              <a:rPr lang="en-US" smtClean="0"/>
              <a:t>©2020 Jeremy A. Bloom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D4D734-84B1-4777-BF67-73210D0342D1}" type="datetime1">
              <a:rPr lang="en-US" smtClean="0"/>
              <a:t>7/5/2020</a:t>
            </a:fld>
            <a:endParaRPr lang="en-US" dirty="0"/>
          </a:p>
        </p:txBody>
      </p:sp>
      <p:sp>
        <p:nvSpPr>
          <p:cNvPr id="5" name="Footer Placeholder 4"/>
          <p:cNvSpPr>
            <a:spLocks noGrp="1"/>
          </p:cNvSpPr>
          <p:nvPr>
            <p:ph type="ftr" sz="quarter" idx="11"/>
          </p:nvPr>
        </p:nvSpPr>
        <p:spPr/>
        <p:txBody>
          <a:bodyPr/>
          <a:lstStyle/>
          <a:p>
            <a:r>
              <a:rPr lang="en-US" smtClean="0"/>
              <a:t>©2020 Jeremy A. Bloom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F2DFED-9392-4C8C-BB31-6B4D09DB0278}" type="datetime1">
              <a:rPr lang="en-US" smtClean="0"/>
              <a:t>7/5/2020</a:t>
            </a:fld>
            <a:endParaRPr lang="en-US" dirty="0"/>
          </a:p>
        </p:txBody>
      </p:sp>
      <p:sp>
        <p:nvSpPr>
          <p:cNvPr id="5" name="Footer Placeholder 4"/>
          <p:cNvSpPr>
            <a:spLocks noGrp="1"/>
          </p:cNvSpPr>
          <p:nvPr>
            <p:ph type="ftr" sz="quarter" idx="11"/>
          </p:nvPr>
        </p:nvSpPr>
        <p:spPr/>
        <p:txBody>
          <a:bodyPr/>
          <a:lstStyle/>
          <a:p>
            <a:r>
              <a:rPr lang="en-US" smtClean="0"/>
              <a:t>©2020 Jeremy A. Bloom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DAB72D-67FC-4EAF-8E07-63B6FF444CAC}" type="datetime1">
              <a:rPr lang="en-US" smtClean="0"/>
              <a:t>7/5/2020</a:t>
            </a:fld>
            <a:endParaRPr lang="en-US" dirty="0"/>
          </a:p>
        </p:txBody>
      </p:sp>
      <p:sp>
        <p:nvSpPr>
          <p:cNvPr id="5" name="Footer Placeholder 4"/>
          <p:cNvSpPr>
            <a:spLocks noGrp="1"/>
          </p:cNvSpPr>
          <p:nvPr>
            <p:ph type="ftr" sz="quarter" idx="11"/>
          </p:nvPr>
        </p:nvSpPr>
        <p:spPr/>
        <p:txBody>
          <a:bodyPr/>
          <a:lstStyle/>
          <a:p>
            <a:r>
              <a:rPr lang="en-US" smtClean="0"/>
              <a:t>©2020 Jeremy A. Bloom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87B981-6811-4541-8EA7-5F3EFED6544E}" type="datetime1">
              <a:rPr lang="en-US" smtClean="0"/>
              <a:t>7/5/2020</a:t>
            </a:fld>
            <a:endParaRPr lang="en-US" dirty="0"/>
          </a:p>
        </p:txBody>
      </p:sp>
      <p:sp>
        <p:nvSpPr>
          <p:cNvPr id="5" name="Footer Placeholder 4"/>
          <p:cNvSpPr>
            <a:spLocks noGrp="1"/>
          </p:cNvSpPr>
          <p:nvPr>
            <p:ph type="ftr" sz="quarter" idx="11"/>
          </p:nvPr>
        </p:nvSpPr>
        <p:spPr/>
        <p:txBody>
          <a:bodyPr/>
          <a:lstStyle/>
          <a:p>
            <a:r>
              <a:rPr lang="en-US" smtClean="0"/>
              <a:t>©2020 Jeremy A. Bloom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76B9C2-ABEC-4A2F-996D-A837E13450B4}" type="datetime1">
              <a:rPr lang="en-US" smtClean="0"/>
              <a:t>7/5/2020</a:t>
            </a:fld>
            <a:endParaRPr lang="en-US" dirty="0"/>
          </a:p>
        </p:txBody>
      </p:sp>
      <p:sp>
        <p:nvSpPr>
          <p:cNvPr id="5" name="Footer Placeholder 4"/>
          <p:cNvSpPr>
            <a:spLocks noGrp="1"/>
          </p:cNvSpPr>
          <p:nvPr>
            <p:ph type="ftr" sz="quarter" idx="11"/>
          </p:nvPr>
        </p:nvSpPr>
        <p:spPr/>
        <p:txBody>
          <a:bodyPr/>
          <a:lstStyle/>
          <a:p>
            <a:r>
              <a:rPr lang="en-US" smtClean="0"/>
              <a:t>©2020 Jeremy A. Bloom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F83BE6-E074-43AE-BB20-C39F65E0F95F}" type="datetime1">
              <a:rPr lang="en-US" smtClean="0"/>
              <a:t>7/5/2020</a:t>
            </a:fld>
            <a:endParaRPr lang="en-US" dirty="0"/>
          </a:p>
        </p:txBody>
      </p:sp>
      <p:sp>
        <p:nvSpPr>
          <p:cNvPr id="5" name="Footer Placeholder 4"/>
          <p:cNvSpPr>
            <a:spLocks noGrp="1"/>
          </p:cNvSpPr>
          <p:nvPr>
            <p:ph type="ftr" sz="quarter" idx="11"/>
          </p:nvPr>
        </p:nvSpPr>
        <p:spPr/>
        <p:txBody>
          <a:bodyPr/>
          <a:lstStyle/>
          <a:p>
            <a:r>
              <a:rPr lang="en-US" smtClean="0"/>
              <a:t>©2020 Jeremy A. Bloom</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F691F7-1AE1-4DDA-8580-42515D955338}" type="datetime1">
              <a:rPr lang="en-US" smtClean="0"/>
              <a:t>7/5/2020</a:t>
            </a:fld>
            <a:endParaRPr lang="en-US" dirty="0"/>
          </a:p>
        </p:txBody>
      </p:sp>
      <p:sp>
        <p:nvSpPr>
          <p:cNvPr id="5" name="Footer Placeholder 4"/>
          <p:cNvSpPr>
            <a:spLocks noGrp="1"/>
          </p:cNvSpPr>
          <p:nvPr>
            <p:ph type="ftr" sz="quarter" idx="11"/>
          </p:nvPr>
        </p:nvSpPr>
        <p:spPr/>
        <p:txBody>
          <a:bodyPr/>
          <a:lstStyle/>
          <a:p>
            <a:r>
              <a:rPr lang="en-US" smtClean="0"/>
              <a:t>©2020 Jeremy A. Bloom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E7023D-7723-4AEF-928B-D8681402D357}" type="datetime1">
              <a:rPr lang="en-US" smtClean="0"/>
              <a:t>7/5/2020</a:t>
            </a:fld>
            <a:endParaRPr lang="en-US" dirty="0"/>
          </a:p>
        </p:txBody>
      </p:sp>
      <p:sp>
        <p:nvSpPr>
          <p:cNvPr id="5" name="Footer Placeholder 4"/>
          <p:cNvSpPr>
            <a:spLocks noGrp="1"/>
          </p:cNvSpPr>
          <p:nvPr>
            <p:ph type="ftr" sz="quarter" idx="11"/>
          </p:nvPr>
        </p:nvSpPr>
        <p:spPr/>
        <p:txBody>
          <a:bodyPr/>
          <a:lstStyle/>
          <a:p>
            <a:r>
              <a:rPr lang="en-US" smtClean="0"/>
              <a:t>©2020 Jeremy A. Bloom</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A8BDA7-B7BF-451E-93DF-18AE87F2EEFA}" type="datetime1">
              <a:rPr lang="en-US" smtClean="0"/>
              <a:t>7/5/2020</a:t>
            </a:fld>
            <a:endParaRPr lang="en-US" dirty="0"/>
          </a:p>
        </p:txBody>
      </p:sp>
      <p:sp>
        <p:nvSpPr>
          <p:cNvPr id="5" name="Footer Placeholder 4"/>
          <p:cNvSpPr>
            <a:spLocks noGrp="1"/>
          </p:cNvSpPr>
          <p:nvPr>
            <p:ph type="ftr" sz="quarter" idx="11"/>
          </p:nvPr>
        </p:nvSpPr>
        <p:spPr/>
        <p:txBody>
          <a:bodyPr/>
          <a:lstStyle/>
          <a:p>
            <a:r>
              <a:rPr lang="en-US" smtClean="0"/>
              <a:t>©2020 Jeremy A. Bloom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8D3F25-9D88-42ED-96E8-DBC211AF0D76}" type="datetime1">
              <a:rPr lang="en-US" smtClean="0"/>
              <a:t>7/5/2020</a:t>
            </a:fld>
            <a:endParaRPr lang="en-US" dirty="0"/>
          </a:p>
        </p:txBody>
      </p:sp>
      <p:sp>
        <p:nvSpPr>
          <p:cNvPr id="6" name="Footer Placeholder 5"/>
          <p:cNvSpPr>
            <a:spLocks noGrp="1"/>
          </p:cNvSpPr>
          <p:nvPr>
            <p:ph type="ftr" sz="quarter" idx="11"/>
          </p:nvPr>
        </p:nvSpPr>
        <p:spPr/>
        <p:txBody>
          <a:bodyPr/>
          <a:lstStyle/>
          <a:p>
            <a:r>
              <a:rPr lang="en-US" smtClean="0"/>
              <a:t>©2020 Jeremy A. Bloom</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C37CB8C-70FA-4153-BBEB-5F7ACA26FE8E}" type="datetime1">
              <a:rPr lang="en-US" smtClean="0"/>
              <a:t>7/5/2020</a:t>
            </a:fld>
            <a:endParaRPr lang="en-US" dirty="0"/>
          </a:p>
        </p:txBody>
      </p:sp>
      <p:sp>
        <p:nvSpPr>
          <p:cNvPr id="8" name="Footer Placeholder 7"/>
          <p:cNvSpPr>
            <a:spLocks noGrp="1"/>
          </p:cNvSpPr>
          <p:nvPr>
            <p:ph type="ftr" sz="quarter" idx="11"/>
          </p:nvPr>
        </p:nvSpPr>
        <p:spPr/>
        <p:txBody>
          <a:bodyPr/>
          <a:lstStyle/>
          <a:p>
            <a:r>
              <a:rPr lang="en-US" smtClean="0"/>
              <a:t>©2020 Jeremy A. Bloom</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191611A-EB36-482A-8786-94CD01FEF31D}" type="datetime1">
              <a:rPr lang="en-US" smtClean="0"/>
              <a:t>7/5/2020</a:t>
            </a:fld>
            <a:endParaRPr lang="en-US" dirty="0"/>
          </a:p>
        </p:txBody>
      </p:sp>
      <p:sp>
        <p:nvSpPr>
          <p:cNvPr id="4" name="Footer Placeholder 3"/>
          <p:cNvSpPr>
            <a:spLocks noGrp="1"/>
          </p:cNvSpPr>
          <p:nvPr>
            <p:ph type="ftr" sz="quarter" idx="11"/>
          </p:nvPr>
        </p:nvSpPr>
        <p:spPr/>
        <p:txBody>
          <a:bodyPr/>
          <a:lstStyle/>
          <a:p>
            <a:r>
              <a:rPr lang="en-US" smtClean="0"/>
              <a:t>©2020 Jeremy A. Bloom</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5E79E-2A75-4126-88D6-F59F6EC6C23C}" type="datetime1">
              <a:rPr lang="en-US" smtClean="0"/>
              <a:t>7/5/2020</a:t>
            </a:fld>
            <a:endParaRPr lang="en-US" dirty="0"/>
          </a:p>
        </p:txBody>
      </p:sp>
      <p:sp>
        <p:nvSpPr>
          <p:cNvPr id="3" name="Footer Placeholder 2"/>
          <p:cNvSpPr>
            <a:spLocks noGrp="1"/>
          </p:cNvSpPr>
          <p:nvPr>
            <p:ph type="ftr" sz="quarter" idx="11"/>
          </p:nvPr>
        </p:nvSpPr>
        <p:spPr/>
        <p:txBody>
          <a:bodyPr/>
          <a:lstStyle/>
          <a:p>
            <a:r>
              <a:rPr lang="en-US" smtClean="0"/>
              <a:t>©2020 Jeremy A. Bloom</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789712-6BBE-4D30-A2DC-2F1BF0FA194A}" type="datetime1">
              <a:rPr lang="en-US" smtClean="0"/>
              <a:t>7/5/2020</a:t>
            </a:fld>
            <a:endParaRPr lang="en-US" dirty="0"/>
          </a:p>
        </p:txBody>
      </p:sp>
      <p:sp>
        <p:nvSpPr>
          <p:cNvPr id="6" name="Footer Placeholder 5"/>
          <p:cNvSpPr>
            <a:spLocks noGrp="1"/>
          </p:cNvSpPr>
          <p:nvPr>
            <p:ph type="ftr" sz="quarter" idx="11"/>
          </p:nvPr>
        </p:nvSpPr>
        <p:spPr/>
        <p:txBody>
          <a:bodyPr/>
          <a:lstStyle/>
          <a:p>
            <a:r>
              <a:rPr lang="en-US" smtClean="0"/>
              <a:t>©2020 Jeremy A. Bloom</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smtClean="0"/>
              <a:t>©2020 Jeremy A. Bloom</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0968CD2-9FFD-4D44-B692-1DE10C359364}" type="datetime1">
              <a:rPr lang="en-US" smtClean="0"/>
              <a:t>7/5/2020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B331AB7-4012-4F33-B4DF-262CFB7A8A05}" type="datetime1">
              <a:rPr lang="en-US" smtClean="0"/>
              <a:t>7/5/2020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©2020 Jeremy A. Bloom</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mpl.com/BOOK/EXAMPLES/EXAMPLES2/net1.mod"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json-schema.org/" TargetMode="External"/><Relationship Id="rId2" Type="http://schemas.openxmlformats.org/officeDocument/2006/relationships/hyperlink" Target="http://json.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8" y="1322614"/>
            <a:ext cx="7766936" cy="2728222"/>
          </a:xfrm>
        </p:spPr>
        <p:txBody>
          <a:bodyPr/>
          <a:lstStyle/>
          <a:p>
            <a:r>
              <a:rPr lang="en-US" sz="4400" dirty="0" smtClean="0"/>
              <a:t>MOSDEX</a:t>
            </a:r>
            <a:br>
              <a:rPr lang="en-US" sz="4400" dirty="0" smtClean="0"/>
            </a:br>
            <a:r>
              <a:rPr lang="en-US" sz="2800" dirty="0"/>
              <a:t>A New Standard for Data Exchange with Optimization Solvers</a:t>
            </a:r>
            <a:endParaRPr lang="en-US" sz="4400" dirty="0"/>
          </a:p>
        </p:txBody>
      </p:sp>
      <p:sp>
        <p:nvSpPr>
          <p:cNvPr id="3" name="Subtitle 2"/>
          <p:cNvSpPr>
            <a:spLocks noGrp="1"/>
          </p:cNvSpPr>
          <p:nvPr>
            <p:ph type="subTitle" idx="1"/>
          </p:nvPr>
        </p:nvSpPr>
        <p:spPr/>
        <p:txBody>
          <a:bodyPr>
            <a:normAutofit lnSpcReduction="10000"/>
          </a:bodyPr>
          <a:lstStyle/>
          <a:p>
            <a:r>
              <a:rPr lang="en-US" dirty="0"/>
              <a:t>Dr. Jeremy A. Bloom</a:t>
            </a:r>
          </a:p>
          <a:p>
            <a:r>
              <a:rPr lang="en-US" dirty="0"/>
              <a:t>jeremyblmca@gmail.com</a:t>
            </a:r>
          </a:p>
          <a:p>
            <a:r>
              <a:rPr lang="en-US" dirty="0" smtClean="0"/>
              <a:t>July 8, 2020</a:t>
            </a:r>
            <a:endParaRPr lang="en-US" dirty="0"/>
          </a:p>
        </p:txBody>
      </p:sp>
    </p:spTree>
    <p:extLst>
      <p:ext uri="{BB962C8B-B14F-4D97-AF65-F5344CB8AC3E}">
        <p14:creationId xmlns:p14="http://schemas.microsoft.com/office/powerpoint/2010/main" val="105955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MOSDEX Examples</a:t>
            </a:r>
            <a:br>
              <a:rPr lang="en-US" dirty="0"/>
            </a:br>
            <a:r>
              <a:rPr lang="en-US" sz="2800" dirty="0" smtClean="0"/>
              <a:t>Transshipment Network</a:t>
            </a:r>
            <a:endParaRPr lang="en-US" sz="2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𝑚𝑖𝑛𝑖𝑚𝑧𝑒</m:t>
                      </m:r>
                      <m:r>
                        <a:rPr lang="en-US" b="0" i="1" smtClean="0">
                          <a:latin typeface="Cambria Math" panose="02040503050406030204" pitchFamily="18" charset="0"/>
                        </a:rPr>
                        <m:t> </m:t>
                      </m:r>
                      <m:r>
                        <a:rPr lang="en-US" b="0" i="1" smtClean="0">
                          <a:latin typeface="Cambria Math" panose="02040503050406030204" pitchFamily="18" charset="0"/>
                        </a:rPr>
                        <m:t>𝑇𝑜𝑡𝑎𝑙𝐶𝑜𝑠𝑡</m:t>
                      </m:r>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d>
                            <m:dPr>
                              <m:ctrlPr>
                                <a:rPr lang="en-US" b="0" i="1" smtClean="0">
                                  <a:latin typeface="Cambria Math" panose="02040503050406030204" pitchFamily="18" charset="0"/>
                                </a:rPr>
                              </m:ctrlPr>
                            </m:dPr>
                            <m:e>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e>
                          </m:d>
                          <m:r>
                            <m:rPr>
                              <m:nor/>
                            </m:rPr>
                            <a:rPr lang="en-US" b="0" i="0" smtClean="0">
                              <a:latin typeface="Cambria Math" panose="02040503050406030204" pitchFamily="18" charset="0"/>
                            </a:rPr>
                            <m:t> </m:t>
                          </m:r>
                          <m:r>
                            <m:rPr>
                              <m:brk m:alnAt="7"/>
                            </m:rPr>
                            <a:rPr lang="en-US" b="0" i="1" smtClean="0">
                              <a:latin typeface="Cambria Math" panose="02040503050406030204" pitchFamily="18" charset="0"/>
                            </a:rPr>
                            <m:t>𝑖</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𝐿𝐼𝑁𝐾𝑆</m:t>
                          </m:r>
                        </m:sub>
                        <m:sup/>
                        <m:e>
                          <m:r>
                            <a:rPr lang="en-US" b="0" i="1" smtClean="0">
                              <a:latin typeface="Cambria Math" panose="02040503050406030204" pitchFamily="18" charset="0"/>
                            </a:rPr>
                            <m:t>𝑐𝑜𝑠𝑡</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e>
                          </m:d>
                          <m:r>
                            <a:rPr lang="en-US" b="0" i="1" smtClean="0">
                              <a:latin typeface="Cambria Math" panose="02040503050406030204" pitchFamily="18" charset="0"/>
                            </a:rPr>
                            <m:t>∗</m:t>
                          </m:r>
                          <m:r>
                            <a:rPr lang="en-US" b="0" i="1" smtClean="0">
                              <a:latin typeface="Cambria Math" panose="02040503050406030204" pitchFamily="18" charset="0"/>
                            </a:rPr>
                            <m:t>𝑆h𝑖𝑝</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e>
                      </m:nary>
                    </m:oMath>
                  </m:oMathPara>
                </a14:m>
                <a:endParaRPr lang="en-US" dirty="0" smtClean="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𝑆𝑢𝑏𝑗𝑒𝑐𝑡</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m:t>
                      </m:r>
                    </m:oMath>
                  </m:oMathPara>
                </a14:m>
                <a:endParaRPr lang="en-US" b="0" dirty="0" smtClean="0"/>
              </a:p>
              <a:p>
                <a:pPr marL="0" indent="0">
                  <a:buNone/>
                </a:pPr>
                <a:endParaRPr lang="en-US" b="0" dirty="0" smtClean="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𝑎𝑙𝑙</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𝐶𝐼𝑇𝐼𝐸𝑆</m:t>
                          </m:r>
                        </m:e>
                      </m:d>
                    </m:oMath>
                  </m:oMathPara>
                </a14:m>
                <a:endParaRPr lang="en-US" b="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𝐵𝑎𝑙𝑎𝑛𝑐𝑒</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d>
                            <m:dPr>
                              <m:ctrlPr>
                                <a:rPr lang="en-US" b="0" i="1" smtClean="0">
                                  <a:latin typeface="Cambria Math" panose="02040503050406030204" pitchFamily="18" charset="0"/>
                                </a:rPr>
                              </m:ctrlPr>
                            </m:dPr>
                            <m:e>
                              <m:r>
                                <m:rPr>
                                  <m:brk m:alnAt="7"/>
                                </m:rP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𝑗</m:t>
                              </m:r>
                            </m:e>
                          </m:d>
                          <m:r>
                            <m:rPr>
                              <m:nor/>
                            </m:rPr>
                            <a:rPr lang="en-US" b="0" i="0" smtClean="0">
                              <a:latin typeface="Cambria Math" panose="02040503050406030204" pitchFamily="18" charset="0"/>
                            </a:rPr>
                            <m:t> </m:t>
                          </m:r>
                          <m:r>
                            <m:rPr>
                              <m:brk m:alnAt="7"/>
                            </m:rPr>
                            <a:rPr lang="en-US" b="0" i="1" smtClean="0">
                              <a:latin typeface="Cambria Math" panose="02040503050406030204" pitchFamily="18" charset="0"/>
                            </a:rPr>
                            <m:t>𝑖</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𝐿𝐼𝑁𝐾𝑆</m:t>
                          </m:r>
                        </m:sub>
                        <m:sup/>
                        <m:e>
                          <m:r>
                            <a:rPr lang="en-US" b="0" i="1" smtClean="0">
                              <a:latin typeface="Cambria Math" panose="02040503050406030204" pitchFamily="18" charset="0"/>
                            </a:rPr>
                            <m:t>𝑆h𝑖𝑝</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𝑗</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d>
                                <m:dPr>
                                  <m:ctrlPr>
                                    <a:rPr lang="en-US" b="0" i="1" smtClean="0">
                                      <a:latin typeface="Cambria Math" panose="02040503050406030204" pitchFamily="18" charset="0"/>
                                    </a:rPr>
                                  </m:ctrlPr>
                                </m:dPr>
                                <m:e>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e>
                              </m:d>
                              <m:r>
                                <m:rPr>
                                  <m:nor/>
                                </m:rPr>
                                <a:rPr lang="en-US" b="0" i="0" smtClean="0">
                                  <a:latin typeface="Cambria Math" panose="02040503050406030204" pitchFamily="18" charset="0"/>
                                </a:rPr>
                                <m:t> </m:t>
                              </m:r>
                              <m:r>
                                <m:rPr>
                                  <m:brk m:alnAt="7"/>
                                </m:rPr>
                                <a:rPr lang="en-US" b="0" i="1" smtClean="0">
                                  <a:latin typeface="Cambria Math" panose="02040503050406030204" pitchFamily="18" charset="0"/>
                                </a:rPr>
                                <m:t>𝑖</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𝐿𝐼𝑁𝐾𝑆</m:t>
                              </m:r>
                            </m:sub>
                            <m:sup/>
                            <m:e>
                              <m:r>
                                <a:rPr lang="en-US" b="0" i="1" smtClean="0">
                                  <a:latin typeface="Cambria Math" panose="02040503050406030204" pitchFamily="18" charset="0"/>
                                </a:rPr>
                                <m:t>𝑆h𝑖𝑝</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r>
                                <a:rPr lang="en-US" b="0" i="1" smtClean="0">
                                  <a:latin typeface="Cambria Math" panose="02040503050406030204" pitchFamily="18" charset="0"/>
                                </a:rPr>
                                <m:t>𝑠𝑢𝑝𝑝𝑙𝑦</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m:t>
                              </m:r>
                              <m:r>
                                <a:rPr lang="en-US" b="0" i="1" smtClean="0">
                                  <a:latin typeface="Cambria Math" panose="02040503050406030204" pitchFamily="18" charset="0"/>
                                </a:rPr>
                                <m:t>𝑑𝑒𝑚𝑎𝑛𝑑</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e>
                          </m:nary>
                        </m:e>
                      </m:nary>
                    </m:oMath>
                  </m:oMathPara>
                </a14:m>
                <a:endParaRPr lang="en-US" dirty="0" smtClean="0"/>
              </a:p>
              <a:p>
                <a:pPr marL="0" indent="0">
                  <a:buNone/>
                </a:pPr>
                <a:endParaRPr lang="en-US" dirty="0" smtClean="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𝑆h𝑖𝑝</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𝑐𝑎𝑝𝑎𝑐𝑖𝑡𝑦</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e>
                      </m:d>
                      <m:r>
                        <m:rPr>
                          <m:nor/>
                        </m:rPr>
                        <a:rPr lang="en-US" b="0" i="0"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m:rPr>
                          <m:nor/>
                        </m:rPr>
                        <a:rPr lang="en-US" b="0" i="0"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𝑎𝑙𝑙</m:t>
                      </m:r>
                      <m:r>
                        <m:rPr>
                          <m:nor/>
                        </m:rPr>
                        <a:rPr lang="en-US" b="0" i="0"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e>
                      </m:d>
                      <m:r>
                        <m:rPr>
                          <m:nor/>
                        </m:rPr>
                        <a:rPr lang="en-US" b="0" i="0"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𝐿𝐼𝑁𝐾𝑆</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1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©2020 Jeremy A. Bloom</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10</a:t>
            </a:fld>
            <a:endParaRPr lang="en-US" dirty="0"/>
          </a:p>
        </p:txBody>
      </p:sp>
      <p:sp>
        <p:nvSpPr>
          <p:cNvPr id="6" name="TextBox 5"/>
          <p:cNvSpPr txBox="1"/>
          <p:nvPr/>
        </p:nvSpPr>
        <p:spPr>
          <a:xfrm>
            <a:off x="2309247" y="5626507"/>
            <a:ext cx="6964755" cy="369332"/>
          </a:xfrm>
          <a:prstGeom prst="rect">
            <a:avLst/>
          </a:prstGeom>
          <a:noFill/>
        </p:spPr>
        <p:txBody>
          <a:bodyPr wrap="square" rtlCol="0">
            <a:spAutoFit/>
          </a:bodyPr>
          <a:lstStyle/>
          <a:p>
            <a:r>
              <a:rPr lang="en-US" dirty="0"/>
              <a:t>from </a:t>
            </a:r>
            <a:r>
              <a:rPr lang="en-US" u="sng" dirty="0" smtClean="0">
                <a:hlinkClick r:id="rId3"/>
              </a:rPr>
              <a:t>https://ampl.com/BOOK/EXAMPLES/EXAMPLES2/net1.mod</a:t>
            </a:r>
            <a:endParaRPr lang="en-US" dirty="0"/>
          </a:p>
        </p:txBody>
      </p:sp>
    </p:spTree>
    <p:extLst>
      <p:ext uri="{BB962C8B-B14F-4D97-AF65-F5344CB8AC3E}">
        <p14:creationId xmlns:p14="http://schemas.microsoft.com/office/powerpoint/2010/main" val="29796120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MOSDEX Examples</a:t>
            </a:r>
            <a:br>
              <a:rPr lang="en-US" dirty="0"/>
            </a:br>
            <a:r>
              <a:rPr lang="en-US" dirty="0"/>
              <a:t>Transshipment </a:t>
            </a:r>
            <a:r>
              <a:rPr lang="en-US" dirty="0" smtClean="0"/>
              <a:t>Network in Instance Form</a:t>
            </a:r>
            <a:endParaRPr lang="en-US" dirty="0"/>
          </a:p>
        </p:txBody>
      </p:sp>
      <p:sp>
        <p:nvSpPr>
          <p:cNvPr id="3" name="Content Placeholder 2"/>
          <p:cNvSpPr>
            <a:spLocks noGrp="1"/>
          </p:cNvSpPr>
          <p:nvPr>
            <p:ph idx="1"/>
          </p:nvPr>
        </p:nvSpPr>
        <p:spPr/>
        <p:txBody>
          <a:bodyPr/>
          <a:lstStyle/>
          <a:p>
            <a:r>
              <a:rPr lang="en-US" dirty="0"/>
              <a:t>Show </a:t>
            </a:r>
            <a:r>
              <a:rPr lang="en-US" dirty="0" smtClean="0"/>
              <a:t>demo</a:t>
            </a:r>
            <a:endParaRPr lang="en-US" dirty="0"/>
          </a:p>
        </p:txBody>
      </p:sp>
      <p:sp>
        <p:nvSpPr>
          <p:cNvPr id="4" name="Footer Placeholder 3"/>
          <p:cNvSpPr>
            <a:spLocks noGrp="1"/>
          </p:cNvSpPr>
          <p:nvPr>
            <p:ph type="ftr" sz="quarter" idx="11"/>
          </p:nvPr>
        </p:nvSpPr>
        <p:spPr/>
        <p:txBody>
          <a:bodyPr/>
          <a:lstStyle/>
          <a:p>
            <a:r>
              <a:rPr lang="en-US" smtClean="0"/>
              <a:t>©2020 Jeremy A. Bloom</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11</a:t>
            </a:fld>
            <a:endParaRPr lang="en-US" dirty="0"/>
          </a:p>
        </p:txBody>
      </p:sp>
    </p:spTree>
    <p:extLst>
      <p:ext uri="{BB962C8B-B14F-4D97-AF65-F5344CB8AC3E}">
        <p14:creationId xmlns:p14="http://schemas.microsoft.com/office/powerpoint/2010/main" val="13499016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MOSDEX Examples</a:t>
            </a:r>
            <a:br>
              <a:rPr lang="en-US" dirty="0"/>
            </a:br>
            <a:r>
              <a:rPr lang="en-US" dirty="0"/>
              <a:t>Transshipment Network in </a:t>
            </a:r>
            <a:r>
              <a:rPr lang="en-US" dirty="0" smtClean="0"/>
              <a:t>Query Form</a:t>
            </a:r>
            <a:endParaRPr lang="en-US" dirty="0"/>
          </a:p>
        </p:txBody>
      </p:sp>
      <p:sp>
        <p:nvSpPr>
          <p:cNvPr id="3" name="Content Placeholder 2"/>
          <p:cNvSpPr>
            <a:spLocks noGrp="1"/>
          </p:cNvSpPr>
          <p:nvPr>
            <p:ph idx="1"/>
          </p:nvPr>
        </p:nvSpPr>
        <p:spPr/>
        <p:txBody>
          <a:bodyPr/>
          <a:lstStyle/>
          <a:p>
            <a:r>
              <a:rPr lang="en-US" dirty="0" smtClean="0"/>
              <a:t>Show demo</a:t>
            </a:r>
            <a:endParaRPr lang="en-US" dirty="0"/>
          </a:p>
        </p:txBody>
      </p:sp>
      <p:sp>
        <p:nvSpPr>
          <p:cNvPr id="4" name="Footer Placeholder 3"/>
          <p:cNvSpPr>
            <a:spLocks noGrp="1"/>
          </p:cNvSpPr>
          <p:nvPr>
            <p:ph type="ftr" sz="quarter" idx="11"/>
          </p:nvPr>
        </p:nvSpPr>
        <p:spPr/>
        <p:txBody>
          <a:bodyPr/>
          <a:lstStyle/>
          <a:p>
            <a:r>
              <a:rPr lang="en-US" smtClean="0"/>
              <a:t>©2020 Jeremy A. Bloom</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12</a:t>
            </a:fld>
            <a:endParaRPr lang="en-US" dirty="0"/>
          </a:p>
        </p:txBody>
      </p:sp>
    </p:spTree>
    <p:extLst>
      <p:ext uri="{BB962C8B-B14F-4D97-AF65-F5344CB8AC3E}">
        <p14:creationId xmlns:p14="http://schemas.microsoft.com/office/powerpoint/2010/main" val="2104067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6585174" y="1837998"/>
            <a:ext cx="914400" cy="461665"/>
          </a:xfrm>
          <a:prstGeom prst="rect">
            <a:avLst/>
          </a:prstGeom>
          <a:noFill/>
        </p:spPr>
        <p:txBody>
          <a:bodyPr wrap="square" rtlCol="0">
            <a:spAutoFit/>
          </a:bodyPr>
          <a:lstStyle/>
          <a:p>
            <a:r>
              <a:rPr lang="en-US" sz="1200" dirty="0"/>
              <a:t>Visualize,</a:t>
            </a:r>
          </a:p>
          <a:p>
            <a:r>
              <a:rPr lang="en-US" sz="1200" dirty="0"/>
              <a:t>Interact</a:t>
            </a:r>
          </a:p>
        </p:txBody>
      </p:sp>
      <p:sp>
        <p:nvSpPr>
          <p:cNvPr id="2" name="Title 1"/>
          <p:cNvSpPr>
            <a:spLocks noGrp="1"/>
          </p:cNvSpPr>
          <p:nvPr>
            <p:ph type="title"/>
          </p:nvPr>
        </p:nvSpPr>
        <p:spPr/>
        <p:txBody>
          <a:bodyPr/>
          <a:lstStyle/>
          <a:p>
            <a:pPr>
              <a:defRPr/>
            </a:pPr>
            <a:r>
              <a:rPr lang="en-US" dirty="0"/>
              <a:t>Business </a:t>
            </a:r>
            <a:r>
              <a:rPr lang="en-US" dirty="0" smtClean="0"/>
              <a:t>Solution Architecture</a:t>
            </a:r>
          </a:p>
        </p:txBody>
      </p:sp>
      <p:sp>
        <p:nvSpPr>
          <p:cNvPr id="4" name="Slide Number Placeholder 3"/>
          <p:cNvSpPr>
            <a:spLocks noGrp="1"/>
          </p:cNvSpPr>
          <p:nvPr>
            <p:ph type="sldNum" sz="quarter" idx="11"/>
          </p:nvPr>
        </p:nvSpPr>
        <p:spPr/>
        <p:txBody>
          <a:bodyPr/>
          <a:lstStyle/>
          <a:p>
            <a:fld id="{BE9B82B6-C22A-4048-BC1B-3644428FCF94}" type="slidenum">
              <a:rPr lang="en-US" smtClean="0"/>
              <a:pPr/>
              <a:t>13</a:t>
            </a:fld>
            <a:endParaRPr lang="en-US"/>
          </a:p>
        </p:txBody>
      </p:sp>
      <p:sp>
        <p:nvSpPr>
          <p:cNvPr id="6" name="Rounded Rectangle 5"/>
          <p:cNvSpPr/>
          <p:nvPr/>
        </p:nvSpPr>
        <p:spPr>
          <a:xfrm>
            <a:off x="3806731" y="1588770"/>
            <a:ext cx="2748280" cy="960120"/>
          </a:xfrm>
          <a:custGeom>
            <a:avLst/>
            <a:gdLst>
              <a:gd name="connsiteX0" fmla="*/ 0 w 2743200"/>
              <a:gd name="connsiteY0" fmla="*/ 158383 h 950277"/>
              <a:gd name="connsiteX1" fmla="*/ 158383 w 2743200"/>
              <a:gd name="connsiteY1" fmla="*/ 0 h 950277"/>
              <a:gd name="connsiteX2" fmla="*/ 2584817 w 2743200"/>
              <a:gd name="connsiteY2" fmla="*/ 0 h 950277"/>
              <a:gd name="connsiteX3" fmla="*/ 2743200 w 2743200"/>
              <a:gd name="connsiteY3" fmla="*/ 158383 h 950277"/>
              <a:gd name="connsiteX4" fmla="*/ 2743200 w 2743200"/>
              <a:gd name="connsiteY4" fmla="*/ 791894 h 950277"/>
              <a:gd name="connsiteX5" fmla="*/ 2584817 w 2743200"/>
              <a:gd name="connsiteY5" fmla="*/ 950277 h 950277"/>
              <a:gd name="connsiteX6" fmla="*/ 158383 w 2743200"/>
              <a:gd name="connsiteY6" fmla="*/ 950277 h 950277"/>
              <a:gd name="connsiteX7" fmla="*/ 0 w 2743200"/>
              <a:gd name="connsiteY7" fmla="*/ 791894 h 950277"/>
              <a:gd name="connsiteX8" fmla="*/ 0 w 2743200"/>
              <a:gd name="connsiteY8" fmla="*/ 158383 h 950277"/>
              <a:gd name="connsiteX0" fmla="*/ 0 w 2743200"/>
              <a:gd name="connsiteY0" fmla="*/ 158383 h 950277"/>
              <a:gd name="connsiteX1" fmla="*/ 158383 w 2743200"/>
              <a:gd name="connsiteY1" fmla="*/ 0 h 950277"/>
              <a:gd name="connsiteX2" fmla="*/ 2584817 w 2743200"/>
              <a:gd name="connsiteY2" fmla="*/ 0 h 950277"/>
              <a:gd name="connsiteX3" fmla="*/ 2743200 w 2743200"/>
              <a:gd name="connsiteY3" fmla="*/ 158383 h 950277"/>
              <a:gd name="connsiteX4" fmla="*/ 2743200 w 2743200"/>
              <a:gd name="connsiteY4" fmla="*/ 791894 h 950277"/>
              <a:gd name="connsiteX5" fmla="*/ 2584817 w 2743200"/>
              <a:gd name="connsiteY5" fmla="*/ 950277 h 950277"/>
              <a:gd name="connsiteX6" fmla="*/ 726440 w 2743200"/>
              <a:gd name="connsiteY6" fmla="*/ 950277 h 950277"/>
              <a:gd name="connsiteX7" fmla="*/ 158383 w 2743200"/>
              <a:gd name="connsiteY7" fmla="*/ 950277 h 950277"/>
              <a:gd name="connsiteX8" fmla="*/ 0 w 2743200"/>
              <a:gd name="connsiteY8" fmla="*/ 791894 h 950277"/>
              <a:gd name="connsiteX9" fmla="*/ 0 w 2743200"/>
              <a:gd name="connsiteY9" fmla="*/ 158383 h 950277"/>
              <a:gd name="connsiteX0" fmla="*/ 0 w 2743200"/>
              <a:gd name="connsiteY0" fmla="*/ 158383 h 950277"/>
              <a:gd name="connsiteX1" fmla="*/ 158383 w 2743200"/>
              <a:gd name="connsiteY1" fmla="*/ 0 h 950277"/>
              <a:gd name="connsiteX2" fmla="*/ 2584817 w 2743200"/>
              <a:gd name="connsiteY2" fmla="*/ 0 h 950277"/>
              <a:gd name="connsiteX3" fmla="*/ 2743200 w 2743200"/>
              <a:gd name="connsiteY3" fmla="*/ 158383 h 950277"/>
              <a:gd name="connsiteX4" fmla="*/ 2743200 w 2743200"/>
              <a:gd name="connsiteY4" fmla="*/ 791894 h 950277"/>
              <a:gd name="connsiteX5" fmla="*/ 2584817 w 2743200"/>
              <a:gd name="connsiteY5" fmla="*/ 950277 h 950277"/>
              <a:gd name="connsiteX6" fmla="*/ 1938020 w 2743200"/>
              <a:gd name="connsiteY6" fmla="*/ 938847 h 950277"/>
              <a:gd name="connsiteX7" fmla="*/ 726440 w 2743200"/>
              <a:gd name="connsiteY7" fmla="*/ 950277 h 950277"/>
              <a:gd name="connsiteX8" fmla="*/ 158383 w 2743200"/>
              <a:gd name="connsiteY8" fmla="*/ 950277 h 950277"/>
              <a:gd name="connsiteX9" fmla="*/ 0 w 2743200"/>
              <a:gd name="connsiteY9" fmla="*/ 791894 h 950277"/>
              <a:gd name="connsiteX10" fmla="*/ 0 w 2743200"/>
              <a:gd name="connsiteY10" fmla="*/ 158383 h 950277"/>
              <a:gd name="connsiteX0" fmla="*/ 5080 w 2748280"/>
              <a:gd name="connsiteY0" fmla="*/ 158383 h 950277"/>
              <a:gd name="connsiteX1" fmla="*/ 163463 w 2748280"/>
              <a:gd name="connsiteY1" fmla="*/ 0 h 950277"/>
              <a:gd name="connsiteX2" fmla="*/ 2589897 w 2748280"/>
              <a:gd name="connsiteY2" fmla="*/ 0 h 950277"/>
              <a:gd name="connsiteX3" fmla="*/ 2748280 w 2748280"/>
              <a:gd name="connsiteY3" fmla="*/ 158383 h 950277"/>
              <a:gd name="connsiteX4" fmla="*/ 2748280 w 2748280"/>
              <a:gd name="connsiteY4" fmla="*/ 791894 h 950277"/>
              <a:gd name="connsiteX5" fmla="*/ 2589897 w 2748280"/>
              <a:gd name="connsiteY5" fmla="*/ 950277 h 950277"/>
              <a:gd name="connsiteX6" fmla="*/ 1943100 w 2748280"/>
              <a:gd name="connsiteY6" fmla="*/ 938847 h 950277"/>
              <a:gd name="connsiteX7" fmla="*/ 731520 w 2748280"/>
              <a:gd name="connsiteY7" fmla="*/ 950277 h 950277"/>
              <a:gd name="connsiteX8" fmla="*/ 163463 w 2748280"/>
              <a:gd name="connsiteY8" fmla="*/ 950277 h 950277"/>
              <a:gd name="connsiteX9" fmla="*/ 5080 w 2748280"/>
              <a:gd name="connsiteY9" fmla="*/ 791894 h 950277"/>
              <a:gd name="connsiteX10" fmla="*/ 0 w 2748280"/>
              <a:gd name="connsiteY10" fmla="*/ 470217 h 950277"/>
              <a:gd name="connsiteX11" fmla="*/ 5080 w 2748280"/>
              <a:gd name="connsiteY11" fmla="*/ 158383 h 950277"/>
              <a:gd name="connsiteX0" fmla="*/ 5080 w 2748280"/>
              <a:gd name="connsiteY0" fmla="*/ 158383 h 950277"/>
              <a:gd name="connsiteX1" fmla="*/ 163463 w 2748280"/>
              <a:gd name="connsiteY1" fmla="*/ 0 h 950277"/>
              <a:gd name="connsiteX2" fmla="*/ 2589897 w 2748280"/>
              <a:gd name="connsiteY2" fmla="*/ 0 h 950277"/>
              <a:gd name="connsiteX3" fmla="*/ 2748280 w 2748280"/>
              <a:gd name="connsiteY3" fmla="*/ 158383 h 950277"/>
              <a:gd name="connsiteX4" fmla="*/ 2743200 w 2748280"/>
              <a:gd name="connsiteY4" fmla="*/ 470217 h 950277"/>
              <a:gd name="connsiteX5" fmla="*/ 2748280 w 2748280"/>
              <a:gd name="connsiteY5" fmla="*/ 791894 h 950277"/>
              <a:gd name="connsiteX6" fmla="*/ 2589897 w 2748280"/>
              <a:gd name="connsiteY6" fmla="*/ 950277 h 950277"/>
              <a:gd name="connsiteX7" fmla="*/ 1943100 w 2748280"/>
              <a:gd name="connsiteY7" fmla="*/ 938847 h 950277"/>
              <a:gd name="connsiteX8" fmla="*/ 731520 w 2748280"/>
              <a:gd name="connsiteY8" fmla="*/ 950277 h 950277"/>
              <a:gd name="connsiteX9" fmla="*/ 163463 w 2748280"/>
              <a:gd name="connsiteY9" fmla="*/ 950277 h 950277"/>
              <a:gd name="connsiteX10" fmla="*/ 5080 w 2748280"/>
              <a:gd name="connsiteY10" fmla="*/ 791894 h 950277"/>
              <a:gd name="connsiteX11" fmla="*/ 0 w 2748280"/>
              <a:gd name="connsiteY11" fmla="*/ 470217 h 950277"/>
              <a:gd name="connsiteX12" fmla="*/ 5080 w 2748280"/>
              <a:gd name="connsiteY12" fmla="*/ 158383 h 950277"/>
              <a:gd name="connsiteX0" fmla="*/ 5080 w 2748280"/>
              <a:gd name="connsiteY0" fmla="*/ 158383 h 950277"/>
              <a:gd name="connsiteX1" fmla="*/ 163463 w 2748280"/>
              <a:gd name="connsiteY1" fmla="*/ 0 h 950277"/>
              <a:gd name="connsiteX2" fmla="*/ 697230 w 2748280"/>
              <a:gd name="connsiteY2" fmla="*/ 1587 h 950277"/>
              <a:gd name="connsiteX3" fmla="*/ 2589897 w 2748280"/>
              <a:gd name="connsiteY3" fmla="*/ 0 h 950277"/>
              <a:gd name="connsiteX4" fmla="*/ 2748280 w 2748280"/>
              <a:gd name="connsiteY4" fmla="*/ 158383 h 950277"/>
              <a:gd name="connsiteX5" fmla="*/ 2743200 w 2748280"/>
              <a:gd name="connsiteY5" fmla="*/ 470217 h 950277"/>
              <a:gd name="connsiteX6" fmla="*/ 2748280 w 2748280"/>
              <a:gd name="connsiteY6" fmla="*/ 791894 h 950277"/>
              <a:gd name="connsiteX7" fmla="*/ 2589897 w 2748280"/>
              <a:gd name="connsiteY7" fmla="*/ 950277 h 950277"/>
              <a:gd name="connsiteX8" fmla="*/ 1943100 w 2748280"/>
              <a:gd name="connsiteY8" fmla="*/ 938847 h 950277"/>
              <a:gd name="connsiteX9" fmla="*/ 731520 w 2748280"/>
              <a:gd name="connsiteY9" fmla="*/ 950277 h 950277"/>
              <a:gd name="connsiteX10" fmla="*/ 163463 w 2748280"/>
              <a:gd name="connsiteY10" fmla="*/ 950277 h 950277"/>
              <a:gd name="connsiteX11" fmla="*/ 5080 w 2748280"/>
              <a:gd name="connsiteY11" fmla="*/ 791894 h 950277"/>
              <a:gd name="connsiteX12" fmla="*/ 0 w 2748280"/>
              <a:gd name="connsiteY12" fmla="*/ 470217 h 950277"/>
              <a:gd name="connsiteX13" fmla="*/ 5080 w 2748280"/>
              <a:gd name="connsiteY13" fmla="*/ 158383 h 950277"/>
              <a:gd name="connsiteX0" fmla="*/ 5080 w 2748280"/>
              <a:gd name="connsiteY0" fmla="*/ 168226 h 960120"/>
              <a:gd name="connsiteX1" fmla="*/ 163463 w 2748280"/>
              <a:gd name="connsiteY1" fmla="*/ 9843 h 960120"/>
              <a:gd name="connsiteX2" fmla="*/ 697230 w 2748280"/>
              <a:gd name="connsiteY2" fmla="*/ 11430 h 960120"/>
              <a:gd name="connsiteX3" fmla="*/ 1920240 w 2748280"/>
              <a:gd name="connsiteY3" fmla="*/ 0 h 960120"/>
              <a:gd name="connsiteX4" fmla="*/ 2589897 w 2748280"/>
              <a:gd name="connsiteY4" fmla="*/ 9843 h 960120"/>
              <a:gd name="connsiteX5" fmla="*/ 2748280 w 2748280"/>
              <a:gd name="connsiteY5" fmla="*/ 168226 h 960120"/>
              <a:gd name="connsiteX6" fmla="*/ 2743200 w 2748280"/>
              <a:gd name="connsiteY6" fmla="*/ 480060 h 960120"/>
              <a:gd name="connsiteX7" fmla="*/ 2748280 w 2748280"/>
              <a:gd name="connsiteY7" fmla="*/ 801737 h 960120"/>
              <a:gd name="connsiteX8" fmla="*/ 2589897 w 2748280"/>
              <a:gd name="connsiteY8" fmla="*/ 960120 h 960120"/>
              <a:gd name="connsiteX9" fmla="*/ 1943100 w 2748280"/>
              <a:gd name="connsiteY9" fmla="*/ 948690 h 960120"/>
              <a:gd name="connsiteX10" fmla="*/ 731520 w 2748280"/>
              <a:gd name="connsiteY10" fmla="*/ 960120 h 960120"/>
              <a:gd name="connsiteX11" fmla="*/ 163463 w 2748280"/>
              <a:gd name="connsiteY11" fmla="*/ 960120 h 960120"/>
              <a:gd name="connsiteX12" fmla="*/ 5080 w 2748280"/>
              <a:gd name="connsiteY12" fmla="*/ 801737 h 960120"/>
              <a:gd name="connsiteX13" fmla="*/ 0 w 2748280"/>
              <a:gd name="connsiteY13" fmla="*/ 480060 h 960120"/>
              <a:gd name="connsiteX14" fmla="*/ 5080 w 2748280"/>
              <a:gd name="connsiteY14" fmla="*/ 168226 h 960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48280" h="960120">
                <a:moveTo>
                  <a:pt x="5080" y="168226"/>
                </a:moveTo>
                <a:cubicBezTo>
                  <a:pt x="5080" y="80753"/>
                  <a:pt x="75990" y="9843"/>
                  <a:pt x="163463" y="9843"/>
                </a:cubicBezTo>
                <a:lnTo>
                  <a:pt x="697230" y="11430"/>
                </a:lnTo>
                <a:lnTo>
                  <a:pt x="1920240" y="0"/>
                </a:lnTo>
                <a:lnTo>
                  <a:pt x="2589897" y="9843"/>
                </a:lnTo>
                <a:cubicBezTo>
                  <a:pt x="2677370" y="9843"/>
                  <a:pt x="2748280" y="80753"/>
                  <a:pt x="2748280" y="168226"/>
                </a:cubicBezTo>
                <a:cubicBezTo>
                  <a:pt x="2746587" y="272171"/>
                  <a:pt x="2744893" y="376115"/>
                  <a:pt x="2743200" y="480060"/>
                </a:cubicBezTo>
                <a:cubicBezTo>
                  <a:pt x="2744893" y="587286"/>
                  <a:pt x="2746587" y="694511"/>
                  <a:pt x="2748280" y="801737"/>
                </a:cubicBezTo>
                <a:cubicBezTo>
                  <a:pt x="2748280" y="889210"/>
                  <a:pt x="2677370" y="960120"/>
                  <a:pt x="2589897" y="960120"/>
                </a:cubicBezTo>
                <a:lnTo>
                  <a:pt x="1943100" y="948690"/>
                </a:lnTo>
                <a:lnTo>
                  <a:pt x="731520" y="960120"/>
                </a:lnTo>
                <a:lnTo>
                  <a:pt x="163463" y="960120"/>
                </a:lnTo>
                <a:cubicBezTo>
                  <a:pt x="75990" y="960120"/>
                  <a:pt x="5080" y="889210"/>
                  <a:pt x="5080" y="801737"/>
                </a:cubicBezTo>
                <a:cubicBezTo>
                  <a:pt x="3387" y="694511"/>
                  <a:pt x="1693" y="587286"/>
                  <a:pt x="0" y="480060"/>
                </a:cubicBezTo>
                <a:cubicBezTo>
                  <a:pt x="1693" y="376115"/>
                  <a:pt x="3387" y="272171"/>
                  <a:pt x="5080" y="168226"/>
                </a:cubicBez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a:t>
            </a:r>
            <a:endParaRPr lang="en-US" dirty="0"/>
          </a:p>
        </p:txBody>
      </p:sp>
      <p:sp>
        <p:nvSpPr>
          <p:cNvPr id="9" name="Flowchart: Magnetic Disk 8"/>
          <p:cNvSpPr/>
          <p:nvPr/>
        </p:nvSpPr>
        <p:spPr>
          <a:xfrm>
            <a:off x="866681" y="1598614"/>
            <a:ext cx="1531620" cy="950277"/>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Enterprise </a:t>
            </a:r>
            <a:r>
              <a:rPr lang="en-US" dirty="0" smtClean="0"/>
              <a:t>Data Service</a:t>
            </a:r>
            <a:endParaRPr lang="en-US" dirty="0"/>
          </a:p>
        </p:txBody>
      </p:sp>
      <p:sp>
        <p:nvSpPr>
          <p:cNvPr id="10" name="Flowchart: Display 9"/>
          <p:cNvSpPr/>
          <p:nvPr/>
        </p:nvSpPr>
        <p:spPr>
          <a:xfrm>
            <a:off x="7342410" y="1598614"/>
            <a:ext cx="1817087" cy="950277"/>
          </a:xfrm>
          <a:prstGeom prst="flowChartDispla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Consumer Services</a:t>
            </a:r>
            <a:endParaRPr lang="en-US" dirty="0"/>
          </a:p>
        </p:txBody>
      </p:sp>
      <p:cxnSp>
        <p:nvCxnSpPr>
          <p:cNvPr id="12" name="Straight Arrow Connector 11"/>
          <p:cNvCxnSpPr>
            <a:stCxn id="9" idx="4"/>
            <a:endCxn id="6" idx="13"/>
          </p:cNvCxnSpPr>
          <p:nvPr/>
        </p:nvCxnSpPr>
        <p:spPr>
          <a:xfrm flipV="1">
            <a:off x="2398301" y="2068830"/>
            <a:ext cx="1408430" cy="492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6" name="Rounded Rectangle 5"/>
          <p:cNvSpPr/>
          <p:nvPr/>
        </p:nvSpPr>
        <p:spPr>
          <a:xfrm>
            <a:off x="3806731" y="3432810"/>
            <a:ext cx="2748280" cy="960120"/>
          </a:xfrm>
          <a:custGeom>
            <a:avLst/>
            <a:gdLst>
              <a:gd name="connsiteX0" fmla="*/ 0 w 2743200"/>
              <a:gd name="connsiteY0" fmla="*/ 158383 h 950277"/>
              <a:gd name="connsiteX1" fmla="*/ 158383 w 2743200"/>
              <a:gd name="connsiteY1" fmla="*/ 0 h 950277"/>
              <a:gd name="connsiteX2" fmla="*/ 2584817 w 2743200"/>
              <a:gd name="connsiteY2" fmla="*/ 0 h 950277"/>
              <a:gd name="connsiteX3" fmla="*/ 2743200 w 2743200"/>
              <a:gd name="connsiteY3" fmla="*/ 158383 h 950277"/>
              <a:gd name="connsiteX4" fmla="*/ 2743200 w 2743200"/>
              <a:gd name="connsiteY4" fmla="*/ 791894 h 950277"/>
              <a:gd name="connsiteX5" fmla="*/ 2584817 w 2743200"/>
              <a:gd name="connsiteY5" fmla="*/ 950277 h 950277"/>
              <a:gd name="connsiteX6" fmla="*/ 158383 w 2743200"/>
              <a:gd name="connsiteY6" fmla="*/ 950277 h 950277"/>
              <a:gd name="connsiteX7" fmla="*/ 0 w 2743200"/>
              <a:gd name="connsiteY7" fmla="*/ 791894 h 950277"/>
              <a:gd name="connsiteX8" fmla="*/ 0 w 2743200"/>
              <a:gd name="connsiteY8" fmla="*/ 158383 h 950277"/>
              <a:gd name="connsiteX0" fmla="*/ 0 w 2743200"/>
              <a:gd name="connsiteY0" fmla="*/ 158383 h 950277"/>
              <a:gd name="connsiteX1" fmla="*/ 158383 w 2743200"/>
              <a:gd name="connsiteY1" fmla="*/ 0 h 950277"/>
              <a:gd name="connsiteX2" fmla="*/ 2584817 w 2743200"/>
              <a:gd name="connsiteY2" fmla="*/ 0 h 950277"/>
              <a:gd name="connsiteX3" fmla="*/ 2743200 w 2743200"/>
              <a:gd name="connsiteY3" fmla="*/ 158383 h 950277"/>
              <a:gd name="connsiteX4" fmla="*/ 2743200 w 2743200"/>
              <a:gd name="connsiteY4" fmla="*/ 791894 h 950277"/>
              <a:gd name="connsiteX5" fmla="*/ 2584817 w 2743200"/>
              <a:gd name="connsiteY5" fmla="*/ 950277 h 950277"/>
              <a:gd name="connsiteX6" fmla="*/ 726440 w 2743200"/>
              <a:gd name="connsiteY6" fmla="*/ 950277 h 950277"/>
              <a:gd name="connsiteX7" fmla="*/ 158383 w 2743200"/>
              <a:gd name="connsiteY7" fmla="*/ 950277 h 950277"/>
              <a:gd name="connsiteX8" fmla="*/ 0 w 2743200"/>
              <a:gd name="connsiteY8" fmla="*/ 791894 h 950277"/>
              <a:gd name="connsiteX9" fmla="*/ 0 w 2743200"/>
              <a:gd name="connsiteY9" fmla="*/ 158383 h 950277"/>
              <a:gd name="connsiteX0" fmla="*/ 0 w 2743200"/>
              <a:gd name="connsiteY0" fmla="*/ 158383 h 950277"/>
              <a:gd name="connsiteX1" fmla="*/ 158383 w 2743200"/>
              <a:gd name="connsiteY1" fmla="*/ 0 h 950277"/>
              <a:gd name="connsiteX2" fmla="*/ 2584817 w 2743200"/>
              <a:gd name="connsiteY2" fmla="*/ 0 h 950277"/>
              <a:gd name="connsiteX3" fmla="*/ 2743200 w 2743200"/>
              <a:gd name="connsiteY3" fmla="*/ 158383 h 950277"/>
              <a:gd name="connsiteX4" fmla="*/ 2743200 w 2743200"/>
              <a:gd name="connsiteY4" fmla="*/ 791894 h 950277"/>
              <a:gd name="connsiteX5" fmla="*/ 2584817 w 2743200"/>
              <a:gd name="connsiteY5" fmla="*/ 950277 h 950277"/>
              <a:gd name="connsiteX6" fmla="*/ 1938020 w 2743200"/>
              <a:gd name="connsiteY6" fmla="*/ 938847 h 950277"/>
              <a:gd name="connsiteX7" fmla="*/ 726440 w 2743200"/>
              <a:gd name="connsiteY7" fmla="*/ 950277 h 950277"/>
              <a:gd name="connsiteX8" fmla="*/ 158383 w 2743200"/>
              <a:gd name="connsiteY8" fmla="*/ 950277 h 950277"/>
              <a:gd name="connsiteX9" fmla="*/ 0 w 2743200"/>
              <a:gd name="connsiteY9" fmla="*/ 791894 h 950277"/>
              <a:gd name="connsiteX10" fmla="*/ 0 w 2743200"/>
              <a:gd name="connsiteY10" fmla="*/ 158383 h 950277"/>
              <a:gd name="connsiteX0" fmla="*/ 5080 w 2748280"/>
              <a:gd name="connsiteY0" fmla="*/ 158383 h 950277"/>
              <a:gd name="connsiteX1" fmla="*/ 163463 w 2748280"/>
              <a:gd name="connsiteY1" fmla="*/ 0 h 950277"/>
              <a:gd name="connsiteX2" fmla="*/ 2589897 w 2748280"/>
              <a:gd name="connsiteY2" fmla="*/ 0 h 950277"/>
              <a:gd name="connsiteX3" fmla="*/ 2748280 w 2748280"/>
              <a:gd name="connsiteY3" fmla="*/ 158383 h 950277"/>
              <a:gd name="connsiteX4" fmla="*/ 2748280 w 2748280"/>
              <a:gd name="connsiteY4" fmla="*/ 791894 h 950277"/>
              <a:gd name="connsiteX5" fmla="*/ 2589897 w 2748280"/>
              <a:gd name="connsiteY5" fmla="*/ 950277 h 950277"/>
              <a:gd name="connsiteX6" fmla="*/ 1943100 w 2748280"/>
              <a:gd name="connsiteY6" fmla="*/ 938847 h 950277"/>
              <a:gd name="connsiteX7" fmla="*/ 731520 w 2748280"/>
              <a:gd name="connsiteY7" fmla="*/ 950277 h 950277"/>
              <a:gd name="connsiteX8" fmla="*/ 163463 w 2748280"/>
              <a:gd name="connsiteY8" fmla="*/ 950277 h 950277"/>
              <a:gd name="connsiteX9" fmla="*/ 5080 w 2748280"/>
              <a:gd name="connsiteY9" fmla="*/ 791894 h 950277"/>
              <a:gd name="connsiteX10" fmla="*/ 0 w 2748280"/>
              <a:gd name="connsiteY10" fmla="*/ 470217 h 950277"/>
              <a:gd name="connsiteX11" fmla="*/ 5080 w 2748280"/>
              <a:gd name="connsiteY11" fmla="*/ 158383 h 950277"/>
              <a:gd name="connsiteX0" fmla="*/ 5080 w 2748280"/>
              <a:gd name="connsiteY0" fmla="*/ 158383 h 950277"/>
              <a:gd name="connsiteX1" fmla="*/ 163463 w 2748280"/>
              <a:gd name="connsiteY1" fmla="*/ 0 h 950277"/>
              <a:gd name="connsiteX2" fmla="*/ 2589897 w 2748280"/>
              <a:gd name="connsiteY2" fmla="*/ 0 h 950277"/>
              <a:gd name="connsiteX3" fmla="*/ 2748280 w 2748280"/>
              <a:gd name="connsiteY3" fmla="*/ 158383 h 950277"/>
              <a:gd name="connsiteX4" fmla="*/ 2743200 w 2748280"/>
              <a:gd name="connsiteY4" fmla="*/ 470217 h 950277"/>
              <a:gd name="connsiteX5" fmla="*/ 2748280 w 2748280"/>
              <a:gd name="connsiteY5" fmla="*/ 791894 h 950277"/>
              <a:gd name="connsiteX6" fmla="*/ 2589897 w 2748280"/>
              <a:gd name="connsiteY6" fmla="*/ 950277 h 950277"/>
              <a:gd name="connsiteX7" fmla="*/ 1943100 w 2748280"/>
              <a:gd name="connsiteY7" fmla="*/ 938847 h 950277"/>
              <a:gd name="connsiteX8" fmla="*/ 731520 w 2748280"/>
              <a:gd name="connsiteY8" fmla="*/ 950277 h 950277"/>
              <a:gd name="connsiteX9" fmla="*/ 163463 w 2748280"/>
              <a:gd name="connsiteY9" fmla="*/ 950277 h 950277"/>
              <a:gd name="connsiteX10" fmla="*/ 5080 w 2748280"/>
              <a:gd name="connsiteY10" fmla="*/ 791894 h 950277"/>
              <a:gd name="connsiteX11" fmla="*/ 0 w 2748280"/>
              <a:gd name="connsiteY11" fmla="*/ 470217 h 950277"/>
              <a:gd name="connsiteX12" fmla="*/ 5080 w 2748280"/>
              <a:gd name="connsiteY12" fmla="*/ 158383 h 950277"/>
              <a:gd name="connsiteX0" fmla="*/ 5080 w 2748280"/>
              <a:gd name="connsiteY0" fmla="*/ 158383 h 950277"/>
              <a:gd name="connsiteX1" fmla="*/ 163463 w 2748280"/>
              <a:gd name="connsiteY1" fmla="*/ 0 h 950277"/>
              <a:gd name="connsiteX2" fmla="*/ 697230 w 2748280"/>
              <a:gd name="connsiteY2" fmla="*/ 1587 h 950277"/>
              <a:gd name="connsiteX3" fmla="*/ 2589897 w 2748280"/>
              <a:gd name="connsiteY3" fmla="*/ 0 h 950277"/>
              <a:gd name="connsiteX4" fmla="*/ 2748280 w 2748280"/>
              <a:gd name="connsiteY4" fmla="*/ 158383 h 950277"/>
              <a:gd name="connsiteX5" fmla="*/ 2743200 w 2748280"/>
              <a:gd name="connsiteY5" fmla="*/ 470217 h 950277"/>
              <a:gd name="connsiteX6" fmla="*/ 2748280 w 2748280"/>
              <a:gd name="connsiteY6" fmla="*/ 791894 h 950277"/>
              <a:gd name="connsiteX7" fmla="*/ 2589897 w 2748280"/>
              <a:gd name="connsiteY7" fmla="*/ 950277 h 950277"/>
              <a:gd name="connsiteX8" fmla="*/ 1943100 w 2748280"/>
              <a:gd name="connsiteY8" fmla="*/ 938847 h 950277"/>
              <a:gd name="connsiteX9" fmla="*/ 731520 w 2748280"/>
              <a:gd name="connsiteY9" fmla="*/ 950277 h 950277"/>
              <a:gd name="connsiteX10" fmla="*/ 163463 w 2748280"/>
              <a:gd name="connsiteY10" fmla="*/ 950277 h 950277"/>
              <a:gd name="connsiteX11" fmla="*/ 5080 w 2748280"/>
              <a:gd name="connsiteY11" fmla="*/ 791894 h 950277"/>
              <a:gd name="connsiteX12" fmla="*/ 0 w 2748280"/>
              <a:gd name="connsiteY12" fmla="*/ 470217 h 950277"/>
              <a:gd name="connsiteX13" fmla="*/ 5080 w 2748280"/>
              <a:gd name="connsiteY13" fmla="*/ 158383 h 950277"/>
              <a:gd name="connsiteX0" fmla="*/ 5080 w 2748280"/>
              <a:gd name="connsiteY0" fmla="*/ 168226 h 960120"/>
              <a:gd name="connsiteX1" fmla="*/ 163463 w 2748280"/>
              <a:gd name="connsiteY1" fmla="*/ 9843 h 960120"/>
              <a:gd name="connsiteX2" fmla="*/ 697230 w 2748280"/>
              <a:gd name="connsiteY2" fmla="*/ 11430 h 960120"/>
              <a:gd name="connsiteX3" fmla="*/ 1920240 w 2748280"/>
              <a:gd name="connsiteY3" fmla="*/ 0 h 960120"/>
              <a:gd name="connsiteX4" fmla="*/ 2589897 w 2748280"/>
              <a:gd name="connsiteY4" fmla="*/ 9843 h 960120"/>
              <a:gd name="connsiteX5" fmla="*/ 2748280 w 2748280"/>
              <a:gd name="connsiteY5" fmla="*/ 168226 h 960120"/>
              <a:gd name="connsiteX6" fmla="*/ 2743200 w 2748280"/>
              <a:gd name="connsiteY6" fmla="*/ 480060 h 960120"/>
              <a:gd name="connsiteX7" fmla="*/ 2748280 w 2748280"/>
              <a:gd name="connsiteY7" fmla="*/ 801737 h 960120"/>
              <a:gd name="connsiteX8" fmla="*/ 2589897 w 2748280"/>
              <a:gd name="connsiteY8" fmla="*/ 960120 h 960120"/>
              <a:gd name="connsiteX9" fmla="*/ 1943100 w 2748280"/>
              <a:gd name="connsiteY9" fmla="*/ 948690 h 960120"/>
              <a:gd name="connsiteX10" fmla="*/ 731520 w 2748280"/>
              <a:gd name="connsiteY10" fmla="*/ 960120 h 960120"/>
              <a:gd name="connsiteX11" fmla="*/ 163463 w 2748280"/>
              <a:gd name="connsiteY11" fmla="*/ 960120 h 960120"/>
              <a:gd name="connsiteX12" fmla="*/ 5080 w 2748280"/>
              <a:gd name="connsiteY12" fmla="*/ 801737 h 960120"/>
              <a:gd name="connsiteX13" fmla="*/ 0 w 2748280"/>
              <a:gd name="connsiteY13" fmla="*/ 480060 h 960120"/>
              <a:gd name="connsiteX14" fmla="*/ 5080 w 2748280"/>
              <a:gd name="connsiteY14" fmla="*/ 168226 h 960120"/>
              <a:gd name="connsiteX0" fmla="*/ 5080 w 2748280"/>
              <a:gd name="connsiteY0" fmla="*/ 168226 h 960120"/>
              <a:gd name="connsiteX1" fmla="*/ 163463 w 2748280"/>
              <a:gd name="connsiteY1" fmla="*/ 9843 h 960120"/>
              <a:gd name="connsiteX2" fmla="*/ 754380 w 2748280"/>
              <a:gd name="connsiteY2" fmla="*/ 11430 h 960120"/>
              <a:gd name="connsiteX3" fmla="*/ 1920240 w 2748280"/>
              <a:gd name="connsiteY3" fmla="*/ 0 h 960120"/>
              <a:gd name="connsiteX4" fmla="*/ 2589897 w 2748280"/>
              <a:gd name="connsiteY4" fmla="*/ 9843 h 960120"/>
              <a:gd name="connsiteX5" fmla="*/ 2748280 w 2748280"/>
              <a:gd name="connsiteY5" fmla="*/ 168226 h 960120"/>
              <a:gd name="connsiteX6" fmla="*/ 2743200 w 2748280"/>
              <a:gd name="connsiteY6" fmla="*/ 480060 h 960120"/>
              <a:gd name="connsiteX7" fmla="*/ 2748280 w 2748280"/>
              <a:gd name="connsiteY7" fmla="*/ 801737 h 960120"/>
              <a:gd name="connsiteX8" fmla="*/ 2589897 w 2748280"/>
              <a:gd name="connsiteY8" fmla="*/ 960120 h 960120"/>
              <a:gd name="connsiteX9" fmla="*/ 1943100 w 2748280"/>
              <a:gd name="connsiteY9" fmla="*/ 948690 h 960120"/>
              <a:gd name="connsiteX10" fmla="*/ 731520 w 2748280"/>
              <a:gd name="connsiteY10" fmla="*/ 960120 h 960120"/>
              <a:gd name="connsiteX11" fmla="*/ 163463 w 2748280"/>
              <a:gd name="connsiteY11" fmla="*/ 960120 h 960120"/>
              <a:gd name="connsiteX12" fmla="*/ 5080 w 2748280"/>
              <a:gd name="connsiteY12" fmla="*/ 801737 h 960120"/>
              <a:gd name="connsiteX13" fmla="*/ 0 w 2748280"/>
              <a:gd name="connsiteY13" fmla="*/ 480060 h 960120"/>
              <a:gd name="connsiteX14" fmla="*/ 5080 w 2748280"/>
              <a:gd name="connsiteY14" fmla="*/ 168226 h 960120"/>
              <a:gd name="connsiteX0" fmla="*/ 5080 w 2748280"/>
              <a:gd name="connsiteY0" fmla="*/ 168226 h 960120"/>
              <a:gd name="connsiteX1" fmla="*/ 163463 w 2748280"/>
              <a:gd name="connsiteY1" fmla="*/ 9843 h 960120"/>
              <a:gd name="connsiteX2" fmla="*/ 720090 w 2748280"/>
              <a:gd name="connsiteY2" fmla="*/ 11430 h 960120"/>
              <a:gd name="connsiteX3" fmla="*/ 1920240 w 2748280"/>
              <a:gd name="connsiteY3" fmla="*/ 0 h 960120"/>
              <a:gd name="connsiteX4" fmla="*/ 2589897 w 2748280"/>
              <a:gd name="connsiteY4" fmla="*/ 9843 h 960120"/>
              <a:gd name="connsiteX5" fmla="*/ 2748280 w 2748280"/>
              <a:gd name="connsiteY5" fmla="*/ 168226 h 960120"/>
              <a:gd name="connsiteX6" fmla="*/ 2743200 w 2748280"/>
              <a:gd name="connsiteY6" fmla="*/ 480060 h 960120"/>
              <a:gd name="connsiteX7" fmla="*/ 2748280 w 2748280"/>
              <a:gd name="connsiteY7" fmla="*/ 801737 h 960120"/>
              <a:gd name="connsiteX8" fmla="*/ 2589897 w 2748280"/>
              <a:gd name="connsiteY8" fmla="*/ 960120 h 960120"/>
              <a:gd name="connsiteX9" fmla="*/ 1943100 w 2748280"/>
              <a:gd name="connsiteY9" fmla="*/ 948690 h 960120"/>
              <a:gd name="connsiteX10" fmla="*/ 731520 w 2748280"/>
              <a:gd name="connsiteY10" fmla="*/ 960120 h 960120"/>
              <a:gd name="connsiteX11" fmla="*/ 163463 w 2748280"/>
              <a:gd name="connsiteY11" fmla="*/ 960120 h 960120"/>
              <a:gd name="connsiteX12" fmla="*/ 5080 w 2748280"/>
              <a:gd name="connsiteY12" fmla="*/ 801737 h 960120"/>
              <a:gd name="connsiteX13" fmla="*/ 0 w 2748280"/>
              <a:gd name="connsiteY13" fmla="*/ 480060 h 960120"/>
              <a:gd name="connsiteX14" fmla="*/ 5080 w 2748280"/>
              <a:gd name="connsiteY14" fmla="*/ 168226 h 960120"/>
              <a:gd name="connsiteX0" fmla="*/ 5080 w 2748280"/>
              <a:gd name="connsiteY0" fmla="*/ 168226 h 960120"/>
              <a:gd name="connsiteX1" fmla="*/ 163463 w 2748280"/>
              <a:gd name="connsiteY1" fmla="*/ 9843 h 960120"/>
              <a:gd name="connsiteX2" fmla="*/ 731520 w 2748280"/>
              <a:gd name="connsiteY2" fmla="*/ 11430 h 960120"/>
              <a:gd name="connsiteX3" fmla="*/ 1920240 w 2748280"/>
              <a:gd name="connsiteY3" fmla="*/ 0 h 960120"/>
              <a:gd name="connsiteX4" fmla="*/ 2589897 w 2748280"/>
              <a:gd name="connsiteY4" fmla="*/ 9843 h 960120"/>
              <a:gd name="connsiteX5" fmla="*/ 2748280 w 2748280"/>
              <a:gd name="connsiteY5" fmla="*/ 168226 h 960120"/>
              <a:gd name="connsiteX6" fmla="*/ 2743200 w 2748280"/>
              <a:gd name="connsiteY6" fmla="*/ 480060 h 960120"/>
              <a:gd name="connsiteX7" fmla="*/ 2748280 w 2748280"/>
              <a:gd name="connsiteY7" fmla="*/ 801737 h 960120"/>
              <a:gd name="connsiteX8" fmla="*/ 2589897 w 2748280"/>
              <a:gd name="connsiteY8" fmla="*/ 960120 h 960120"/>
              <a:gd name="connsiteX9" fmla="*/ 1943100 w 2748280"/>
              <a:gd name="connsiteY9" fmla="*/ 948690 h 960120"/>
              <a:gd name="connsiteX10" fmla="*/ 731520 w 2748280"/>
              <a:gd name="connsiteY10" fmla="*/ 960120 h 960120"/>
              <a:gd name="connsiteX11" fmla="*/ 163463 w 2748280"/>
              <a:gd name="connsiteY11" fmla="*/ 960120 h 960120"/>
              <a:gd name="connsiteX12" fmla="*/ 5080 w 2748280"/>
              <a:gd name="connsiteY12" fmla="*/ 801737 h 960120"/>
              <a:gd name="connsiteX13" fmla="*/ 0 w 2748280"/>
              <a:gd name="connsiteY13" fmla="*/ 480060 h 960120"/>
              <a:gd name="connsiteX14" fmla="*/ 5080 w 2748280"/>
              <a:gd name="connsiteY14" fmla="*/ 168226 h 960120"/>
              <a:gd name="connsiteX0" fmla="*/ 5080 w 2748280"/>
              <a:gd name="connsiteY0" fmla="*/ 168226 h 960120"/>
              <a:gd name="connsiteX1" fmla="*/ 163463 w 2748280"/>
              <a:gd name="connsiteY1" fmla="*/ 9843 h 960120"/>
              <a:gd name="connsiteX2" fmla="*/ 731520 w 2748280"/>
              <a:gd name="connsiteY2" fmla="*/ 11430 h 960120"/>
              <a:gd name="connsiteX3" fmla="*/ 1965960 w 2748280"/>
              <a:gd name="connsiteY3" fmla="*/ 0 h 960120"/>
              <a:gd name="connsiteX4" fmla="*/ 2589897 w 2748280"/>
              <a:gd name="connsiteY4" fmla="*/ 9843 h 960120"/>
              <a:gd name="connsiteX5" fmla="*/ 2748280 w 2748280"/>
              <a:gd name="connsiteY5" fmla="*/ 168226 h 960120"/>
              <a:gd name="connsiteX6" fmla="*/ 2743200 w 2748280"/>
              <a:gd name="connsiteY6" fmla="*/ 480060 h 960120"/>
              <a:gd name="connsiteX7" fmla="*/ 2748280 w 2748280"/>
              <a:gd name="connsiteY7" fmla="*/ 801737 h 960120"/>
              <a:gd name="connsiteX8" fmla="*/ 2589897 w 2748280"/>
              <a:gd name="connsiteY8" fmla="*/ 960120 h 960120"/>
              <a:gd name="connsiteX9" fmla="*/ 1943100 w 2748280"/>
              <a:gd name="connsiteY9" fmla="*/ 948690 h 960120"/>
              <a:gd name="connsiteX10" fmla="*/ 731520 w 2748280"/>
              <a:gd name="connsiteY10" fmla="*/ 960120 h 960120"/>
              <a:gd name="connsiteX11" fmla="*/ 163463 w 2748280"/>
              <a:gd name="connsiteY11" fmla="*/ 960120 h 960120"/>
              <a:gd name="connsiteX12" fmla="*/ 5080 w 2748280"/>
              <a:gd name="connsiteY12" fmla="*/ 801737 h 960120"/>
              <a:gd name="connsiteX13" fmla="*/ 0 w 2748280"/>
              <a:gd name="connsiteY13" fmla="*/ 480060 h 960120"/>
              <a:gd name="connsiteX14" fmla="*/ 5080 w 2748280"/>
              <a:gd name="connsiteY14" fmla="*/ 168226 h 960120"/>
              <a:gd name="connsiteX0" fmla="*/ 5080 w 2748280"/>
              <a:gd name="connsiteY0" fmla="*/ 168226 h 960120"/>
              <a:gd name="connsiteX1" fmla="*/ 163463 w 2748280"/>
              <a:gd name="connsiteY1" fmla="*/ 9843 h 960120"/>
              <a:gd name="connsiteX2" fmla="*/ 731520 w 2748280"/>
              <a:gd name="connsiteY2" fmla="*/ 11430 h 960120"/>
              <a:gd name="connsiteX3" fmla="*/ 1931670 w 2748280"/>
              <a:gd name="connsiteY3" fmla="*/ 0 h 960120"/>
              <a:gd name="connsiteX4" fmla="*/ 2589897 w 2748280"/>
              <a:gd name="connsiteY4" fmla="*/ 9843 h 960120"/>
              <a:gd name="connsiteX5" fmla="*/ 2748280 w 2748280"/>
              <a:gd name="connsiteY5" fmla="*/ 168226 h 960120"/>
              <a:gd name="connsiteX6" fmla="*/ 2743200 w 2748280"/>
              <a:gd name="connsiteY6" fmla="*/ 480060 h 960120"/>
              <a:gd name="connsiteX7" fmla="*/ 2748280 w 2748280"/>
              <a:gd name="connsiteY7" fmla="*/ 801737 h 960120"/>
              <a:gd name="connsiteX8" fmla="*/ 2589897 w 2748280"/>
              <a:gd name="connsiteY8" fmla="*/ 960120 h 960120"/>
              <a:gd name="connsiteX9" fmla="*/ 1943100 w 2748280"/>
              <a:gd name="connsiteY9" fmla="*/ 948690 h 960120"/>
              <a:gd name="connsiteX10" fmla="*/ 731520 w 2748280"/>
              <a:gd name="connsiteY10" fmla="*/ 960120 h 960120"/>
              <a:gd name="connsiteX11" fmla="*/ 163463 w 2748280"/>
              <a:gd name="connsiteY11" fmla="*/ 960120 h 960120"/>
              <a:gd name="connsiteX12" fmla="*/ 5080 w 2748280"/>
              <a:gd name="connsiteY12" fmla="*/ 801737 h 960120"/>
              <a:gd name="connsiteX13" fmla="*/ 0 w 2748280"/>
              <a:gd name="connsiteY13" fmla="*/ 480060 h 960120"/>
              <a:gd name="connsiteX14" fmla="*/ 5080 w 2748280"/>
              <a:gd name="connsiteY14" fmla="*/ 168226 h 960120"/>
              <a:gd name="connsiteX0" fmla="*/ 5080 w 2748280"/>
              <a:gd name="connsiteY0" fmla="*/ 168226 h 960120"/>
              <a:gd name="connsiteX1" fmla="*/ 163463 w 2748280"/>
              <a:gd name="connsiteY1" fmla="*/ 9843 h 960120"/>
              <a:gd name="connsiteX2" fmla="*/ 731520 w 2748280"/>
              <a:gd name="connsiteY2" fmla="*/ 11430 h 960120"/>
              <a:gd name="connsiteX3" fmla="*/ 1954530 w 2748280"/>
              <a:gd name="connsiteY3" fmla="*/ 0 h 960120"/>
              <a:gd name="connsiteX4" fmla="*/ 2589897 w 2748280"/>
              <a:gd name="connsiteY4" fmla="*/ 9843 h 960120"/>
              <a:gd name="connsiteX5" fmla="*/ 2748280 w 2748280"/>
              <a:gd name="connsiteY5" fmla="*/ 168226 h 960120"/>
              <a:gd name="connsiteX6" fmla="*/ 2743200 w 2748280"/>
              <a:gd name="connsiteY6" fmla="*/ 480060 h 960120"/>
              <a:gd name="connsiteX7" fmla="*/ 2748280 w 2748280"/>
              <a:gd name="connsiteY7" fmla="*/ 801737 h 960120"/>
              <a:gd name="connsiteX8" fmla="*/ 2589897 w 2748280"/>
              <a:gd name="connsiteY8" fmla="*/ 960120 h 960120"/>
              <a:gd name="connsiteX9" fmla="*/ 1943100 w 2748280"/>
              <a:gd name="connsiteY9" fmla="*/ 948690 h 960120"/>
              <a:gd name="connsiteX10" fmla="*/ 731520 w 2748280"/>
              <a:gd name="connsiteY10" fmla="*/ 960120 h 960120"/>
              <a:gd name="connsiteX11" fmla="*/ 163463 w 2748280"/>
              <a:gd name="connsiteY11" fmla="*/ 960120 h 960120"/>
              <a:gd name="connsiteX12" fmla="*/ 5080 w 2748280"/>
              <a:gd name="connsiteY12" fmla="*/ 801737 h 960120"/>
              <a:gd name="connsiteX13" fmla="*/ 0 w 2748280"/>
              <a:gd name="connsiteY13" fmla="*/ 480060 h 960120"/>
              <a:gd name="connsiteX14" fmla="*/ 5080 w 2748280"/>
              <a:gd name="connsiteY14" fmla="*/ 168226 h 960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48280" h="960120">
                <a:moveTo>
                  <a:pt x="5080" y="168226"/>
                </a:moveTo>
                <a:cubicBezTo>
                  <a:pt x="5080" y="80753"/>
                  <a:pt x="75990" y="9843"/>
                  <a:pt x="163463" y="9843"/>
                </a:cubicBezTo>
                <a:lnTo>
                  <a:pt x="731520" y="11430"/>
                </a:lnTo>
                <a:lnTo>
                  <a:pt x="1954530" y="0"/>
                </a:lnTo>
                <a:lnTo>
                  <a:pt x="2589897" y="9843"/>
                </a:lnTo>
                <a:cubicBezTo>
                  <a:pt x="2677370" y="9843"/>
                  <a:pt x="2748280" y="80753"/>
                  <a:pt x="2748280" y="168226"/>
                </a:cubicBezTo>
                <a:cubicBezTo>
                  <a:pt x="2746587" y="272171"/>
                  <a:pt x="2744893" y="376115"/>
                  <a:pt x="2743200" y="480060"/>
                </a:cubicBezTo>
                <a:cubicBezTo>
                  <a:pt x="2744893" y="587286"/>
                  <a:pt x="2746587" y="694511"/>
                  <a:pt x="2748280" y="801737"/>
                </a:cubicBezTo>
                <a:cubicBezTo>
                  <a:pt x="2748280" y="889210"/>
                  <a:pt x="2677370" y="960120"/>
                  <a:pt x="2589897" y="960120"/>
                </a:cubicBezTo>
                <a:lnTo>
                  <a:pt x="1943100" y="948690"/>
                </a:lnTo>
                <a:lnTo>
                  <a:pt x="731520" y="960120"/>
                </a:lnTo>
                <a:lnTo>
                  <a:pt x="163463" y="960120"/>
                </a:lnTo>
                <a:cubicBezTo>
                  <a:pt x="75990" y="960120"/>
                  <a:pt x="5080" y="889210"/>
                  <a:pt x="5080" y="801737"/>
                </a:cubicBezTo>
                <a:cubicBezTo>
                  <a:pt x="3387" y="694511"/>
                  <a:pt x="1693" y="587286"/>
                  <a:pt x="0" y="480060"/>
                </a:cubicBezTo>
                <a:cubicBezTo>
                  <a:pt x="1693" y="376115"/>
                  <a:pt x="3387" y="272171"/>
                  <a:pt x="5080" y="168226"/>
                </a:cubicBez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Modeling </a:t>
            </a:r>
            <a:r>
              <a:rPr lang="en-US" dirty="0" smtClean="0"/>
              <a:t>Layer</a:t>
            </a:r>
            <a:endParaRPr lang="en-US" dirty="0"/>
          </a:p>
        </p:txBody>
      </p:sp>
      <p:sp>
        <p:nvSpPr>
          <p:cNvPr id="17" name="Rounded Rectangle 5"/>
          <p:cNvSpPr/>
          <p:nvPr/>
        </p:nvSpPr>
        <p:spPr>
          <a:xfrm>
            <a:off x="3806731" y="5286694"/>
            <a:ext cx="2748280" cy="950277"/>
          </a:xfrm>
          <a:custGeom>
            <a:avLst/>
            <a:gdLst>
              <a:gd name="connsiteX0" fmla="*/ 0 w 2743200"/>
              <a:gd name="connsiteY0" fmla="*/ 158383 h 950277"/>
              <a:gd name="connsiteX1" fmla="*/ 158383 w 2743200"/>
              <a:gd name="connsiteY1" fmla="*/ 0 h 950277"/>
              <a:gd name="connsiteX2" fmla="*/ 2584817 w 2743200"/>
              <a:gd name="connsiteY2" fmla="*/ 0 h 950277"/>
              <a:gd name="connsiteX3" fmla="*/ 2743200 w 2743200"/>
              <a:gd name="connsiteY3" fmla="*/ 158383 h 950277"/>
              <a:gd name="connsiteX4" fmla="*/ 2743200 w 2743200"/>
              <a:gd name="connsiteY4" fmla="*/ 791894 h 950277"/>
              <a:gd name="connsiteX5" fmla="*/ 2584817 w 2743200"/>
              <a:gd name="connsiteY5" fmla="*/ 950277 h 950277"/>
              <a:gd name="connsiteX6" fmla="*/ 158383 w 2743200"/>
              <a:gd name="connsiteY6" fmla="*/ 950277 h 950277"/>
              <a:gd name="connsiteX7" fmla="*/ 0 w 2743200"/>
              <a:gd name="connsiteY7" fmla="*/ 791894 h 950277"/>
              <a:gd name="connsiteX8" fmla="*/ 0 w 2743200"/>
              <a:gd name="connsiteY8" fmla="*/ 158383 h 950277"/>
              <a:gd name="connsiteX0" fmla="*/ 0 w 2743200"/>
              <a:gd name="connsiteY0" fmla="*/ 158383 h 950277"/>
              <a:gd name="connsiteX1" fmla="*/ 158383 w 2743200"/>
              <a:gd name="connsiteY1" fmla="*/ 0 h 950277"/>
              <a:gd name="connsiteX2" fmla="*/ 2584817 w 2743200"/>
              <a:gd name="connsiteY2" fmla="*/ 0 h 950277"/>
              <a:gd name="connsiteX3" fmla="*/ 2743200 w 2743200"/>
              <a:gd name="connsiteY3" fmla="*/ 158383 h 950277"/>
              <a:gd name="connsiteX4" fmla="*/ 2743200 w 2743200"/>
              <a:gd name="connsiteY4" fmla="*/ 791894 h 950277"/>
              <a:gd name="connsiteX5" fmla="*/ 2584817 w 2743200"/>
              <a:gd name="connsiteY5" fmla="*/ 950277 h 950277"/>
              <a:gd name="connsiteX6" fmla="*/ 726440 w 2743200"/>
              <a:gd name="connsiteY6" fmla="*/ 950277 h 950277"/>
              <a:gd name="connsiteX7" fmla="*/ 158383 w 2743200"/>
              <a:gd name="connsiteY7" fmla="*/ 950277 h 950277"/>
              <a:gd name="connsiteX8" fmla="*/ 0 w 2743200"/>
              <a:gd name="connsiteY8" fmla="*/ 791894 h 950277"/>
              <a:gd name="connsiteX9" fmla="*/ 0 w 2743200"/>
              <a:gd name="connsiteY9" fmla="*/ 158383 h 950277"/>
              <a:gd name="connsiteX0" fmla="*/ 0 w 2743200"/>
              <a:gd name="connsiteY0" fmla="*/ 158383 h 950277"/>
              <a:gd name="connsiteX1" fmla="*/ 158383 w 2743200"/>
              <a:gd name="connsiteY1" fmla="*/ 0 h 950277"/>
              <a:gd name="connsiteX2" fmla="*/ 2584817 w 2743200"/>
              <a:gd name="connsiteY2" fmla="*/ 0 h 950277"/>
              <a:gd name="connsiteX3" fmla="*/ 2743200 w 2743200"/>
              <a:gd name="connsiteY3" fmla="*/ 158383 h 950277"/>
              <a:gd name="connsiteX4" fmla="*/ 2743200 w 2743200"/>
              <a:gd name="connsiteY4" fmla="*/ 791894 h 950277"/>
              <a:gd name="connsiteX5" fmla="*/ 2584817 w 2743200"/>
              <a:gd name="connsiteY5" fmla="*/ 950277 h 950277"/>
              <a:gd name="connsiteX6" fmla="*/ 1938020 w 2743200"/>
              <a:gd name="connsiteY6" fmla="*/ 938847 h 950277"/>
              <a:gd name="connsiteX7" fmla="*/ 726440 w 2743200"/>
              <a:gd name="connsiteY7" fmla="*/ 950277 h 950277"/>
              <a:gd name="connsiteX8" fmla="*/ 158383 w 2743200"/>
              <a:gd name="connsiteY8" fmla="*/ 950277 h 950277"/>
              <a:gd name="connsiteX9" fmla="*/ 0 w 2743200"/>
              <a:gd name="connsiteY9" fmla="*/ 791894 h 950277"/>
              <a:gd name="connsiteX10" fmla="*/ 0 w 2743200"/>
              <a:gd name="connsiteY10" fmla="*/ 158383 h 950277"/>
              <a:gd name="connsiteX0" fmla="*/ 5080 w 2748280"/>
              <a:gd name="connsiteY0" fmla="*/ 158383 h 950277"/>
              <a:gd name="connsiteX1" fmla="*/ 163463 w 2748280"/>
              <a:gd name="connsiteY1" fmla="*/ 0 h 950277"/>
              <a:gd name="connsiteX2" fmla="*/ 2589897 w 2748280"/>
              <a:gd name="connsiteY2" fmla="*/ 0 h 950277"/>
              <a:gd name="connsiteX3" fmla="*/ 2748280 w 2748280"/>
              <a:gd name="connsiteY3" fmla="*/ 158383 h 950277"/>
              <a:gd name="connsiteX4" fmla="*/ 2748280 w 2748280"/>
              <a:gd name="connsiteY4" fmla="*/ 791894 h 950277"/>
              <a:gd name="connsiteX5" fmla="*/ 2589897 w 2748280"/>
              <a:gd name="connsiteY5" fmla="*/ 950277 h 950277"/>
              <a:gd name="connsiteX6" fmla="*/ 1943100 w 2748280"/>
              <a:gd name="connsiteY6" fmla="*/ 938847 h 950277"/>
              <a:gd name="connsiteX7" fmla="*/ 731520 w 2748280"/>
              <a:gd name="connsiteY7" fmla="*/ 950277 h 950277"/>
              <a:gd name="connsiteX8" fmla="*/ 163463 w 2748280"/>
              <a:gd name="connsiteY8" fmla="*/ 950277 h 950277"/>
              <a:gd name="connsiteX9" fmla="*/ 5080 w 2748280"/>
              <a:gd name="connsiteY9" fmla="*/ 791894 h 950277"/>
              <a:gd name="connsiteX10" fmla="*/ 0 w 2748280"/>
              <a:gd name="connsiteY10" fmla="*/ 470217 h 950277"/>
              <a:gd name="connsiteX11" fmla="*/ 5080 w 2748280"/>
              <a:gd name="connsiteY11" fmla="*/ 158383 h 950277"/>
              <a:gd name="connsiteX0" fmla="*/ 5080 w 2748280"/>
              <a:gd name="connsiteY0" fmla="*/ 158383 h 950277"/>
              <a:gd name="connsiteX1" fmla="*/ 163463 w 2748280"/>
              <a:gd name="connsiteY1" fmla="*/ 0 h 950277"/>
              <a:gd name="connsiteX2" fmla="*/ 2589897 w 2748280"/>
              <a:gd name="connsiteY2" fmla="*/ 0 h 950277"/>
              <a:gd name="connsiteX3" fmla="*/ 2748280 w 2748280"/>
              <a:gd name="connsiteY3" fmla="*/ 158383 h 950277"/>
              <a:gd name="connsiteX4" fmla="*/ 2743200 w 2748280"/>
              <a:gd name="connsiteY4" fmla="*/ 470217 h 950277"/>
              <a:gd name="connsiteX5" fmla="*/ 2748280 w 2748280"/>
              <a:gd name="connsiteY5" fmla="*/ 791894 h 950277"/>
              <a:gd name="connsiteX6" fmla="*/ 2589897 w 2748280"/>
              <a:gd name="connsiteY6" fmla="*/ 950277 h 950277"/>
              <a:gd name="connsiteX7" fmla="*/ 1943100 w 2748280"/>
              <a:gd name="connsiteY7" fmla="*/ 938847 h 950277"/>
              <a:gd name="connsiteX8" fmla="*/ 731520 w 2748280"/>
              <a:gd name="connsiteY8" fmla="*/ 950277 h 950277"/>
              <a:gd name="connsiteX9" fmla="*/ 163463 w 2748280"/>
              <a:gd name="connsiteY9" fmla="*/ 950277 h 950277"/>
              <a:gd name="connsiteX10" fmla="*/ 5080 w 2748280"/>
              <a:gd name="connsiteY10" fmla="*/ 791894 h 950277"/>
              <a:gd name="connsiteX11" fmla="*/ 0 w 2748280"/>
              <a:gd name="connsiteY11" fmla="*/ 470217 h 950277"/>
              <a:gd name="connsiteX12" fmla="*/ 5080 w 2748280"/>
              <a:gd name="connsiteY12" fmla="*/ 158383 h 950277"/>
              <a:gd name="connsiteX0" fmla="*/ 5080 w 2748280"/>
              <a:gd name="connsiteY0" fmla="*/ 158383 h 950277"/>
              <a:gd name="connsiteX1" fmla="*/ 163463 w 2748280"/>
              <a:gd name="connsiteY1" fmla="*/ 0 h 950277"/>
              <a:gd name="connsiteX2" fmla="*/ 697230 w 2748280"/>
              <a:gd name="connsiteY2" fmla="*/ 1587 h 950277"/>
              <a:gd name="connsiteX3" fmla="*/ 2589897 w 2748280"/>
              <a:gd name="connsiteY3" fmla="*/ 0 h 950277"/>
              <a:gd name="connsiteX4" fmla="*/ 2748280 w 2748280"/>
              <a:gd name="connsiteY4" fmla="*/ 158383 h 950277"/>
              <a:gd name="connsiteX5" fmla="*/ 2743200 w 2748280"/>
              <a:gd name="connsiteY5" fmla="*/ 470217 h 950277"/>
              <a:gd name="connsiteX6" fmla="*/ 2748280 w 2748280"/>
              <a:gd name="connsiteY6" fmla="*/ 791894 h 950277"/>
              <a:gd name="connsiteX7" fmla="*/ 2589897 w 2748280"/>
              <a:gd name="connsiteY7" fmla="*/ 950277 h 950277"/>
              <a:gd name="connsiteX8" fmla="*/ 1943100 w 2748280"/>
              <a:gd name="connsiteY8" fmla="*/ 938847 h 950277"/>
              <a:gd name="connsiteX9" fmla="*/ 731520 w 2748280"/>
              <a:gd name="connsiteY9" fmla="*/ 950277 h 950277"/>
              <a:gd name="connsiteX10" fmla="*/ 163463 w 2748280"/>
              <a:gd name="connsiteY10" fmla="*/ 950277 h 950277"/>
              <a:gd name="connsiteX11" fmla="*/ 5080 w 2748280"/>
              <a:gd name="connsiteY11" fmla="*/ 791894 h 950277"/>
              <a:gd name="connsiteX12" fmla="*/ 0 w 2748280"/>
              <a:gd name="connsiteY12" fmla="*/ 470217 h 950277"/>
              <a:gd name="connsiteX13" fmla="*/ 5080 w 2748280"/>
              <a:gd name="connsiteY13" fmla="*/ 158383 h 950277"/>
              <a:gd name="connsiteX0" fmla="*/ 5080 w 2748280"/>
              <a:gd name="connsiteY0" fmla="*/ 168226 h 960120"/>
              <a:gd name="connsiteX1" fmla="*/ 163463 w 2748280"/>
              <a:gd name="connsiteY1" fmla="*/ 9843 h 960120"/>
              <a:gd name="connsiteX2" fmla="*/ 697230 w 2748280"/>
              <a:gd name="connsiteY2" fmla="*/ 11430 h 960120"/>
              <a:gd name="connsiteX3" fmla="*/ 1920240 w 2748280"/>
              <a:gd name="connsiteY3" fmla="*/ 0 h 960120"/>
              <a:gd name="connsiteX4" fmla="*/ 2589897 w 2748280"/>
              <a:gd name="connsiteY4" fmla="*/ 9843 h 960120"/>
              <a:gd name="connsiteX5" fmla="*/ 2748280 w 2748280"/>
              <a:gd name="connsiteY5" fmla="*/ 168226 h 960120"/>
              <a:gd name="connsiteX6" fmla="*/ 2743200 w 2748280"/>
              <a:gd name="connsiteY6" fmla="*/ 480060 h 960120"/>
              <a:gd name="connsiteX7" fmla="*/ 2748280 w 2748280"/>
              <a:gd name="connsiteY7" fmla="*/ 801737 h 960120"/>
              <a:gd name="connsiteX8" fmla="*/ 2589897 w 2748280"/>
              <a:gd name="connsiteY8" fmla="*/ 960120 h 960120"/>
              <a:gd name="connsiteX9" fmla="*/ 1943100 w 2748280"/>
              <a:gd name="connsiteY9" fmla="*/ 948690 h 960120"/>
              <a:gd name="connsiteX10" fmla="*/ 731520 w 2748280"/>
              <a:gd name="connsiteY10" fmla="*/ 960120 h 960120"/>
              <a:gd name="connsiteX11" fmla="*/ 163463 w 2748280"/>
              <a:gd name="connsiteY11" fmla="*/ 960120 h 960120"/>
              <a:gd name="connsiteX12" fmla="*/ 5080 w 2748280"/>
              <a:gd name="connsiteY12" fmla="*/ 801737 h 960120"/>
              <a:gd name="connsiteX13" fmla="*/ 0 w 2748280"/>
              <a:gd name="connsiteY13" fmla="*/ 480060 h 960120"/>
              <a:gd name="connsiteX14" fmla="*/ 5080 w 2748280"/>
              <a:gd name="connsiteY14" fmla="*/ 168226 h 960120"/>
              <a:gd name="connsiteX0" fmla="*/ 5080 w 2748280"/>
              <a:gd name="connsiteY0" fmla="*/ 168226 h 960120"/>
              <a:gd name="connsiteX1" fmla="*/ 163463 w 2748280"/>
              <a:gd name="connsiteY1" fmla="*/ 9843 h 960120"/>
              <a:gd name="connsiteX2" fmla="*/ 697230 w 2748280"/>
              <a:gd name="connsiteY2" fmla="*/ 11430 h 960120"/>
              <a:gd name="connsiteX3" fmla="*/ 1920240 w 2748280"/>
              <a:gd name="connsiteY3" fmla="*/ 0 h 960120"/>
              <a:gd name="connsiteX4" fmla="*/ 2589897 w 2748280"/>
              <a:gd name="connsiteY4" fmla="*/ 9843 h 960120"/>
              <a:gd name="connsiteX5" fmla="*/ 2748280 w 2748280"/>
              <a:gd name="connsiteY5" fmla="*/ 168226 h 960120"/>
              <a:gd name="connsiteX6" fmla="*/ 2743200 w 2748280"/>
              <a:gd name="connsiteY6" fmla="*/ 480060 h 960120"/>
              <a:gd name="connsiteX7" fmla="*/ 2748280 w 2748280"/>
              <a:gd name="connsiteY7" fmla="*/ 801737 h 960120"/>
              <a:gd name="connsiteX8" fmla="*/ 2589897 w 2748280"/>
              <a:gd name="connsiteY8" fmla="*/ 960120 h 960120"/>
              <a:gd name="connsiteX9" fmla="*/ 1943100 w 2748280"/>
              <a:gd name="connsiteY9" fmla="*/ 948690 h 960120"/>
              <a:gd name="connsiteX10" fmla="*/ 731520 w 2748280"/>
              <a:gd name="connsiteY10" fmla="*/ 960120 h 960120"/>
              <a:gd name="connsiteX11" fmla="*/ 163463 w 2748280"/>
              <a:gd name="connsiteY11" fmla="*/ 960120 h 960120"/>
              <a:gd name="connsiteX12" fmla="*/ 5080 w 2748280"/>
              <a:gd name="connsiteY12" fmla="*/ 801737 h 960120"/>
              <a:gd name="connsiteX13" fmla="*/ 0 w 2748280"/>
              <a:gd name="connsiteY13" fmla="*/ 480060 h 960120"/>
              <a:gd name="connsiteX14" fmla="*/ 5080 w 2748280"/>
              <a:gd name="connsiteY14" fmla="*/ 168226 h 960120"/>
              <a:gd name="connsiteX0" fmla="*/ 5080 w 2748280"/>
              <a:gd name="connsiteY0" fmla="*/ 168226 h 960120"/>
              <a:gd name="connsiteX1" fmla="*/ 163463 w 2748280"/>
              <a:gd name="connsiteY1" fmla="*/ 9843 h 960120"/>
              <a:gd name="connsiteX2" fmla="*/ 740773 w 2748280"/>
              <a:gd name="connsiteY2" fmla="*/ 11430 h 960120"/>
              <a:gd name="connsiteX3" fmla="*/ 1920240 w 2748280"/>
              <a:gd name="connsiteY3" fmla="*/ 0 h 960120"/>
              <a:gd name="connsiteX4" fmla="*/ 2589897 w 2748280"/>
              <a:gd name="connsiteY4" fmla="*/ 9843 h 960120"/>
              <a:gd name="connsiteX5" fmla="*/ 2748280 w 2748280"/>
              <a:gd name="connsiteY5" fmla="*/ 168226 h 960120"/>
              <a:gd name="connsiteX6" fmla="*/ 2743200 w 2748280"/>
              <a:gd name="connsiteY6" fmla="*/ 480060 h 960120"/>
              <a:gd name="connsiteX7" fmla="*/ 2748280 w 2748280"/>
              <a:gd name="connsiteY7" fmla="*/ 801737 h 960120"/>
              <a:gd name="connsiteX8" fmla="*/ 2589897 w 2748280"/>
              <a:gd name="connsiteY8" fmla="*/ 960120 h 960120"/>
              <a:gd name="connsiteX9" fmla="*/ 1943100 w 2748280"/>
              <a:gd name="connsiteY9" fmla="*/ 948690 h 960120"/>
              <a:gd name="connsiteX10" fmla="*/ 731520 w 2748280"/>
              <a:gd name="connsiteY10" fmla="*/ 960120 h 960120"/>
              <a:gd name="connsiteX11" fmla="*/ 163463 w 2748280"/>
              <a:gd name="connsiteY11" fmla="*/ 960120 h 960120"/>
              <a:gd name="connsiteX12" fmla="*/ 5080 w 2748280"/>
              <a:gd name="connsiteY12" fmla="*/ 801737 h 960120"/>
              <a:gd name="connsiteX13" fmla="*/ 0 w 2748280"/>
              <a:gd name="connsiteY13" fmla="*/ 480060 h 960120"/>
              <a:gd name="connsiteX14" fmla="*/ 5080 w 2748280"/>
              <a:gd name="connsiteY14" fmla="*/ 168226 h 960120"/>
              <a:gd name="connsiteX0" fmla="*/ 5080 w 2748280"/>
              <a:gd name="connsiteY0" fmla="*/ 168226 h 960120"/>
              <a:gd name="connsiteX1" fmla="*/ 163463 w 2748280"/>
              <a:gd name="connsiteY1" fmla="*/ 9843 h 960120"/>
              <a:gd name="connsiteX2" fmla="*/ 740773 w 2748280"/>
              <a:gd name="connsiteY2" fmla="*/ 11430 h 960120"/>
              <a:gd name="connsiteX3" fmla="*/ 1992811 w 2748280"/>
              <a:gd name="connsiteY3" fmla="*/ 0 h 960120"/>
              <a:gd name="connsiteX4" fmla="*/ 2589897 w 2748280"/>
              <a:gd name="connsiteY4" fmla="*/ 9843 h 960120"/>
              <a:gd name="connsiteX5" fmla="*/ 2748280 w 2748280"/>
              <a:gd name="connsiteY5" fmla="*/ 168226 h 960120"/>
              <a:gd name="connsiteX6" fmla="*/ 2743200 w 2748280"/>
              <a:gd name="connsiteY6" fmla="*/ 480060 h 960120"/>
              <a:gd name="connsiteX7" fmla="*/ 2748280 w 2748280"/>
              <a:gd name="connsiteY7" fmla="*/ 801737 h 960120"/>
              <a:gd name="connsiteX8" fmla="*/ 2589897 w 2748280"/>
              <a:gd name="connsiteY8" fmla="*/ 960120 h 960120"/>
              <a:gd name="connsiteX9" fmla="*/ 1943100 w 2748280"/>
              <a:gd name="connsiteY9" fmla="*/ 948690 h 960120"/>
              <a:gd name="connsiteX10" fmla="*/ 731520 w 2748280"/>
              <a:gd name="connsiteY10" fmla="*/ 960120 h 960120"/>
              <a:gd name="connsiteX11" fmla="*/ 163463 w 2748280"/>
              <a:gd name="connsiteY11" fmla="*/ 960120 h 960120"/>
              <a:gd name="connsiteX12" fmla="*/ 5080 w 2748280"/>
              <a:gd name="connsiteY12" fmla="*/ 801737 h 960120"/>
              <a:gd name="connsiteX13" fmla="*/ 0 w 2748280"/>
              <a:gd name="connsiteY13" fmla="*/ 480060 h 960120"/>
              <a:gd name="connsiteX14" fmla="*/ 5080 w 2748280"/>
              <a:gd name="connsiteY14" fmla="*/ 168226 h 960120"/>
              <a:gd name="connsiteX0" fmla="*/ 5080 w 2748280"/>
              <a:gd name="connsiteY0" fmla="*/ 158383 h 950277"/>
              <a:gd name="connsiteX1" fmla="*/ 163463 w 2748280"/>
              <a:gd name="connsiteY1" fmla="*/ 0 h 950277"/>
              <a:gd name="connsiteX2" fmla="*/ 740773 w 2748280"/>
              <a:gd name="connsiteY2" fmla="*/ 1587 h 950277"/>
              <a:gd name="connsiteX3" fmla="*/ 1949268 w 2748280"/>
              <a:gd name="connsiteY3" fmla="*/ 4672 h 950277"/>
              <a:gd name="connsiteX4" fmla="*/ 2589897 w 2748280"/>
              <a:gd name="connsiteY4" fmla="*/ 0 h 950277"/>
              <a:gd name="connsiteX5" fmla="*/ 2748280 w 2748280"/>
              <a:gd name="connsiteY5" fmla="*/ 158383 h 950277"/>
              <a:gd name="connsiteX6" fmla="*/ 2743200 w 2748280"/>
              <a:gd name="connsiteY6" fmla="*/ 470217 h 950277"/>
              <a:gd name="connsiteX7" fmla="*/ 2748280 w 2748280"/>
              <a:gd name="connsiteY7" fmla="*/ 791894 h 950277"/>
              <a:gd name="connsiteX8" fmla="*/ 2589897 w 2748280"/>
              <a:gd name="connsiteY8" fmla="*/ 950277 h 950277"/>
              <a:gd name="connsiteX9" fmla="*/ 1943100 w 2748280"/>
              <a:gd name="connsiteY9" fmla="*/ 938847 h 950277"/>
              <a:gd name="connsiteX10" fmla="*/ 731520 w 2748280"/>
              <a:gd name="connsiteY10" fmla="*/ 950277 h 950277"/>
              <a:gd name="connsiteX11" fmla="*/ 163463 w 2748280"/>
              <a:gd name="connsiteY11" fmla="*/ 950277 h 950277"/>
              <a:gd name="connsiteX12" fmla="*/ 5080 w 2748280"/>
              <a:gd name="connsiteY12" fmla="*/ 791894 h 950277"/>
              <a:gd name="connsiteX13" fmla="*/ 0 w 2748280"/>
              <a:gd name="connsiteY13" fmla="*/ 470217 h 950277"/>
              <a:gd name="connsiteX14" fmla="*/ 5080 w 2748280"/>
              <a:gd name="connsiteY14" fmla="*/ 158383 h 950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48280" h="950277">
                <a:moveTo>
                  <a:pt x="5080" y="158383"/>
                </a:moveTo>
                <a:cubicBezTo>
                  <a:pt x="5080" y="70910"/>
                  <a:pt x="75990" y="0"/>
                  <a:pt x="163463" y="0"/>
                </a:cubicBezTo>
                <a:lnTo>
                  <a:pt x="740773" y="1587"/>
                </a:lnTo>
                <a:lnTo>
                  <a:pt x="1949268" y="4672"/>
                </a:lnTo>
                <a:lnTo>
                  <a:pt x="2589897" y="0"/>
                </a:lnTo>
                <a:cubicBezTo>
                  <a:pt x="2677370" y="0"/>
                  <a:pt x="2748280" y="70910"/>
                  <a:pt x="2748280" y="158383"/>
                </a:cubicBezTo>
                <a:cubicBezTo>
                  <a:pt x="2746587" y="262328"/>
                  <a:pt x="2744893" y="366272"/>
                  <a:pt x="2743200" y="470217"/>
                </a:cubicBezTo>
                <a:cubicBezTo>
                  <a:pt x="2744893" y="577443"/>
                  <a:pt x="2746587" y="684668"/>
                  <a:pt x="2748280" y="791894"/>
                </a:cubicBezTo>
                <a:cubicBezTo>
                  <a:pt x="2748280" y="879367"/>
                  <a:pt x="2677370" y="950277"/>
                  <a:pt x="2589897" y="950277"/>
                </a:cubicBezTo>
                <a:lnTo>
                  <a:pt x="1943100" y="938847"/>
                </a:lnTo>
                <a:lnTo>
                  <a:pt x="731520" y="950277"/>
                </a:lnTo>
                <a:lnTo>
                  <a:pt x="163463" y="950277"/>
                </a:lnTo>
                <a:cubicBezTo>
                  <a:pt x="75990" y="950277"/>
                  <a:pt x="5080" y="879367"/>
                  <a:pt x="5080" y="791894"/>
                </a:cubicBezTo>
                <a:cubicBezTo>
                  <a:pt x="3387" y="684668"/>
                  <a:pt x="1693" y="577443"/>
                  <a:pt x="0" y="470217"/>
                </a:cubicBezTo>
                <a:cubicBezTo>
                  <a:pt x="1693" y="366272"/>
                  <a:pt x="3387" y="262328"/>
                  <a:pt x="5080" y="158383"/>
                </a:cubicBez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Solver Service</a:t>
            </a:r>
            <a:endParaRPr lang="en-US" dirty="0"/>
          </a:p>
        </p:txBody>
      </p:sp>
      <p:cxnSp>
        <p:nvCxnSpPr>
          <p:cNvPr id="19" name="Straight Arrow Connector 18"/>
          <p:cNvCxnSpPr>
            <a:stCxn id="6" idx="10"/>
            <a:endCxn id="16" idx="2"/>
          </p:cNvCxnSpPr>
          <p:nvPr/>
        </p:nvCxnSpPr>
        <p:spPr>
          <a:xfrm>
            <a:off x="4538251" y="2548890"/>
            <a:ext cx="0" cy="8953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6" idx="9"/>
            <a:endCxn id="16" idx="3"/>
          </p:cNvCxnSpPr>
          <p:nvPr/>
        </p:nvCxnSpPr>
        <p:spPr>
          <a:xfrm>
            <a:off x="5749831" y="2537460"/>
            <a:ext cx="11430" cy="89535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6" idx="10"/>
            <a:endCxn id="17" idx="2"/>
          </p:cNvCxnSpPr>
          <p:nvPr/>
        </p:nvCxnSpPr>
        <p:spPr>
          <a:xfrm>
            <a:off x="4538252" y="4392930"/>
            <a:ext cx="9253" cy="8953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6" idx="9"/>
            <a:endCxn id="17" idx="3"/>
          </p:cNvCxnSpPr>
          <p:nvPr/>
        </p:nvCxnSpPr>
        <p:spPr>
          <a:xfrm>
            <a:off x="5749831" y="4381501"/>
            <a:ext cx="6168" cy="909865"/>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2698020" y="1725614"/>
            <a:ext cx="951547" cy="830997"/>
          </a:xfrm>
          <a:prstGeom prst="rect">
            <a:avLst/>
          </a:prstGeom>
          <a:noFill/>
        </p:spPr>
        <p:txBody>
          <a:bodyPr wrap="square" rtlCol="0">
            <a:spAutoFit/>
          </a:bodyPr>
          <a:lstStyle/>
          <a:p>
            <a:r>
              <a:rPr lang="en-US" sz="1200" dirty="0"/>
              <a:t>Extract, Validate, </a:t>
            </a:r>
            <a:r>
              <a:rPr lang="en-US" sz="1200" dirty="0" smtClean="0"/>
              <a:t>Transform, Load</a:t>
            </a:r>
            <a:endParaRPr lang="en-US" sz="1200" dirty="0"/>
          </a:p>
        </p:txBody>
      </p:sp>
      <p:cxnSp>
        <p:nvCxnSpPr>
          <p:cNvPr id="28" name="Straight Arrow Connector 27"/>
          <p:cNvCxnSpPr>
            <a:stCxn id="6" idx="6"/>
            <a:endCxn id="10" idx="1"/>
          </p:cNvCxnSpPr>
          <p:nvPr/>
        </p:nvCxnSpPr>
        <p:spPr>
          <a:xfrm>
            <a:off x="6549931" y="2068830"/>
            <a:ext cx="792479" cy="492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714940" y="2793684"/>
            <a:ext cx="1021080" cy="461665"/>
          </a:xfrm>
          <a:prstGeom prst="rect">
            <a:avLst/>
          </a:prstGeom>
          <a:noFill/>
        </p:spPr>
        <p:txBody>
          <a:bodyPr wrap="square" rtlCol="0">
            <a:spAutoFit/>
          </a:bodyPr>
          <a:lstStyle/>
          <a:p>
            <a:r>
              <a:rPr lang="en-US" sz="1200" dirty="0"/>
              <a:t>Application Data Model</a:t>
            </a:r>
          </a:p>
        </p:txBody>
      </p:sp>
      <p:sp>
        <p:nvSpPr>
          <p:cNvPr id="31" name="TextBox 30"/>
          <p:cNvSpPr txBox="1"/>
          <p:nvPr/>
        </p:nvSpPr>
        <p:spPr>
          <a:xfrm>
            <a:off x="4715099" y="4580236"/>
            <a:ext cx="1021080" cy="461665"/>
          </a:xfrm>
          <a:prstGeom prst="rect">
            <a:avLst/>
          </a:prstGeom>
          <a:noFill/>
        </p:spPr>
        <p:txBody>
          <a:bodyPr wrap="square" rtlCol="0">
            <a:spAutoFit/>
          </a:bodyPr>
          <a:lstStyle/>
          <a:p>
            <a:r>
              <a:rPr lang="en-US" sz="1200" dirty="0"/>
              <a:t>Tableau Data Model</a:t>
            </a:r>
          </a:p>
        </p:txBody>
      </p:sp>
      <p:sp>
        <p:nvSpPr>
          <p:cNvPr id="3" name="Rounded Rectangle 2"/>
          <p:cNvSpPr/>
          <p:nvPr/>
        </p:nvSpPr>
        <p:spPr>
          <a:xfrm>
            <a:off x="677334" y="3432811"/>
            <a:ext cx="2686352" cy="28655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purpose of </a:t>
            </a:r>
            <a:r>
              <a:rPr lang="en-US" dirty="0"/>
              <a:t>the modeling layer is to move data efficiently and quickly between external </a:t>
            </a:r>
            <a:r>
              <a:rPr lang="en-US" dirty="0" smtClean="0"/>
              <a:t>sources and </a:t>
            </a:r>
            <a:r>
              <a:rPr lang="en-US" dirty="0"/>
              <a:t>the internal data structures of the solver</a:t>
            </a:r>
          </a:p>
        </p:txBody>
      </p:sp>
      <p:sp>
        <p:nvSpPr>
          <p:cNvPr id="5" name="Footer Placeholder 4"/>
          <p:cNvSpPr>
            <a:spLocks noGrp="1"/>
          </p:cNvSpPr>
          <p:nvPr>
            <p:ph type="ftr" sz="quarter" idx="11"/>
          </p:nvPr>
        </p:nvSpPr>
        <p:spPr/>
        <p:txBody>
          <a:bodyPr/>
          <a:lstStyle/>
          <a:p>
            <a:r>
              <a:rPr lang="en-US" smtClean="0"/>
              <a:t>©2018 Jeremy A. Bloom</a:t>
            </a:r>
            <a:endParaRPr lang="en-US" dirty="0"/>
          </a:p>
        </p:txBody>
      </p:sp>
    </p:spTree>
    <p:extLst>
      <p:ext uri="{BB962C8B-B14F-4D97-AF65-F5344CB8AC3E}">
        <p14:creationId xmlns:p14="http://schemas.microsoft.com/office/powerpoint/2010/main" val="16385980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468920" y="1900465"/>
            <a:ext cx="3474720" cy="4546589"/>
            <a:chOff x="2554514" y="1172044"/>
            <a:chExt cx="3474720" cy="4546589"/>
          </a:xfrm>
        </p:grpSpPr>
        <p:sp>
          <p:nvSpPr>
            <p:cNvPr id="4" name="Freeform 3"/>
            <p:cNvSpPr/>
            <p:nvPr/>
          </p:nvSpPr>
          <p:spPr>
            <a:xfrm>
              <a:off x="2554514" y="1172044"/>
              <a:ext cx="3474720" cy="685735"/>
            </a:xfrm>
            <a:custGeom>
              <a:avLst/>
              <a:gdLst>
                <a:gd name="connsiteX0" fmla="*/ 0 w 1230312"/>
                <a:gd name="connsiteY0" fmla="*/ 122370 h 1223704"/>
                <a:gd name="connsiteX1" fmla="*/ 122370 w 1230312"/>
                <a:gd name="connsiteY1" fmla="*/ 0 h 1223704"/>
                <a:gd name="connsiteX2" fmla="*/ 1107942 w 1230312"/>
                <a:gd name="connsiteY2" fmla="*/ 0 h 1223704"/>
                <a:gd name="connsiteX3" fmla="*/ 1230312 w 1230312"/>
                <a:gd name="connsiteY3" fmla="*/ 122370 h 1223704"/>
                <a:gd name="connsiteX4" fmla="*/ 1230312 w 1230312"/>
                <a:gd name="connsiteY4" fmla="*/ 1101334 h 1223704"/>
                <a:gd name="connsiteX5" fmla="*/ 1107942 w 1230312"/>
                <a:gd name="connsiteY5" fmla="*/ 1223704 h 1223704"/>
                <a:gd name="connsiteX6" fmla="*/ 122370 w 1230312"/>
                <a:gd name="connsiteY6" fmla="*/ 1223704 h 1223704"/>
                <a:gd name="connsiteX7" fmla="*/ 0 w 1230312"/>
                <a:gd name="connsiteY7" fmla="*/ 1101334 h 1223704"/>
                <a:gd name="connsiteX8" fmla="*/ 0 w 1230312"/>
                <a:gd name="connsiteY8" fmla="*/ 122370 h 1223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0312" h="1223704">
                  <a:moveTo>
                    <a:pt x="0" y="122370"/>
                  </a:moveTo>
                  <a:cubicBezTo>
                    <a:pt x="0" y="54787"/>
                    <a:pt x="54787" y="0"/>
                    <a:pt x="122370" y="0"/>
                  </a:cubicBezTo>
                  <a:lnTo>
                    <a:pt x="1107942" y="0"/>
                  </a:lnTo>
                  <a:cubicBezTo>
                    <a:pt x="1175525" y="0"/>
                    <a:pt x="1230312" y="54787"/>
                    <a:pt x="1230312" y="122370"/>
                  </a:cubicBezTo>
                  <a:lnTo>
                    <a:pt x="1230312" y="1101334"/>
                  </a:lnTo>
                  <a:cubicBezTo>
                    <a:pt x="1230312" y="1168917"/>
                    <a:pt x="1175525" y="1223704"/>
                    <a:pt x="1107942" y="1223704"/>
                  </a:cubicBezTo>
                  <a:lnTo>
                    <a:pt x="122370" y="1223704"/>
                  </a:lnTo>
                  <a:cubicBezTo>
                    <a:pt x="54787" y="1223704"/>
                    <a:pt x="0" y="1168917"/>
                    <a:pt x="0" y="1101334"/>
                  </a:cubicBezTo>
                  <a:lnTo>
                    <a:pt x="0" y="12237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104421" tIns="104421" rIns="104421" bIns="104421" numCol="1" spcCol="1270" anchor="ctr" anchorCtr="0">
              <a:noAutofit/>
            </a:bodyPr>
            <a:lstStyle/>
            <a:p>
              <a:pPr lvl="0" algn="ctr" defTabSz="800100">
                <a:lnSpc>
                  <a:spcPct val="90000"/>
                </a:lnSpc>
                <a:spcBef>
                  <a:spcPct val="0"/>
                </a:spcBef>
                <a:spcAft>
                  <a:spcPct val="35000"/>
                </a:spcAft>
              </a:pPr>
              <a:r>
                <a:rPr lang="en-US" sz="1800" kern="1200" dirty="0" smtClean="0"/>
                <a:t>Extract and Validate </a:t>
              </a:r>
              <a:r>
                <a:rPr lang="en-US" dirty="0" smtClean="0"/>
                <a:t>Data</a:t>
              </a:r>
              <a:endParaRPr lang="en-US" sz="1800" kern="1200" dirty="0"/>
            </a:p>
          </p:txBody>
        </p:sp>
        <p:sp>
          <p:nvSpPr>
            <p:cNvPr id="5" name="Freeform 4"/>
            <p:cNvSpPr/>
            <p:nvPr/>
          </p:nvSpPr>
          <p:spPr>
            <a:xfrm rot="5400000">
              <a:off x="4204730" y="1914681"/>
              <a:ext cx="146161" cy="182880"/>
            </a:xfrm>
            <a:custGeom>
              <a:avLst/>
              <a:gdLst>
                <a:gd name="connsiteX0" fmla="*/ 0 w 260826"/>
                <a:gd name="connsiteY0" fmla="*/ 61023 h 305117"/>
                <a:gd name="connsiteX1" fmla="*/ 130413 w 260826"/>
                <a:gd name="connsiteY1" fmla="*/ 61023 h 305117"/>
                <a:gd name="connsiteX2" fmla="*/ 130413 w 260826"/>
                <a:gd name="connsiteY2" fmla="*/ 0 h 305117"/>
                <a:gd name="connsiteX3" fmla="*/ 260826 w 260826"/>
                <a:gd name="connsiteY3" fmla="*/ 152559 h 305117"/>
                <a:gd name="connsiteX4" fmla="*/ 130413 w 260826"/>
                <a:gd name="connsiteY4" fmla="*/ 305117 h 305117"/>
                <a:gd name="connsiteX5" fmla="*/ 130413 w 260826"/>
                <a:gd name="connsiteY5" fmla="*/ 244094 h 305117"/>
                <a:gd name="connsiteX6" fmla="*/ 0 w 260826"/>
                <a:gd name="connsiteY6" fmla="*/ 244094 h 305117"/>
                <a:gd name="connsiteX7" fmla="*/ 0 w 260826"/>
                <a:gd name="connsiteY7" fmla="*/ 61023 h 305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826" h="305117">
                  <a:moveTo>
                    <a:pt x="0" y="61023"/>
                  </a:moveTo>
                  <a:lnTo>
                    <a:pt x="130413" y="61023"/>
                  </a:lnTo>
                  <a:lnTo>
                    <a:pt x="130413" y="0"/>
                  </a:lnTo>
                  <a:lnTo>
                    <a:pt x="260826" y="152559"/>
                  </a:lnTo>
                  <a:lnTo>
                    <a:pt x="130413" y="305117"/>
                  </a:lnTo>
                  <a:lnTo>
                    <a:pt x="130413" y="244094"/>
                  </a:lnTo>
                  <a:lnTo>
                    <a:pt x="0" y="244094"/>
                  </a:lnTo>
                  <a:lnTo>
                    <a:pt x="0" y="61023"/>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0" tIns="61023" rIns="78248" bIns="61023" numCol="1" spcCol="1270" anchor="ctr" anchorCtr="0">
              <a:noAutofit/>
            </a:bodyPr>
            <a:lstStyle/>
            <a:p>
              <a:pPr lvl="0" algn="ctr" defTabSz="577850">
                <a:lnSpc>
                  <a:spcPct val="90000"/>
                </a:lnSpc>
                <a:spcBef>
                  <a:spcPct val="0"/>
                </a:spcBef>
                <a:spcAft>
                  <a:spcPct val="35000"/>
                </a:spcAft>
              </a:pPr>
              <a:endParaRPr lang="en-US" sz="1300" kern="1200"/>
            </a:p>
          </p:txBody>
        </p:sp>
        <p:sp>
          <p:nvSpPr>
            <p:cNvPr id="6" name="Freeform 5"/>
            <p:cNvSpPr/>
            <p:nvPr/>
          </p:nvSpPr>
          <p:spPr>
            <a:xfrm>
              <a:off x="2554514" y="2137258"/>
              <a:ext cx="3474720" cy="685735"/>
            </a:xfrm>
            <a:custGeom>
              <a:avLst/>
              <a:gdLst>
                <a:gd name="connsiteX0" fmla="*/ 0 w 1230312"/>
                <a:gd name="connsiteY0" fmla="*/ 122370 h 1223704"/>
                <a:gd name="connsiteX1" fmla="*/ 122370 w 1230312"/>
                <a:gd name="connsiteY1" fmla="*/ 0 h 1223704"/>
                <a:gd name="connsiteX2" fmla="*/ 1107942 w 1230312"/>
                <a:gd name="connsiteY2" fmla="*/ 0 h 1223704"/>
                <a:gd name="connsiteX3" fmla="*/ 1230312 w 1230312"/>
                <a:gd name="connsiteY3" fmla="*/ 122370 h 1223704"/>
                <a:gd name="connsiteX4" fmla="*/ 1230312 w 1230312"/>
                <a:gd name="connsiteY4" fmla="*/ 1101334 h 1223704"/>
                <a:gd name="connsiteX5" fmla="*/ 1107942 w 1230312"/>
                <a:gd name="connsiteY5" fmla="*/ 1223704 h 1223704"/>
                <a:gd name="connsiteX6" fmla="*/ 122370 w 1230312"/>
                <a:gd name="connsiteY6" fmla="*/ 1223704 h 1223704"/>
                <a:gd name="connsiteX7" fmla="*/ 0 w 1230312"/>
                <a:gd name="connsiteY7" fmla="*/ 1101334 h 1223704"/>
                <a:gd name="connsiteX8" fmla="*/ 0 w 1230312"/>
                <a:gd name="connsiteY8" fmla="*/ 122370 h 1223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0312" h="1223704">
                  <a:moveTo>
                    <a:pt x="0" y="122370"/>
                  </a:moveTo>
                  <a:cubicBezTo>
                    <a:pt x="0" y="54787"/>
                    <a:pt x="54787" y="0"/>
                    <a:pt x="122370" y="0"/>
                  </a:cubicBezTo>
                  <a:lnTo>
                    <a:pt x="1107942" y="0"/>
                  </a:lnTo>
                  <a:cubicBezTo>
                    <a:pt x="1175525" y="0"/>
                    <a:pt x="1230312" y="54787"/>
                    <a:pt x="1230312" y="122370"/>
                  </a:cubicBezTo>
                  <a:lnTo>
                    <a:pt x="1230312" y="1101334"/>
                  </a:lnTo>
                  <a:cubicBezTo>
                    <a:pt x="1230312" y="1168917"/>
                    <a:pt x="1175525" y="1223704"/>
                    <a:pt x="1107942" y="1223704"/>
                  </a:cubicBezTo>
                  <a:lnTo>
                    <a:pt x="122370" y="1223704"/>
                  </a:lnTo>
                  <a:cubicBezTo>
                    <a:pt x="54787" y="1223704"/>
                    <a:pt x="0" y="1168917"/>
                    <a:pt x="0" y="1101334"/>
                  </a:cubicBezTo>
                  <a:lnTo>
                    <a:pt x="0" y="122370"/>
                  </a:lnTo>
                  <a:close/>
                </a:path>
              </a:pathLst>
            </a:cu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spcFirstLastPara="0" vert="horz" wrap="square" lIns="104421" tIns="104421" rIns="104421" bIns="104421" numCol="1" spcCol="1270" anchor="ctr" anchorCtr="0">
              <a:noAutofit/>
            </a:bodyPr>
            <a:lstStyle/>
            <a:p>
              <a:pPr lvl="0" algn="ctr" defTabSz="800100">
                <a:lnSpc>
                  <a:spcPct val="90000"/>
                </a:lnSpc>
                <a:spcBef>
                  <a:spcPct val="0"/>
                </a:spcBef>
                <a:spcAft>
                  <a:spcPct val="35000"/>
                </a:spcAft>
              </a:pPr>
              <a:r>
                <a:rPr lang="en-US" sz="1800" kern="1200" dirty="0" smtClean="0"/>
                <a:t>Transform</a:t>
              </a:r>
              <a:endParaRPr lang="en-US" sz="1800" kern="1200" dirty="0"/>
            </a:p>
          </p:txBody>
        </p:sp>
        <p:sp>
          <p:nvSpPr>
            <p:cNvPr id="7" name="Freeform 6"/>
            <p:cNvSpPr/>
            <p:nvPr/>
          </p:nvSpPr>
          <p:spPr>
            <a:xfrm rot="5400000">
              <a:off x="4204730" y="2879895"/>
              <a:ext cx="146161" cy="182880"/>
            </a:xfrm>
            <a:custGeom>
              <a:avLst/>
              <a:gdLst>
                <a:gd name="connsiteX0" fmla="*/ 0 w 260826"/>
                <a:gd name="connsiteY0" fmla="*/ 61023 h 305117"/>
                <a:gd name="connsiteX1" fmla="*/ 130413 w 260826"/>
                <a:gd name="connsiteY1" fmla="*/ 61023 h 305117"/>
                <a:gd name="connsiteX2" fmla="*/ 130413 w 260826"/>
                <a:gd name="connsiteY2" fmla="*/ 0 h 305117"/>
                <a:gd name="connsiteX3" fmla="*/ 260826 w 260826"/>
                <a:gd name="connsiteY3" fmla="*/ 152559 h 305117"/>
                <a:gd name="connsiteX4" fmla="*/ 130413 w 260826"/>
                <a:gd name="connsiteY4" fmla="*/ 305117 h 305117"/>
                <a:gd name="connsiteX5" fmla="*/ 130413 w 260826"/>
                <a:gd name="connsiteY5" fmla="*/ 244094 h 305117"/>
                <a:gd name="connsiteX6" fmla="*/ 0 w 260826"/>
                <a:gd name="connsiteY6" fmla="*/ 244094 h 305117"/>
                <a:gd name="connsiteX7" fmla="*/ 0 w 260826"/>
                <a:gd name="connsiteY7" fmla="*/ 61023 h 305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826" h="305117">
                  <a:moveTo>
                    <a:pt x="0" y="61023"/>
                  </a:moveTo>
                  <a:lnTo>
                    <a:pt x="130413" y="61023"/>
                  </a:lnTo>
                  <a:lnTo>
                    <a:pt x="130413" y="0"/>
                  </a:lnTo>
                  <a:lnTo>
                    <a:pt x="260826" y="152559"/>
                  </a:lnTo>
                  <a:lnTo>
                    <a:pt x="130413" y="305117"/>
                  </a:lnTo>
                  <a:lnTo>
                    <a:pt x="130413" y="244094"/>
                  </a:lnTo>
                  <a:lnTo>
                    <a:pt x="0" y="244094"/>
                  </a:lnTo>
                  <a:lnTo>
                    <a:pt x="0" y="61023"/>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0" tIns="61023" rIns="78248" bIns="61023" numCol="1" spcCol="1270" anchor="ctr" anchorCtr="0">
              <a:noAutofit/>
            </a:bodyPr>
            <a:lstStyle/>
            <a:p>
              <a:pPr lvl="0" algn="ctr" defTabSz="577850">
                <a:lnSpc>
                  <a:spcPct val="90000"/>
                </a:lnSpc>
                <a:spcBef>
                  <a:spcPct val="0"/>
                </a:spcBef>
                <a:spcAft>
                  <a:spcPct val="35000"/>
                </a:spcAft>
              </a:pPr>
              <a:endParaRPr lang="en-US" sz="1300" kern="1200"/>
            </a:p>
          </p:txBody>
        </p:sp>
        <p:sp>
          <p:nvSpPr>
            <p:cNvPr id="8" name="Freeform 7"/>
            <p:cNvSpPr/>
            <p:nvPr/>
          </p:nvSpPr>
          <p:spPr>
            <a:xfrm>
              <a:off x="2554514" y="3102471"/>
              <a:ext cx="3474720" cy="685735"/>
            </a:xfrm>
            <a:custGeom>
              <a:avLst/>
              <a:gdLst>
                <a:gd name="connsiteX0" fmla="*/ 0 w 1230312"/>
                <a:gd name="connsiteY0" fmla="*/ 122370 h 1223704"/>
                <a:gd name="connsiteX1" fmla="*/ 122370 w 1230312"/>
                <a:gd name="connsiteY1" fmla="*/ 0 h 1223704"/>
                <a:gd name="connsiteX2" fmla="*/ 1107942 w 1230312"/>
                <a:gd name="connsiteY2" fmla="*/ 0 h 1223704"/>
                <a:gd name="connsiteX3" fmla="*/ 1230312 w 1230312"/>
                <a:gd name="connsiteY3" fmla="*/ 122370 h 1223704"/>
                <a:gd name="connsiteX4" fmla="*/ 1230312 w 1230312"/>
                <a:gd name="connsiteY4" fmla="*/ 1101334 h 1223704"/>
                <a:gd name="connsiteX5" fmla="*/ 1107942 w 1230312"/>
                <a:gd name="connsiteY5" fmla="*/ 1223704 h 1223704"/>
                <a:gd name="connsiteX6" fmla="*/ 122370 w 1230312"/>
                <a:gd name="connsiteY6" fmla="*/ 1223704 h 1223704"/>
                <a:gd name="connsiteX7" fmla="*/ 0 w 1230312"/>
                <a:gd name="connsiteY7" fmla="*/ 1101334 h 1223704"/>
                <a:gd name="connsiteX8" fmla="*/ 0 w 1230312"/>
                <a:gd name="connsiteY8" fmla="*/ 122370 h 1223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0312" h="1223704">
                  <a:moveTo>
                    <a:pt x="0" y="122370"/>
                  </a:moveTo>
                  <a:cubicBezTo>
                    <a:pt x="0" y="54787"/>
                    <a:pt x="54787" y="0"/>
                    <a:pt x="122370" y="0"/>
                  </a:cubicBezTo>
                  <a:lnTo>
                    <a:pt x="1107942" y="0"/>
                  </a:lnTo>
                  <a:cubicBezTo>
                    <a:pt x="1175525" y="0"/>
                    <a:pt x="1230312" y="54787"/>
                    <a:pt x="1230312" y="122370"/>
                  </a:cubicBezTo>
                  <a:lnTo>
                    <a:pt x="1230312" y="1101334"/>
                  </a:lnTo>
                  <a:cubicBezTo>
                    <a:pt x="1230312" y="1168917"/>
                    <a:pt x="1175525" y="1223704"/>
                    <a:pt x="1107942" y="1223704"/>
                  </a:cubicBezTo>
                  <a:lnTo>
                    <a:pt x="122370" y="1223704"/>
                  </a:lnTo>
                  <a:cubicBezTo>
                    <a:pt x="54787" y="1223704"/>
                    <a:pt x="0" y="1168917"/>
                    <a:pt x="0" y="1101334"/>
                  </a:cubicBezTo>
                  <a:lnTo>
                    <a:pt x="0" y="122370"/>
                  </a:lnTo>
                  <a:close/>
                </a:path>
              </a:pathLst>
            </a:cu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spcFirstLastPara="0" vert="horz" wrap="square" lIns="104421" tIns="104421" rIns="104421" bIns="104421" numCol="1" spcCol="1270" anchor="ctr" anchorCtr="0">
              <a:noAutofit/>
            </a:bodyPr>
            <a:lstStyle/>
            <a:p>
              <a:pPr algn="ctr" defTabSz="800100">
                <a:lnSpc>
                  <a:spcPct val="90000"/>
                </a:lnSpc>
                <a:spcBef>
                  <a:spcPct val="0"/>
                </a:spcBef>
                <a:spcAft>
                  <a:spcPct val="35000"/>
                </a:spcAft>
              </a:pPr>
              <a:r>
                <a:rPr lang="en-US" dirty="0"/>
                <a:t>Create Solver Objects</a:t>
              </a:r>
            </a:p>
          </p:txBody>
        </p:sp>
        <p:sp>
          <p:nvSpPr>
            <p:cNvPr id="9" name="Freeform 8"/>
            <p:cNvSpPr/>
            <p:nvPr/>
          </p:nvSpPr>
          <p:spPr>
            <a:xfrm rot="5400000">
              <a:off x="4204730" y="3845108"/>
              <a:ext cx="146161" cy="182880"/>
            </a:xfrm>
            <a:custGeom>
              <a:avLst/>
              <a:gdLst>
                <a:gd name="connsiteX0" fmla="*/ 0 w 260826"/>
                <a:gd name="connsiteY0" fmla="*/ 61023 h 305117"/>
                <a:gd name="connsiteX1" fmla="*/ 130413 w 260826"/>
                <a:gd name="connsiteY1" fmla="*/ 61023 h 305117"/>
                <a:gd name="connsiteX2" fmla="*/ 130413 w 260826"/>
                <a:gd name="connsiteY2" fmla="*/ 0 h 305117"/>
                <a:gd name="connsiteX3" fmla="*/ 260826 w 260826"/>
                <a:gd name="connsiteY3" fmla="*/ 152559 h 305117"/>
                <a:gd name="connsiteX4" fmla="*/ 130413 w 260826"/>
                <a:gd name="connsiteY4" fmla="*/ 305117 h 305117"/>
                <a:gd name="connsiteX5" fmla="*/ 130413 w 260826"/>
                <a:gd name="connsiteY5" fmla="*/ 244094 h 305117"/>
                <a:gd name="connsiteX6" fmla="*/ 0 w 260826"/>
                <a:gd name="connsiteY6" fmla="*/ 244094 h 305117"/>
                <a:gd name="connsiteX7" fmla="*/ 0 w 260826"/>
                <a:gd name="connsiteY7" fmla="*/ 61023 h 305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826" h="305117">
                  <a:moveTo>
                    <a:pt x="0" y="61023"/>
                  </a:moveTo>
                  <a:lnTo>
                    <a:pt x="130413" y="61023"/>
                  </a:lnTo>
                  <a:lnTo>
                    <a:pt x="130413" y="0"/>
                  </a:lnTo>
                  <a:lnTo>
                    <a:pt x="260826" y="152559"/>
                  </a:lnTo>
                  <a:lnTo>
                    <a:pt x="130413" y="305117"/>
                  </a:lnTo>
                  <a:lnTo>
                    <a:pt x="130413" y="244094"/>
                  </a:lnTo>
                  <a:lnTo>
                    <a:pt x="0" y="244094"/>
                  </a:lnTo>
                  <a:lnTo>
                    <a:pt x="0" y="61023"/>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0" tIns="61023" rIns="78248" bIns="61023" numCol="1" spcCol="1270" anchor="ctr" anchorCtr="0">
              <a:noAutofit/>
            </a:bodyPr>
            <a:lstStyle/>
            <a:p>
              <a:pPr lvl="0" algn="ctr" defTabSz="577850">
                <a:lnSpc>
                  <a:spcPct val="90000"/>
                </a:lnSpc>
                <a:spcBef>
                  <a:spcPct val="0"/>
                </a:spcBef>
                <a:spcAft>
                  <a:spcPct val="35000"/>
                </a:spcAft>
              </a:pPr>
              <a:endParaRPr lang="en-US" sz="1300" kern="1200"/>
            </a:p>
          </p:txBody>
        </p:sp>
        <p:sp>
          <p:nvSpPr>
            <p:cNvPr id="10" name="Freeform 9"/>
            <p:cNvSpPr/>
            <p:nvPr/>
          </p:nvSpPr>
          <p:spPr>
            <a:xfrm>
              <a:off x="2554514" y="4067685"/>
              <a:ext cx="3474720" cy="685735"/>
            </a:xfrm>
            <a:custGeom>
              <a:avLst/>
              <a:gdLst>
                <a:gd name="connsiteX0" fmla="*/ 0 w 1230312"/>
                <a:gd name="connsiteY0" fmla="*/ 122370 h 1223704"/>
                <a:gd name="connsiteX1" fmla="*/ 122370 w 1230312"/>
                <a:gd name="connsiteY1" fmla="*/ 0 h 1223704"/>
                <a:gd name="connsiteX2" fmla="*/ 1107942 w 1230312"/>
                <a:gd name="connsiteY2" fmla="*/ 0 h 1223704"/>
                <a:gd name="connsiteX3" fmla="*/ 1230312 w 1230312"/>
                <a:gd name="connsiteY3" fmla="*/ 122370 h 1223704"/>
                <a:gd name="connsiteX4" fmla="*/ 1230312 w 1230312"/>
                <a:gd name="connsiteY4" fmla="*/ 1101334 h 1223704"/>
                <a:gd name="connsiteX5" fmla="*/ 1107942 w 1230312"/>
                <a:gd name="connsiteY5" fmla="*/ 1223704 h 1223704"/>
                <a:gd name="connsiteX6" fmla="*/ 122370 w 1230312"/>
                <a:gd name="connsiteY6" fmla="*/ 1223704 h 1223704"/>
                <a:gd name="connsiteX7" fmla="*/ 0 w 1230312"/>
                <a:gd name="connsiteY7" fmla="*/ 1101334 h 1223704"/>
                <a:gd name="connsiteX8" fmla="*/ 0 w 1230312"/>
                <a:gd name="connsiteY8" fmla="*/ 122370 h 1223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0312" h="1223704">
                  <a:moveTo>
                    <a:pt x="0" y="122370"/>
                  </a:moveTo>
                  <a:cubicBezTo>
                    <a:pt x="0" y="54787"/>
                    <a:pt x="54787" y="0"/>
                    <a:pt x="122370" y="0"/>
                  </a:cubicBezTo>
                  <a:lnTo>
                    <a:pt x="1107942" y="0"/>
                  </a:lnTo>
                  <a:cubicBezTo>
                    <a:pt x="1175525" y="0"/>
                    <a:pt x="1230312" y="54787"/>
                    <a:pt x="1230312" y="122370"/>
                  </a:cubicBezTo>
                  <a:lnTo>
                    <a:pt x="1230312" y="1101334"/>
                  </a:lnTo>
                  <a:cubicBezTo>
                    <a:pt x="1230312" y="1168917"/>
                    <a:pt x="1175525" y="1223704"/>
                    <a:pt x="1107942" y="1223704"/>
                  </a:cubicBezTo>
                  <a:lnTo>
                    <a:pt x="122370" y="1223704"/>
                  </a:lnTo>
                  <a:cubicBezTo>
                    <a:pt x="54787" y="1223704"/>
                    <a:pt x="0" y="1168917"/>
                    <a:pt x="0" y="1101334"/>
                  </a:cubicBezTo>
                  <a:lnTo>
                    <a:pt x="0" y="12237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104420" tIns="104421" rIns="104421" bIns="104420" numCol="1" spcCol="1270" anchor="ctr" anchorCtr="0">
              <a:noAutofit/>
            </a:bodyPr>
            <a:lstStyle/>
            <a:p>
              <a:pPr lvl="0" algn="ctr" defTabSz="800100">
                <a:lnSpc>
                  <a:spcPct val="90000"/>
                </a:lnSpc>
                <a:spcBef>
                  <a:spcPct val="0"/>
                </a:spcBef>
                <a:spcAft>
                  <a:spcPct val="35000"/>
                </a:spcAft>
              </a:pPr>
              <a:r>
                <a:rPr lang="en-US" sz="1800" kern="1200" dirty="0" smtClean="0"/>
                <a:t>Solve</a:t>
              </a:r>
              <a:endParaRPr lang="en-US" sz="1800" kern="1200" dirty="0"/>
            </a:p>
          </p:txBody>
        </p:sp>
        <p:sp>
          <p:nvSpPr>
            <p:cNvPr id="11" name="Freeform 10"/>
            <p:cNvSpPr/>
            <p:nvPr/>
          </p:nvSpPr>
          <p:spPr>
            <a:xfrm rot="5400000">
              <a:off x="4204730" y="4810321"/>
              <a:ext cx="146161" cy="182880"/>
            </a:xfrm>
            <a:custGeom>
              <a:avLst/>
              <a:gdLst>
                <a:gd name="connsiteX0" fmla="*/ 0 w 260826"/>
                <a:gd name="connsiteY0" fmla="*/ 61023 h 305117"/>
                <a:gd name="connsiteX1" fmla="*/ 130413 w 260826"/>
                <a:gd name="connsiteY1" fmla="*/ 61023 h 305117"/>
                <a:gd name="connsiteX2" fmla="*/ 130413 w 260826"/>
                <a:gd name="connsiteY2" fmla="*/ 0 h 305117"/>
                <a:gd name="connsiteX3" fmla="*/ 260826 w 260826"/>
                <a:gd name="connsiteY3" fmla="*/ 152559 h 305117"/>
                <a:gd name="connsiteX4" fmla="*/ 130413 w 260826"/>
                <a:gd name="connsiteY4" fmla="*/ 305117 h 305117"/>
                <a:gd name="connsiteX5" fmla="*/ 130413 w 260826"/>
                <a:gd name="connsiteY5" fmla="*/ 244094 h 305117"/>
                <a:gd name="connsiteX6" fmla="*/ 0 w 260826"/>
                <a:gd name="connsiteY6" fmla="*/ 244094 h 305117"/>
                <a:gd name="connsiteX7" fmla="*/ 0 w 260826"/>
                <a:gd name="connsiteY7" fmla="*/ 61023 h 305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826" h="305117">
                  <a:moveTo>
                    <a:pt x="0" y="61023"/>
                  </a:moveTo>
                  <a:lnTo>
                    <a:pt x="130413" y="61023"/>
                  </a:lnTo>
                  <a:lnTo>
                    <a:pt x="130413" y="0"/>
                  </a:lnTo>
                  <a:lnTo>
                    <a:pt x="260826" y="152559"/>
                  </a:lnTo>
                  <a:lnTo>
                    <a:pt x="130413" y="305117"/>
                  </a:lnTo>
                  <a:lnTo>
                    <a:pt x="130413" y="244094"/>
                  </a:lnTo>
                  <a:lnTo>
                    <a:pt x="0" y="244094"/>
                  </a:lnTo>
                  <a:lnTo>
                    <a:pt x="0" y="61023"/>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0" tIns="61023" rIns="78248" bIns="61023" numCol="1" spcCol="1270" anchor="ctr" anchorCtr="0">
              <a:noAutofit/>
            </a:bodyPr>
            <a:lstStyle/>
            <a:p>
              <a:pPr lvl="0" algn="ctr" defTabSz="577850">
                <a:lnSpc>
                  <a:spcPct val="90000"/>
                </a:lnSpc>
                <a:spcBef>
                  <a:spcPct val="0"/>
                </a:spcBef>
                <a:spcAft>
                  <a:spcPct val="35000"/>
                </a:spcAft>
              </a:pPr>
              <a:endParaRPr lang="en-US" sz="1300" kern="1200"/>
            </a:p>
          </p:txBody>
        </p:sp>
        <p:sp>
          <p:nvSpPr>
            <p:cNvPr id="12" name="Freeform 11"/>
            <p:cNvSpPr/>
            <p:nvPr/>
          </p:nvSpPr>
          <p:spPr>
            <a:xfrm>
              <a:off x="2554514" y="5032898"/>
              <a:ext cx="3474720" cy="685735"/>
            </a:xfrm>
            <a:custGeom>
              <a:avLst/>
              <a:gdLst>
                <a:gd name="connsiteX0" fmla="*/ 0 w 1230312"/>
                <a:gd name="connsiteY0" fmla="*/ 122370 h 1223704"/>
                <a:gd name="connsiteX1" fmla="*/ 122370 w 1230312"/>
                <a:gd name="connsiteY1" fmla="*/ 0 h 1223704"/>
                <a:gd name="connsiteX2" fmla="*/ 1107942 w 1230312"/>
                <a:gd name="connsiteY2" fmla="*/ 0 h 1223704"/>
                <a:gd name="connsiteX3" fmla="*/ 1230312 w 1230312"/>
                <a:gd name="connsiteY3" fmla="*/ 122370 h 1223704"/>
                <a:gd name="connsiteX4" fmla="*/ 1230312 w 1230312"/>
                <a:gd name="connsiteY4" fmla="*/ 1101334 h 1223704"/>
                <a:gd name="connsiteX5" fmla="*/ 1107942 w 1230312"/>
                <a:gd name="connsiteY5" fmla="*/ 1223704 h 1223704"/>
                <a:gd name="connsiteX6" fmla="*/ 122370 w 1230312"/>
                <a:gd name="connsiteY6" fmla="*/ 1223704 h 1223704"/>
                <a:gd name="connsiteX7" fmla="*/ 0 w 1230312"/>
                <a:gd name="connsiteY7" fmla="*/ 1101334 h 1223704"/>
                <a:gd name="connsiteX8" fmla="*/ 0 w 1230312"/>
                <a:gd name="connsiteY8" fmla="*/ 122370 h 1223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0312" h="1223704">
                  <a:moveTo>
                    <a:pt x="0" y="122370"/>
                  </a:moveTo>
                  <a:cubicBezTo>
                    <a:pt x="0" y="54787"/>
                    <a:pt x="54787" y="0"/>
                    <a:pt x="122370" y="0"/>
                  </a:cubicBezTo>
                  <a:lnTo>
                    <a:pt x="1107942" y="0"/>
                  </a:lnTo>
                  <a:cubicBezTo>
                    <a:pt x="1175525" y="0"/>
                    <a:pt x="1230312" y="54787"/>
                    <a:pt x="1230312" y="122370"/>
                  </a:cubicBezTo>
                  <a:lnTo>
                    <a:pt x="1230312" y="1101334"/>
                  </a:lnTo>
                  <a:cubicBezTo>
                    <a:pt x="1230312" y="1168917"/>
                    <a:pt x="1175525" y="1223704"/>
                    <a:pt x="1107942" y="1223704"/>
                  </a:cubicBezTo>
                  <a:lnTo>
                    <a:pt x="122370" y="1223704"/>
                  </a:lnTo>
                  <a:cubicBezTo>
                    <a:pt x="54787" y="1223704"/>
                    <a:pt x="0" y="1168917"/>
                    <a:pt x="0" y="1101334"/>
                  </a:cubicBezTo>
                  <a:lnTo>
                    <a:pt x="0" y="122370"/>
                  </a:lnTo>
                  <a:close/>
                </a:path>
              </a:pathLst>
            </a:cu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spcFirstLastPara="0" vert="horz" wrap="square" lIns="104421" tIns="104421" rIns="104421" bIns="104421" numCol="1" spcCol="1270" anchor="ctr" anchorCtr="0">
              <a:noAutofit/>
            </a:bodyPr>
            <a:lstStyle/>
            <a:p>
              <a:pPr algn="ctr" defTabSz="800100">
                <a:lnSpc>
                  <a:spcPct val="90000"/>
                </a:lnSpc>
                <a:spcBef>
                  <a:spcPct val="0"/>
                </a:spcBef>
                <a:spcAft>
                  <a:spcPct val="35000"/>
                </a:spcAft>
              </a:pPr>
              <a:r>
                <a:rPr lang="en-US" dirty="0"/>
                <a:t>Extract and Transform Solution</a:t>
              </a:r>
            </a:p>
          </p:txBody>
        </p:sp>
      </p:grpSp>
      <p:sp>
        <p:nvSpPr>
          <p:cNvPr id="2" name="Title 1"/>
          <p:cNvSpPr>
            <a:spLocks noGrp="1"/>
          </p:cNvSpPr>
          <p:nvPr>
            <p:ph type="title"/>
          </p:nvPr>
        </p:nvSpPr>
        <p:spPr>
          <a:xfrm>
            <a:off x="677333" y="609600"/>
            <a:ext cx="8838625" cy="1320800"/>
          </a:xfrm>
        </p:spPr>
        <p:txBody>
          <a:bodyPr/>
          <a:lstStyle/>
          <a:p>
            <a:r>
              <a:rPr lang="en-US" dirty="0" smtClean="0"/>
              <a:t>Dataflow for </a:t>
            </a:r>
            <a:r>
              <a:rPr lang="en-US" dirty="0"/>
              <a:t>an Optimization Application</a:t>
            </a:r>
          </a:p>
        </p:txBody>
      </p:sp>
      <p:sp>
        <p:nvSpPr>
          <p:cNvPr id="14" name="Footer Placeholder 13"/>
          <p:cNvSpPr>
            <a:spLocks noGrp="1"/>
          </p:cNvSpPr>
          <p:nvPr>
            <p:ph type="ftr" sz="quarter" idx="11"/>
          </p:nvPr>
        </p:nvSpPr>
        <p:spPr/>
        <p:txBody>
          <a:bodyPr/>
          <a:lstStyle/>
          <a:p>
            <a:r>
              <a:rPr lang="en-US" smtClean="0"/>
              <a:t>©2020 Jeremy A. Bloom</a:t>
            </a:r>
            <a:endParaRPr lang="en-US" dirty="0"/>
          </a:p>
        </p:txBody>
      </p:sp>
      <p:sp>
        <p:nvSpPr>
          <p:cNvPr id="15" name="Slide Number Placeholder 14"/>
          <p:cNvSpPr>
            <a:spLocks noGrp="1"/>
          </p:cNvSpPr>
          <p:nvPr>
            <p:ph type="sldNum" sz="quarter" idx="12"/>
          </p:nvPr>
        </p:nvSpPr>
        <p:spPr/>
        <p:txBody>
          <a:bodyPr/>
          <a:lstStyle/>
          <a:p>
            <a:fld id="{519954A3-9DFD-4C44-94BA-B95130A3BA1C}" type="slidenum">
              <a:rPr lang="en-US" smtClean="0"/>
              <a:t>14</a:t>
            </a:fld>
            <a:endParaRPr lang="en-US" dirty="0"/>
          </a:p>
        </p:txBody>
      </p:sp>
      <p:sp>
        <p:nvSpPr>
          <p:cNvPr id="16" name="Freeform 15"/>
          <p:cNvSpPr>
            <a:spLocks noChangeAspect="1"/>
          </p:cNvSpPr>
          <p:nvPr/>
        </p:nvSpPr>
        <p:spPr>
          <a:xfrm>
            <a:off x="7536642" y="4249020"/>
            <a:ext cx="3474720" cy="685735"/>
          </a:xfrm>
          <a:custGeom>
            <a:avLst/>
            <a:gdLst>
              <a:gd name="connsiteX0" fmla="*/ 0 w 1230312"/>
              <a:gd name="connsiteY0" fmla="*/ 122370 h 1223704"/>
              <a:gd name="connsiteX1" fmla="*/ 122370 w 1230312"/>
              <a:gd name="connsiteY1" fmla="*/ 0 h 1223704"/>
              <a:gd name="connsiteX2" fmla="*/ 1107942 w 1230312"/>
              <a:gd name="connsiteY2" fmla="*/ 0 h 1223704"/>
              <a:gd name="connsiteX3" fmla="*/ 1230312 w 1230312"/>
              <a:gd name="connsiteY3" fmla="*/ 122370 h 1223704"/>
              <a:gd name="connsiteX4" fmla="*/ 1230312 w 1230312"/>
              <a:gd name="connsiteY4" fmla="*/ 1101334 h 1223704"/>
              <a:gd name="connsiteX5" fmla="*/ 1107942 w 1230312"/>
              <a:gd name="connsiteY5" fmla="*/ 1223704 h 1223704"/>
              <a:gd name="connsiteX6" fmla="*/ 122370 w 1230312"/>
              <a:gd name="connsiteY6" fmla="*/ 1223704 h 1223704"/>
              <a:gd name="connsiteX7" fmla="*/ 0 w 1230312"/>
              <a:gd name="connsiteY7" fmla="*/ 1101334 h 1223704"/>
              <a:gd name="connsiteX8" fmla="*/ 0 w 1230312"/>
              <a:gd name="connsiteY8" fmla="*/ 122370 h 1223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0312" h="1223704">
                <a:moveTo>
                  <a:pt x="0" y="122370"/>
                </a:moveTo>
                <a:cubicBezTo>
                  <a:pt x="0" y="54787"/>
                  <a:pt x="54787" y="0"/>
                  <a:pt x="122370" y="0"/>
                </a:cubicBezTo>
                <a:lnTo>
                  <a:pt x="1107942" y="0"/>
                </a:lnTo>
                <a:cubicBezTo>
                  <a:pt x="1175525" y="0"/>
                  <a:pt x="1230312" y="54787"/>
                  <a:pt x="1230312" y="122370"/>
                </a:cubicBezTo>
                <a:lnTo>
                  <a:pt x="1230312" y="1101334"/>
                </a:lnTo>
                <a:cubicBezTo>
                  <a:pt x="1230312" y="1168917"/>
                  <a:pt x="1175525" y="1223704"/>
                  <a:pt x="1107942" y="1223704"/>
                </a:cubicBezTo>
                <a:lnTo>
                  <a:pt x="122370" y="1223704"/>
                </a:lnTo>
                <a:cubicBezTo>
                  <a:pt x="54787" y="1223704"/>
                  <a:pt x="0" y="1168917"/>
                  <a:pt x="0" y="1101334"/>
                </a:cubicBezTo>
                <a:lnTo>
                  <a:pt x="0" y="122370"/>
                </a:lnTo>
                <a:close/>
              </a:path>
            </a:pathLst>
          </a:cu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spcFirstLastPara="0" vert="horz" wrap="square" lIns="104421" tIns="104421" rIns="104421" bIns="104421" numCol="1" spcCol="1270" anchor="ctr" anchorCtr="0">
            <a:noAutofit/>
          </a:bodyPr>
          <a:lstStyle/>
          <a:p>
            <a:pPr lvl="0" algn="ctr" defTabSz="800100">
              <a:lnSpc>
                <a:spcPct val="90000"/>
              </a:lnSpc>
              <a:spcBef>
                <a:spcPct val="0"/>
              </a:spcBef>
              <a:spcAft>
                <a:spcPct val="35000"/>
              </a:spcAft>
            </a:pPr>
            <a:r>
              <a:rPr lang="en-US" sz="1200" kern="1200" dirty="0" smtClean="0"/>
              <a:t>Frequently, computational effort involved in these </a:t>
            </a:r>
            <a:r>
              <a:rPr lang="en-US" sz="1200" dirty="0"/>
              <a:t>steps is </a:t>
            </a:r>
            <a:r>
              <a:rPr lang="en-US" sz="1200" dirty="0" smtClean="0"/>
              <a:t>unrecognized</a:t>
            </a:r>
            <a:endParaRPr lang="en-US" sz="1200" kern="1200" dirty="0"/>
          </a:p>
        </p:txBody>
      </p:sp>
    </p:spTree>
    <p:extLst>
      <p:ext uri="{BB962C8B-B14F-4D97-AF65-F5344CB8AC3E}">
        <p14:creationId xmlns:p14="http://schemas.microsoft.com/office/powerpoint/2010/main" val="32667966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2" y="609600"/>
            <a:ext cx="8637651" cy="1320800"/>
          </a:xfrm>
        </p:spPr>
        <p:txBody>
          <a:bodyPr/>
          <a:lstStyle/>
          <a:p>
            <a:r>
              <a:rPr lang="en-US" dirty="0" smtClean="0"/>
              <a:t>How MOSDEX Supports the Dataflow</a:t>
            </a:r>
            <a:endParaRPr lang="en-US" dirty="0"/>
          </a:p>
        </p:txBody>
      </p:sp>
      <p:sp>
        <p:nvSpPr>
          <p:cNvPr id="3" name="Content Placeholder 2"/>
          <p:cNvSpPr>
            <a:spLocks noGrp="1"/>
          </p:cNvSpPr>
          <p:nvPr>
            <p:ph idx="1"/>
          </p:nvPr>
        </p:nvSpPr>
        <p:spPr>
          <a:xfrm>
            <a:off x="677333" y="2160589"/>
            <a:ext cx="8596669" cy="3880773"/>
          </a:xfrm>
        </p:spPr>
        <p:txBody>
          <a:bodyPr/>
          <a:lstStyle/>
          <a:p>
            <a:r>
              <a:rPr lang="en-US" dirty="0"/>
              <a:t>MOSDEX </a:t>
            </a:r>
            <a:r>
              <a:rPr lang="en-US" dirty="0" smtClean="0"/>
              <a:t>standardizes the dataflow</a:t>
            </a:r>
          </a:p>
          <a:p>
            <a:pPr lvl="1"/>
            <a:r>
              <a:rPr lang="en-US" dirty="0" smtClean="0"/>
              <a:t>Query-form tables document extraction</a:t>
            </a:r>
            <a:r>
              <a:rPr lang="en-US" dirty="0"/>
              <a:t>, validation, and transformation of data </a:t>
            </a:r>
            <a:r>
              <a:rPr lang="en-US" dirty="0" smtClean="0"/>
              <a:t>in </a:t>
            </a:r>
            <a:r>
              <a:rPr lang="en-US" dirty="0"/>
              <a:t>a platform independent </a:t>
            </a:r>
            <a:r>
              <a:rPr lang="en-US" dirty="0" smtClean="0"/>
              <a:t>manner</a:t>
            </a:r>
          </a:p>
          <a:p>
            <a:r>
              <a:rPr lang="en-US" dirty="0"/>
              <a:t>MOSDEX parser translates </a:t>
            </a:r>
            <a:r>
              <a:rPr lang="en-US" dirty="0" smtClean="0"/>
              <a:t>JSON </a:t>
            </a:r>
            <a:r>
              <a:rPr lang="en-US" dirty="0"/>
              <a:t>into the MOSDEX Object </a:t>
            </a:r>
            <a:r>
              <a:rPr lang="en-US" dirty="0" smtClean="0"/>
              <a:t>Model in </a:t>
            </a:r>
            <a:r>
              <a:rPr lang="en-US" dirty="0"/>
              <a:t>the underlying programming language, </a:t>
            </a:r>
            <a:r>
              <a:rPr lang="en-US" dirty="0" smtClean="0"/>
              <a:t>e.g. C++, Java, Python, etc.</a:t>
            </a:r>
          </a:p>
          <a:p>
            <a:r>
              <a:rPr lang="en-US" dirty="0" smtClean="0"/>
              <a:t>MODEX </a:t>
            </a:r>
            <a:r>
              <a:rPr lang="en-US" dirty="0"/>
              <a:t>Object Model transforms </a:t>
            </a:r>
            <a:r>
              <a:rPr lang="en-US" dirty="0" smtClean="0"/>
              <a:t>into </a:t>
            </a:r>
            <a:r>
              <a:rPr lang="en-US" dirty="0"/>
              <a:t>classes of the solver’s </a:t>
            </a:r>
            <a:r>
              <a:rPr lang="en-US" dirty="0" smtClean="0"/>
              <a:t>API, standardizing </a:t>
            </a:r>
            <a:r>
              <a:rPr lang="en-US" dirty="0"/>
              <a:t>the </a:t>
            </a:r>
            <a:r>
              <a:rPr lang="en-US" dirty="0" smtClean="0"/>
              <a:t>solver interface</a:t>
            </a:r>
          </a:p>
          <a:p>
            <a:r>
              <a:rPr lang="en-US" dirty="0" smtClean="0"/>
              <a:t>The solver’s API </a:t>
            </a:r>
            <a:r>
              <a:rPr lang="en-US" dirty="0"/>
              <a:t>classes </a:t>
            </a:r>
            <a:r>
              <a:rPr lang="en-US" dirty="0" smtClean="0"/>
              <a:t>transform back </a:t>
            </a:r>
            <a:r>
              <a:rPr lang="en-US" dirty="0"/>
              <a:t>into the MOSDEX Object Model </a:t>
            </a:r>
            <a:r>
              <a:rPr lang="en-US" dirty="0" smtClean="0"/>
              <a:t>which then provides </a:t>
            </a:r>
            <a:r>
              <a:rPr lang="en-US" dirty="0"/>
              <a:t>access to </a:t>
            </a:r>
            <a:r>
              <a:rPr lang="en-US" dirty="0" smtClean="0"/>
              <a:t>the solution </a:t>
            </a:r>
            <a:r>
              <a:rPr lang="en-US" dirty="0"/>
              <a:t>by the consuming </a:t>
            </a:r>
            <a:r>
              <a:rPr lang="en-US" dirty="0" smtClean="0"/>
              <a:t>applications; MOSDEX documents </a:t>
            </a:r>
            <a:r>
              <a:rPr lang="en-US" dirty="0"/>
              <a:t>the execution of these </a:t>
            </a:r>
            <a:r>
              <a:rPr lang="en-US" dirty="0" smtClean="0"/>
              <a:t>transformations</a:t>
            </a:r>
            <a:endParaRPr lang="en-US" dirty="0"/>
          </a:p>
        </p:txBody>
      </p:sp>
      <p:sp>
        <p:nvSpPr>
          <p:cNvPr id="4" name="Footer Placeholder 3"/>
          <p:cNvSpPr>
            <a:spLocks noGrp="1"/>
          </p:cNvSpPr>
          <p:nvPr>
            <p:ph type="ftr" sz="quarter" idx="11"/>
          </p:nvPr>
        </p:nvSpPr>
        <p:spPr/>
        <p:txBody>
          <a:bodyPr/>
          <a:lstStyle/>
          <a:p>
            <a:r>
              <a:rPr lang="en-US" smtClean="0"/>
              <a:t>©2020 Jeremy A. Bloom</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15</a:t>
            </a:fld>
            <a:endParaRPr lang="en-US" dirty="0"/>
          </a:p>
        </p:txBody>
      </p:sp>
    </p:spTree>
    <p:extLst>
      <p:ext uri="{BB962C8B-B14F-4D97-AF65-F5344CB8AC3E}">
        <p14:creationId xmlns:p14="http://schemas.microsoft.com/office/powerpoint/2010/main" val="15171087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Future: Big Data and Streams</a:t>
            </a:r>
            <a:endParaRPr lang="en-US" dirty="0"/>
          </a:p>
        </p:txBody>
      </p:sp>
      <p:sp>
        <p:nvSpPr>
          <p:cNvPr id="3" name="Content Placeholder 2"/>
          <p:cNvSpPr>
            <a:spLocks noGrp="1"/>
          </p:cNvSpPr>
          <p:nvPr>
            <p:ph idx="1"/>
          </p:nvPr>
        </p:nvSpPr>
        <p:spPr/>
        <p:txBody>
          <a:bodyPr/>
          <a:lstStyle/>
          <a:p>
            <a:r>
              <a:rPr lang="en-US" dirty="0" smtClean="0"/>
              <a:t>Analytics in general is moving strongly and rapidly to applications on big data sets</a:t>
            </a:r>
          </a:p>
          <a:p>
            <a:r>
              <a:rPr lang="en-US" dirty="0" smtClean="0"/>
              <a:t>Optimization applications already support large data sets (O(1M) variables and O(100K) constraints and solvers on the horizon could increase instance sizes by another order of magnitude or more</a:t>
            </a:r>
          </a:p>
          <a:p>
            <a:pPr lvl="1"/>
            <a:r>
              <a:rPr lang="en-US" dirty="0" smtClean="0"/>
              <a:t>Examples: control of millions of energy storage batteries in hybrid vehicles, stochastic electricity unit commitment, individualized marketing offers to millions of customers</a:t>
            </a:r>
          </a:p>
          <a:p>
            <a:r>
              <a:rPr lang="en-US" dirty="0" smtClean="0"/>
              <a:t>Data handling tools such as Hadoop and Apache Spark can now process enormous data sets, using distributed, parallel processing</a:t>
            </a:r>
          </a:p>
          <a:p>
            <a:r>
              <a:rPr lang="en-US" dirty="0" smtClean="0"/>
              <a:t>Data exchange format for optimization needs to be able to adapt to big data as well</a:t>
            </a:r>
            <a:endParaRPr lang="en-US" dirty="0"/>
          </a:p>
        </p:txBody>
      </p:sp>
      <p:sp>
        <p:nvSpPr>
          <p:cNvPr id="4" name="Footer Placeholder 3"/>
          <p:cNvSpPr>
            <a:spLocks noGrp="1"/>
          </p:cNvSpPr>
          <p:nvPr>
            <p:ph type="ftr" sz="quarter" idx="11"/>
          </p:nvPr>
        </p:nvSpPr>
        <p:spPr/>
        <p:txBody>
          <a:bodyPr/>
          <a:lstStyle/>
          <a:p>
            <a:r>
              <a:rPr lang="en-US" smtClean="0"/>
              <a:t>©2020 Jeremy A. Bloom</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16</a:t>
            </a:fld>
            <a:endParaRPr lang="en-US" dirty="0"/>
          </a:p>
        </p:txBody>
      </p:sp>
    </p:spTree>
    <p:extLst>
      <p:ext uri="{BB962C8B-B14F-4D97-AF65-F5344CB8AC3E}">
        <p14:creationId xmlns:p14="http://schemas.microsoft.com/office/powerpoint/2010/main" val="15266012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Operations</a:t>
            </a:r>
            <a:endParaRPr lang="en-US" dirty="0"/>
          </a:p>
        </p:txBody>
      </p:sp>
      <p:sp>
        <p:nvSpPr>
          <p:cNvPr id="3" name="Content Placeholder 2"/>
          <p:cNvSpPr>
            <a:spLocks noGrp="1"/>
          </p:cNvSpPr>
          <p:nvPr>
            <p:ph idx="1"/>
          </p:nvPr>
        </p:nvSpPr>
        <p:spPr>
          <a:xfrm>
            <a:off x="677334" y="1658318"/>
            <a:ext cx="8596668" cy="4678098"/>
          </a:xfrm>
        </p:spPr>
        <p:txBody>
          <a:bodyPr>
            <a:normAutofit fontScale="85000" lnSpcReduction="20000"/>
          </a:bodyPr>
          <a:lstStyle/>
          <a:p>
            <a:r>
              <a:rPr lang="en-US" b="1" dirty="0" smtClean="0"/>
              <a:t>Parallel Processing: </a:t>
            </a:r>
            <a:r>
              <a:rPr lang="en-US" dirty="0" smtClean="0"/>
              <a:t>Multi-processor architectures are becoming more common that permit operating on data sets in parallel</a:t>
            </a:r>
            <a:endParaRPr lang="en-US" b="1" dirty="0" smtClean="0"/>
          </a:p>
          <a:p>
            <a:r>
              <a:rPr lang="en-US" b="1" dirty="0" smtClean="0"/>
              <a:t>Streaming</a:t>
            </a:r>
            <a:r>
              <a:rPr lang="en-US" dirty="0" smtClean="0"/>
              <a:t>: Data flows from a source (e.g. file, Twitter feed, etc.) to a destination (e.g. an optimization solver) without an intermediate resting place</a:t>
            </a:r>
          </a:p>
          <a:p>
            <a:pPr lvl="1"/>
            <a:r>
              <a:rPr lang="en-US" dirty="0"/>
              <a:t>Creating intermediate objects can overwhelm the stack space of the </a:t>
            </a:r>
            <a:r>
              <a:rPr lang="en-US" dirty="0" smtClean="0"/>
              <a:t>processor</a:t>
            </a:r>
          </a:p>
          <a:p>
            <a:pPr lvl="1"/>
            <a:r>
              <a:rPr lang="en-US" dirty="0" smtClean="0"/>
              <a:t>Streams can support parallel processing on multiple processors</a:t>
            </a:r>
          </a:p>
          <a:p>
            <a:pPr lvl="1"/>
            <a:r>
              <a:rPr lang="en-US" dirty="0" smtClean="0"/>
              <a:t>Operators work directly on a stream rather than on the individual items in the stream (unlike an iterator)</a:t>
            </a:r>
          </a:p>
          <a:p>
            <a:pPr lvl="1"/>
            <a:r>
              <a:rPr lang="en-US" dirty="0" smtClean="0"/>
              <a:t>Many languages now support some form of stream processing</a:t>
            </a:r>
          </a:p>
          <a:p>
            <a:r>
              <a:rPr lang="en-US" b="1" dirty="0" smtClean="0"/>
              <a:t>Transformation</a:t>
            </a:r>
            <a:r>
              <a:rPr lang="en-US" dirty="0" smtClean="0"/>
              <a:t>: transform each row of a data set to a new row in another data set (e.g. a Map operation)</a:t>
            </a:r>
          </a:p>
          <a:p>
            <a:r>
              <a:rPr lang="en-US" b="1" dirty="0" smtClean="0"/>
              <a:t>Terminal Action</a:t>
            </a:r>
            <a:r>
              <a:rPr lang="en-US" dirty="0" smtClean="0"/>
              <a:t>: produce a result, </a:t>
            </a:r>
            <a:r>
              <a:rPr lang="en-US" dirty="0"/>
              <a:t>e.g. a </a:t>
            </a:r>
            <a:r>
              <a:rPr lang="en-US" dirty="0" smtClean="0"/>
              <a:t>scalar, that is not a data set (e.g. a Reduce action)</a:t>
            </a:r>
          </a:p>
          <a:p>
            <a:r>
              <a:rPr lang="en-US" dirty="0" smtClean="0"/>
              <a:t>Big data handlers (e.g. Hadoop, Spark) are optimized to perform these operations efficiently.</a:t>
            </a:r>
          </a:p>
          <a:p>
            <a:pPr lvl="1"/>
            <a:r>
              <a:rPr lang="en-US" dirty="0" smtClean="0"/>
              <a:t>Transformations are evaluated in </a:t>
            </a:r>
            <a:r>
              <a:rPr lang="en-US" i="1" dirty="0" smtClean="0"/>
              <a:t>lazy</a:t>
            </a:r>
            <a:r>
              <a:rPr lang="en-US" dirty="0" smtClean="0"/>
              <a:t> fashion; that is they are performed only when a action is initialed and they may be reformulated for efficient execution </a:t>
            </a:r>
          </a:p>
          <a:p>
            <a:r>
              <a:rPr lang="en-US" dirty="0" smtClean="0"/>
              <a:t>Thus, to the extent possible, data handling operations should be performed inside a big data handler</a:t>
            </a:r>
            <a:endParaRPr lang="en-US" dirty="0"/>
          </a:p>
        </p:txBody>
      </p:sp>
      <p:sp>
        <p:nvSpPr>
          <p:cNvPr id="4" name="Footer Placeholder 3"/>
          <p:cNvSpPr>
            <a:spLocks noGrp="1"/>
          </p:cNvSpPr>
          <p:nvPr>
            <p:ph type="ftr" sz="quarter" idx="11"/>
          </p:nvPr>
        </p:nvSpPr>
        <p:spPr/>
        <p:txBody>
          <a:bodyPr/>
          <a:lstStyle/>
          <a:p>
            <a:r>
              <a:rPr lang="en-US" smtClean="0"/>
              <a:t>©2020 Jeremy A. Bloom</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17</a:t>
            </a:fld>
            <a:endParaRPr lang="en-US" dirty="0"/>
          </a:p>
        </p:txBody>
      </p:sp>
    </p:spTree>
    <p:extLst>
      <p:ext uri="{BB962C8B-B14F-4D97-AF65-F5344CB8AC3E}">
        <p14:creationId xmlns:p14="http://schemas.microsoft.com/office/powerpoint/2010/main" val="553699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MOSDEX Capabilities</a:t>
            </a:r>
            <a:endParaRPr lang="en-US" dirty="0"/>
          </a:p>
        </p:txBody>
      </p:sp>
      <p:sp>
        <p:nvSpPr>
          <p:cNvPr id="3" name="Content Placeholder 2"/>
          <p:cNvSpPr>
            <a:spLocks noGrp="1"/>
          </p:cNvSpPr>
          <p:nvPr>
            <p:ph idx="1"/>
          </p:nvPr>
        </p:nvSpPr>
        <p:spPr/>
        <p:txBody>
          <a:bodyPr/>
          <a:lstStyle/>
          <a:p>
            <a:r>
              <a:rPr lang="en-US" dirty="0"/>
              <a:t>Linear, Mixed Integer, and Quadratic </a:t>
            </a:r>
            <a:r>
              <a:rPr lang="en-US" dirty="0" smtClean="0"/>
              <a:t>Optimization Models</a:t>
            </a:r>
          </a:p>
          <a:p>
            <a:r>
              <a:rPr lang="en-US" dirty="0"/>
              <a:t>Modular </a:t>
            </a:r>
            <a:r>
              <a:rPr lang="en-US" dirty="0" smtClean="0"/>
              <a:t>Structures - Decomposition, Stochastic Programming, </a:t>
            </a:r>
            <a:r>
              <a:rPr lang="en-US" dirty="0"/>
              <a:t>etc. (experimental)</a:t>
            </a:r>
            <a:endParaRPr lang="en-US" dirty="0" smtClean="0"/>
          </a:p>
          <a:p>
            <a:r>
              <a:rPr lang="en-US" dirty="0"/>
              <a:t>Nonlinear Optimization </a:t>
            </a:r>
            <a:r>
              <a:rPr lang="en-US" dirty="0" smtClean="0"/>
              <a:t>Models (experimental)</a:t>
            </a:r>
          </a:p>
          <a:p>
            <a:r>
              <a:rPr lang="en-US" dirty="0" smtClean="0"/>
              <a:t>MOSDEX is designed for extension</a:t>
            </a:r>
            <a:endParaRPr lang="en-US" dirty="0"/>
          </a:p>
        </p:txBody>
      </p:sp>
      <p:sp>
        <p:nvSpPr>
          <p:cNvPr id="4" name="Footer Placeholder 3"/>
          <p:cNvSpPr>
            <a:spLocks noGrp="1"/>
          </p:cNvSpPr>
          <p:nvPr>
            <p:ph type="ftr" sz="quarter" idx="11"/>
          </p:nvPr>
        </p:nvSpPr>
        <p:spPr/>
        <p:txBody>
          <a:bodyPr/>
          <a:lstStyle/>
          <a:p>
            <a:r>
              <a:rPr lang="en-US" smtClean="0"/>
              <a:t>©2020 Jeremy A. Bloom</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18</a:t>
            </a:fld>
            <a:endParaRPr lang="en-US" dirty="0"/>
          </a:p>
        </p:txBody>
      </p:sp>
    </p:spTree>
    <p:extLst>
      <p:ext uri="{BB962C8B-B14F-4D97-AF65-F5344CB8AC3E}">
        <p14:creationId xmlns:p14="http://schemas.microsoft.com/office/powerpoint/2010/main" val="11423882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 </a:t>
            </a:r>
            <a:r>
              <a:rPr lang="en-US" dirty="0" smtClean="0"/>
              <a:t>for MOSDEX</a:t>
            </a:r>
            <a:endParaRPr lang="en-US" dirty="0"/>
          </a:p>
        </p:txBody>
      </p:sp>
      <p:sp>
        <p:nvSpPr>
          <p:cNvPr id="3" name="Content Placeholder 2"/>
          <p:cNvSpPr>
            <a:spLocks noGrp="1"/>
          </p:cNvSpPr>
          <p:nvPr>
            <p:ph idx="1"/>
          </p:nvPr>
        </p:nvSpPr>
        <p:spPr/>
        <p:txBody>
          <a:bodyPr>
            <a:normAutofit fontScale="85000" lnSpcReduction="20000"/>
          </a:bodyPr>
          <a:lstStyle/>
          <a:p>
            <a:pPr>
              <a:buFont typeface="+mj-lt"/>
              <a:buAutoNum type="arabicPeriod"/>
            </a:pPr>
            <a:r>
              <a:rPr lang="en-US" sz="2600" b="1" dirty="0" smtClean="0">
                <a:latin typeface="+mj-lt"/>
                <a:sym typeface="Wingdings 2" panose="05020102010507070707" pitchFamily="18" charset="2"/>
              </a:rPr>
              <a:t> </a:t>
            </a:r>
            <a:r>
              <a:rPr lang="en-US" sz="2600" b="1" dirty="0" smtClean="0">
                <a:latin typeface="Wingdings 3" panose="05040102010807070707" pitchFamily="18" charset="2"/>
                <a:sym typeface="Wingdings 2" panose="05020102010507070707" pitchFamily="18" charset="2"/>
              </a:rPr>
              <a:t></a:t>
            </a:r>
            <a:r>
              <a:rPr lang="en-US" dirty="0" smtClean="0"/>
              <a:t>Agree on the basic structure of MOSDEX.</a:t>
            </a:r>
          </a:p>
          <a:p>
            <a:pPr>
              <a:buFont typeface="+mj-lt"/>
              <a:buAutoNum type="arabicPeriod"/>
            </a:pPr>
            <a:r>
              <a:rPr lang="en-US" sz="2600" b="1" dirty="0" smtClean="0">
                <a:sym typeface="Wingdings 2" panose="05020102010507070707" pitchFamily="18" charset="2"/>
              </a:rPr>
              <a:t> </a:t>
            </a:r>
            <a:r>
              <a:rPr lang="en-US" sz="2600" b="1" dirty="0" smtClean="0">
                <a:latin typeface="Wingdings 3" panose="05040102010807070707" pitchFamily="18" charset="2"/>
                <a:sym typeface="Wingdings 2" panose="05020102010507070707" pitchFamily="18" charset="2"/>
              </a:rPr>
              <a:t></a:t>
            </a:r>
            <a:r>
              <a:rPr lang="en-US" sz="2600" b="1" dirty="0" smtClean="0">
                <a:solidFill>
                  <a:prstClr val="black">
                    <a:lumMod val="75000"/>
                    <a:lumOff val="25000"/>
                  </a:prstClr>
                </a:solidFill>
              </a:rPr>
              <a:t> </a:t>
            </a:r>
            <a:r>
              <a:rPr lang="en-US" dirty="0" smtClean="0"/>
              <a:t>Draft rigorous syntax specifications for the new standard.</a:t>
            </a:r>
          </a:p>
          <a:p>
            <a:pPr>
              <a:buFont typeface="+mj-lt"/>
              <a:buAutoNum type="arabicPeriod"/>
            </a:pPr>
            <a:r>
              <a:rPr lang="en-US" sz="2600" b="1" dirty="0" smtClean="0">
                <a:sym typeface="Wingdings 2" panose="05020102010507070707" pitchFamily="18" charset="2"/>
              </a:rPr>
              <a:t> </a:t>
            </a:r>
            <a:r>
              <a:rPr lang="en-US" sz="2600" b="1" dirty="0">
                <a:latin typeface="Wingdings 3" panose="05040102010807070707" pitchFamily="18" charset="2"/>
                <a:sym typeface="Wingdings 2" panose="05020102010507070707" pitchFamily="18" charset="2"/>
              </a:rPr>
              <a:t></a:t>
            </a:r>
            <a:r>
              <a:rPr lang="en-US" sz="2600" b="1" dirty="0" smtClean="0">
                <a:solidFill>
                  <a:prstClr val="black">
                    <a:lumMod val="75000"/>
                    <a:lumOff val="25000"/>
                  </a:prstClr>
                </a:solidFill>
              </a:rPr>
              <a:t> </a:t>
            </a:r>
            <a:r>
              <a:rPr lang="en-US" dirty="0" smtClean="0"/>
              <a:t>Write </a:t>
            </a:r>
            <a:r>
              <a:rPr lang="en-US" dirty="0"/>
              <a:t>examples of the new standard using widely understood optimization problems (of which there are many published examples) with a view towards testing and extending the new standard where necessary. Examples should include (but not be limited to) network models, time-staged models involving lagged variables (e.g. production/inventory problems), and stochastic programs.</a:t>
            </a:r>
          </a:p>
          <a:p>
            <a:pPr>
              <a:buFont typeface="+mj-lt"/>
              <a:buAutoNum type="arabicPeriod"/>
            </a:pPr>
            <a:r>
              <a:rPr lang="en-US" sz="2600" b="1" dirty="0" smtClean="0">
                <a:solidFill>
                  <a:prstClr val="black">
                    <a:lumMod val="75000"/>
                    <a:lumOff val="25000"/>
                  </a:prstClr>
                </a:solidFill>
                <a:sym typeface="Wingdings 2" panose="05020102010507070707" pitchFamily="18" charset="2"/>
              </a:rPr>
              <a:t>     </a:t>
            </a:r>
            <a:r>
              <a:rPr lang="en-US" dirty="0" smtClean="0"/>
              <a:t>Code </a:t>
            </a:r>
            <a:r>
              <a:rPr lang="en-US" dirty="0"/>
              <a:t>samples demonstrating how the new standard utilizes different solvers’ APIs and different modeling languages.</a:t>
            </a:r>
          </a:p>
          <a:p>
            <a:pPr>
              <a:buFont typeface="+mj-lt"/>
              <a:buAutoNum type="arabicPeriod"/>
            </a:pPr>
            <a:r>
              <a:rPr lang="en-US" sz="2600" b="1" dirty="0">
                <a:solidFill>
                  <a:prstClr val="black">
                    <a:lumMod val="75000"/>
                    <a:lumOff val="25000"/>
                  </a:prstClr>
                </a:solidFill>
                <a:sym typeface="Wingdings 2" panose="05020102010507070707" pitchFamily="18" charset="2"/>
              </a:rPr>
              <a:t> </a:t>
            </a:r>
            <a:r>
              <a:rPr lang="en-US" sz="2600" b="1" dirty="0" smtClean="0">
                <a:solidFill>
                  <a:prstClr val="black">
                    <a:lumMod val="75000"/>
                    <a:lumOff val="25000"/>
                  </a:prstClr>
                </a:solidFill>
                <a:sym typeface="Wingdings 2" panose="05020102010507070707" pitchFamily="18" charset="2"/>
              </a:rPr>
              <a:t>    </a:t>
            </a:r>
            <a:r>
              <a:rPr lang="en-US" dirty="0" smtClean="0"/>
              <a:t>Code </a:t>
            </a:r>
            <a:r>
              <a:rPr lang="en-US" dirty="0"/>
              <a:t>parsers for the new standard for reading and writing files in the various target languages. In this step, adapt existing JSON parsers in the target languages to accept the syntax of the new standard.</a:t>
            </a:r>
          </a:p>
          <a:p>
            <a:pPr>
              <a:buFont typeface="+mj-lt"/>
              <a:buAutoNum type="arabicPeriod"/>
            </a:pPr>
            <a:r>
              <a:rPr lang="en-US" sz="2600" b="1" dirty="0">
                <a:sym typeface="Wingdings 2" panose="05020102010507070707" pitchFamily="18" charset="2"/>
              </a:rPr>
              <a:t> </a:t>
            </a:r>
            <a:r>
              <a:rPr lang="en-US" sz="2600" b="1" dirty="0">
                <a:latin typeface="Wingdings 3" panose="05040102010807070707" pitchFamily="18" charset="2"/>
                <a:sym typeface="Wingdings 2" panose="05020102010507070707" pitchFamily="18" charset="2"/>
              </a:rPr>
              <a:t></a:t>
            </a:r>
            <a:r>
              <a:rPr lang="en-US" sz="2600" b="1" dirty="0" smtClean="0">
                <a:solidFill>
                  <a:prstClr val="black">
                    <a:lumMod val="75000"/>
                    <a:lumOff val="25000"/>
                  </a:prstClr>
                </a:solidFill>
              </a:rPr>
              <a:t> </a:t>
            </a:r>
            <a:r>
              <a:rPr lang="en-US" dirty="0" smtClean="0"/>
              <a:t>Publish </a:t>
            </a:r>
            <a:r>
              <a:rPr lang="en-US" dirty="0"/>
              <a:t>the documentation and code developed in the previous steps on the COIN-OR </a:t>
            </a:r>
            <a:r>
              <a:rPr lang="en-US" dirty="0" err="1"/>
              <a:t>Github</a:t>
            </a:r>
            <a:r>
              <a:rPr lang="en-US" dirty="0"/>
              <a:t> site and solicit comments from users. </a:t>
            </a:r>
          </a:p>
          <a:p>
            <a:endParaRPr lang="en-US" dirty="0"/>
          </a:p>
        </p:txBody>
      </p:sp>
      <p:sp>
        <p:nvSpPr>
          <p:cNvPr id="4" name="Footer Placeholder 3"/>
          <p:cNvSpPr>
            <a:spLocks noGrp="1"/>
          </p:cNvSpPr>
          <p:nvPr>
            <p:ph type="ftr" sz="quarter" idx="11"/>
          </p:nvPr>
        </p:nvSpPr>
        <p:spPr/>
        <p:txBody>
          <a:bodyPr/>
          <a:lstStyle/>
          <a:p>
            <a:r>
              <a:rPr lang="en-US" smtClean="0"/>
              <a:t>©2020 Jeremy A. Bloom</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19</a:t>
            </a:fld>
            <a:endParaRPr lang="en-US" dirty="0"/>
          </a:p>
        </p:txBody>
      </p:sp>
    </p:spTree>
    <p:extLst>
      <p:ext uri="{BB962C8B-B14F-4D97-AF65-F5344CB8AC3E}">
        <p14:creationId xmlns:p14="http://schemas.microsoft.com/office/powerpoint/2010/main" val="3137314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Synopsis</a:t>
            </a:r>
            <a:endParaRPr lang="en-US" dirty="0"/>
          </a:p>
        </p:txBody>
      </p:sp>
      <p:sp>
        <p:nvSpPr>
          <p:cNvPr id="3" name="Content Placeholder 2"/>
          <p:cNvSpPr>
            <a:spLocks noGrp="1"/>
          </p:cNvSpPr>
          <p:nvPr>
            <p:ph idx="1"/>
          </p:nvPr>
        </p:nvSpPr>
        <p:spPr/>
        <p:txBody>
          <a:bodyPr/>
          <a:lstStyle/>
          <a:p>
            <a:r>
              <a:rPr lang="en-US" dirty="0" smtClean="0"/>
              <a:t>Rationale for a new data exchange standard</a:t>
            </a:r>
          </a:p>
          <a:p>
            <a:r>
              <a:rPr lang="en-US" dirty="0" smtClean="0"/>
              <a:t>Overview of MOSDEX</a:t>
            </a:r>
          </a:p>
          <a:p>
            <a:r>
              <a:rPr lang="en-US" dirty="0" smtClean="0"/>
              <a:t>MOSDEX Syntax</a:t>
            </a:r>
          </a:p>
          <a:p>
            <a:r>
              <a:rPr lang="en-US" dirty="0" smtClean="0"/>
              <a:t>MOSDEX Example – Transshipment in Instance Form</a:t>
            </a:r>
          </a:p>
          <a:p>
            <a:r>
              <a:rPr lang="en-US" dirty="0"/>
              <a:t>MOSDEX Example – Transshipment in </a:t>
            </a:r>
            <a:r>
              <a:rPr lang="en-US" dirty="0" smtClean="0"/>
              <a:t>Query Form</a:t>
            </a:r>
          </a:p>
          <a:p>
            <a:r>
              <a:rPr lang="en-US" dirty="0" smtClean="0"/>
              <a:t>Optimization Architecture and MOSDEX</a:t>
            </a:r>
          </a:p>
          <a:p>
            <a:r>
              <a:rPr lang="en-US" dirty="0" smtClean="0"/>
              <a:t>The </a:t>
            </a:r>
            <a:r>
              <a:rPr lang="en-US" dirty="0"/>
              <a:t>Big </a:t>
            </a:r>
            <a:r>
              <a:rPr lang="en-US" dirty="0" smtClean="0"/>
              <a:t>Data </a:t>
            </a:r>
            <a:r>
              <a:rPr lang="en-US" dirty="0" smtClean="0"/>
              <a:t>Future</a:t>
            </a:r>
          </a:p>
          <a:p>
            <a:r>
              <a:rPr lang="en-US" dirty="0"/>
              <a:t>Additional </a:t>
            </a:r>
            <a:r>
              <a:rPr lang="en-US" dirty="0" err="1"/>
              <a:t>MOSDEXCapabilities</a:t>
            </a:r>
            <a:endParaRPr lang="en-US" dirty="0" smtClean="0"/>
          </a:p>
          <a:p>
            <a:r>
              <a:rPr lang="en-US" dirty="0" smtClean="0"/>
              <a:t>MOSDEX Resources</a:t>
            </a:r>
            <a:endParaRPr lang="en-US" dirty="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©2020 Jeremy A. Bloom</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2</a:t>
            </a:fld>
            <a:endParaRPr lang="en-US" dirty="0"/>
          </a:p>
        </p:txBody>
      </p:sp>
    </p:spTree>
    <p:extLst>
      <p:ext uri="{BB962C8B-B14F-4D97-AF65-F5344CB8AC3E}">
        <p14:creationId xmlns:p14="http://schemas.microsoft.com/office/powerpoint/2010/main" val="25598813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MOSDEX is intended as a data </a:t>
            </a:r>
            <a:r>
              <a:rPr lang="en-US" dirty="0"/>
              <a:t>and model </a:t>
            </a:r>
            <a:r>
              <a:rPr lang="en-US" dirty="0" smtClean="0"/>
              <a:t>exchange format that supports multiple solver APIs in multiple programming languages and multiple modeling languages</a:t>
            </a:r>
          </a:p>
          <a:p>
            <a:r>
              <a:rPr lang="en-US" dirty="0" smtClean="0"/>
              <a:t>The MOSDEX includes the following aspects</a:t>
            </a:r>
          </a:p>
          <a:p>
            <a:r>
              <a:rPr lang="en-US" dirty="0" smtClean="0"/>
              <a:t>It represents </a:t>
            </a:r>
            <a:r>
              <a:rPr lang="en-US" dirty="0"/>
              <a:t>the data in relational form</a:t>
            </a:r>
          </a:p>
          <a:p>
            <a:r>
              <a:rPr lang="en-US" dirty="0" smtClean="0"/>
              <a:t>It uses </a:t>
            </a:r>
            <a:r>
              <a:rPr lang="en-US" dirty="0"/>
              <a:t>the JSON standard</a:t>
            </a:r>
          </a:p>
          <a:p>
            <a:r>
              <a:rPr lang="en-US" dirty="0" smtClean="0"/>
              <a:t>It augments the </a:t>
            </a:r>
            <a:r>
              <a:rPr lang="en-US" dirty="0"/>
              <a:t>data representation with mathematical modeling </a:t>
            </a:r>
            <a:r>
              <a:rPr lang="en-US" dirty="0" smtClean="0"/>
              <a:t>objects</a:t>
            </a:r>
          </a:p>
          <a:p>
            <a:r>
              <a:rPr lang="en-US" dirty="0" smtClean="0"/>
              <a:t>There is a defined development path for MOSDEX</a:t>
            </a:r>
            <a:endParaRPr lang="en-US" dirty="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©2020 Jeremy A. Bloom</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20</a:t>
            </a:fld>
            <a:endParaRPr lang="en-US" dirty="0"/>
          </a:p>
        </p:txBody>
      </p:sp>
    </p:spTree>
    <p:extLst>
      <p:ext uri="{BB962C8B-B14F-4D97-AF65-F5344CB8AC3E}">
        <p14:creationId xmlns:p14="http://schemas.microsoft.com/office/powerpoint/2010/main" val="18064010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MOSDEX Resources</a:t>
            </a:r>
            <a:br>
              <a:rPr lang="en-US" dirty="0"/>
            </a:br>
            <a:r>
              <a:rPr lang="en-US" sz="2000" dirty="0"/>
              <a:t>https://github.com/coin-modeling-dev/MOSDEX-Examples/tree/master/MOSDEX-1.2</a:t>
            </a:r>
          </a:p>
        </p:txBody>
      </p:sp>
      <p:sp>
        <p:nvSpPr>
          <p:cNvPr id="3" name="Content Placeholder 2"/>
          <p:cNvSpPr>
            <a:spLocks noGrp="1"/>
          </p:cNvSpPr>
          <p:nvPr>
            <p:ph idx="1"/>
          </p:nvPr>
        </p:nvSpPr>
        <p:spPr/>
        <p:txBody>
          <a:bodyPr/>
          <a:lstStyle/>
          <a:p>
            <a:r>
              <a:rPr lang="en-US" dirty="0" smtClean="0"/>
              <a:t>MOSDEX Standard</a:t>
            </a:r>
          </a:p>
          <a:p>
            <a:pPr lvl="1"/>
            <a:r>
              <a:rPr lang="en-US" dirty="0" smtClean="0"/>
              <a:t>MOSDEX Syntax v1-2.docx</a:t>
            </a:r>
          </a:p>
          <a:p>
            <a:r>
              <a:rPr lang="en-US" dirty="0" smtClean="0"/>
              <a:t>MOSDEX Schema</a:t>
            </a:r>
          </a:p>
          <a:p>
            <a:pPr lvl="1"/>
            <a:r>
              <a:rPr lang="en-US" dirty="0" smtClean="0"/>
              <a:t>MOSDEXSchemaV1-2.json</a:t>
            </a: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©2020 Jeremy A. Bloom</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519954A3-9DFD-4C44-94BA-B95130A3BA1C}" type="slidenum">
              <a:rPr lang="en-US" smtClean="0">
                <a:solidFill>
                  <a:srgbClr val="5FCBEF"/>
                </a:solidFill>
              </a:rPr>
              <a:pPr/>
              <a:t>21</a:t>
            </a:fld>
            <a:endParaRPr lang="en-US" dirty="0">
              <a:solidFill>
                <a:srgbClr val="5FCBEF"/>
              </a:solidFill>
            </a:endParaRPr>
          </a:p>
        </p:txBody>
      </p:sp>
    </p:spTree>
    <p:extLst>
      <p:ext uri="{BB962C8B-B14F-4D97-AF65-F5344CB8AC3E}">
        <p14:creationId xmlns:p14="http://schemas.microsoft.com/office/powerpoint/2010/main" val="20874526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MOSDEX Examples</a:t>
            </a:r>
            <a:br>
              <a:rPr lang="en-US" dirty="0"/>
            </a:br>
            <a:r>
              <a:rPr lang="en-US" sz="1800" dirty="0"/>
              <a:t>https://github.com/coin-modeling-dev/MOSDEX-Examples/tree/master/MOSDEX-1.2</a:t>
            </a:r>
          </a:p>
        </p:txBody>
      </p:sp>
      <p:sp>
        <p:nvSpPr>
          <p:cNvPr id="3" name="Content Placeholder 2"/>
          <p:cNvSpPr>
            <a:spLocks noGrp="1"/>
          </p:cNvSpPr>
          <p:nvPr>
            <p:ph idx="1"/>
          </p:nvPr>
        </p:nvSpPr>
        <p:spPr/>
        <p:txBody>
          <a:bodyPr>
            <a:normAutofit fontScale="85000" lnSpcReduction="20000"/>
          </a:bodyPr>
          <a:lstStyle/>
          <a:p>
            <a:r>
              <a:rPr lang="en-US" dirty="0"/>
              <a:t>Volsay_1-2.json – a simple 2-variable, 3-constraint linear program illustrating instance form tables</a:t>
            </a:r>
          </a:p>
          <a:p>
            <a:r>
              <a:rPr lang="en-US" dirty="0"/>
              <a:t>net1a_1-2.json – a network flow linear program illustrating </a:t>
            </a:r>
            <a:r>
              <a:rPr lang="en-US" dirty="0" smtClean="0"/>
              <a:t>query </a:t>
            </a:r>
            <a:r>
              <a:rPr lang="en-US" dirty="0"/>
              <a:t>form tables</a:t>
            </a:r>
          </a:p>
          <a:p>
            <a:r>
              <a:rPr lang="en-US" dirty="0"/>
              <a:t>net1b_1-2.json – the same network flow linear program using instance form tables</a:t>
            </a:r>
          </a:p>
          <a:p>
            <a:r>
              <a:rPr lang="en-US" dirty="0"/>
              <a:t>sailco_1-2.json – a production planning linear program illustrating lagged inventory decision variables</a:t>
            </a:r>
          </a:p>
          <a:p>
            <a:r>
              <a:rPr lang="en-US" dirty="0"/>
              <a:t>warehousing_1-2.json – a facility location mixed-integer linear program illustrating a large-scale, structured problem in </a:t>
            </a:r>
            <a:r>
              <a:rPr lang="en-US" dirty="0" smtClean="0"/>
              <a:t>query </a:t>
            </a:r>
            <a:r>
              <a:rPr lang="en-US" dirty="0"/>
              <a:t>form</a:t>
            </a:r>
          </a:p>
          <a:p>
            <a:r>
              <a:rPr lang="en-US" dirty="0"/>
              <a:t>multicommodity_1-2.json – a multi-commodity network flow linear program in extensive form</a:t>
            </a:r>
          </a:p>
          <a:p>
            <a:r>
              <a:rPr lang="en-US" dirty="0" smtClean="0"/>
              <a:t>cuttingStock_1-2.json </a:t>
            </a:r>
            <a:r>
              <a:rPr lang="en-US" dirty="0"/>
              <a:t>– a cutting-stock mixed-integer linear program illustrating use of modular structure for decomposition in a column generation algorithm</a:t>
            </a:r>
          </a:p>
          <a:p>
            <a:r>
              <a:rPr lang="en-US" dirty="0"/>
              <a:t>trafficNetworkQP_1-2.json – a quadratic programming problem</a:t>
            </a:r>
          </a:p>
          <a:p>
            <a:r>
              <a:rPr lang="en-US" dirty="0"/>
              <a:t>trafficNetworkNLP_1-2.json – the same problem formulated as a nonlinear program with expression </a:t>
            </a:r>
            <a:r>
              <a:rPr lang="en-US" dirty="0" smtClean="0"/>
              <a:t>graph</a:t>
            </a:r>
            <a:endParaRPr lang="en-US"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©2020 Jeremy A. Bloom</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519954A3-9DFD-4C44-94BA-B95130A3BA1C}" type="slidenum">
              <a:rPr lang="en-US" smtClean="0">
                <a:solidFill>
                  <a:srgbClr val="5FCBEF"/>
                </a:solidFill>
              </a:rPr>
              <a:pPr/>
              <a:t>22</a:t>
            </a:fld>
            <a:endParaRPr lang="en-US" dirty="0">
              <a:solidFill>
                <a:srgbClr val="5FCBEF"/>
              </a:solidFill>
            </a:endParaRPr>
          </a:p>
        </p:txBody>
      </p:sp>
    </p:spTree>
    <p:extLst>
      <p:ext uri="{BB962C8B-B14F-4D97-AF65-F5344CB8AC3E}">
        <p14:creationId xmlns:p14="http://schemas.microsoft.com/office/powerpoint/2010/main" val="10551257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a:t>
            </a:r>
            <a:endParaRPr lang="en-US" dirty="0"/>
          </a:p>
        </p:txBody>
      </p:sp>
      <p:sp>
        <p:nvSpPr>
          <p:cNvPr id="3" name="Content Placeholder 2"/>
          <p:cNvSpPr>
            <a:spLocks noGrp="1"/>
          </p:cNvSpPr>
          <p:nvPr>
            <p:ph idx="1"/>
          </p:nvPr>
        </p:nvSpPr>
        <p:spPr>
          <a:xfrm>
            <a:off x="677334" y="1453243"/>
            <a:ext cx="8596668" cy="4588119"/>
          </a:xfrm>
        </p:spPr>
        <p:txBody>
          <a:bodyPr>
            <a:normAutofit lnSpcReduction="10000"/>
          </a:bodyPr>
          <a:lstStyle/>
          <a:p>
            <a:r>
              <a:rPr lang="en-US" dirty="0"/>
              <a:t>MPS format </a:t>
            </a:r>
            <a:r>
              <a:rPr lang="en-US" dirty="0" smtClean="0"/>
              <a:t>is the de </a:t>
            </a:r>
            <a:r>
              <a:rPr lang="en-US" dirty="0"/>
              <a:t>facto standard </a:t>
            </a:r>
            <a:r>
              <a:rPr lang="en-US" dirty="0" smtClean="0"/>
              <a:t>for data exchange and model specification for many optimization solvers</a:t>
            </a:r>
          </a:p>
          <a:p>
            <a:r>
              <a:rPr lang="en-US" dirty="0" smtClean="0"/>
              <a:t>It has several advantages:</a:t>
            </a:r>
            <a:endParaRPr lang="en-US" dirty="0"/>
          </a:p>
          <a:p>
            <a:pPr lvl="1"/>
            <a:r>
              <a:rPr lang="en-US" dirty="0" smtClean="0"/>
              <a:t>Sparsity</a:t>
            </a:r>
          </a:p>
          <a:p>
            <a:pPr lvl="1"/>
            <a:r>
              <a:rPr lang="en-US" dirty="0" smtClean="0"/>
              <a:t>Text-based</a:t>
            </a:r>
            <a:endParaRPr lang="en-US" dirty="0"/>
          </a:p>
          <a:p>
            <a:pPr lvl="1"/>
            <a:r>
              <a:rPr lang="en-US" dirty="0" smtClean="0"/>
              <a:t>Non-proprietary</a:t>
            </a:r>
          </a:p>
          <a:p>
            <a:r>
              <a:rPr lang="en-US" dirty="0" smtClean="0"/>
              <a:t>However, it also has many deficiencies:</a:t>
            </a:r>
            <a:endParaRPr lang="en-US" dirty="0"/>
          </a:p>
          <a:p>
            <a:pPr lvl="1"/>
            <a:r>
              <a:rPr lang="en-US" dirty="0" smtClean="0"/>
              <a:t>Lack </a:t>
            </a:r>
            <a:r>
              <a:rPr lang="en-US" dirty="0"/>
              <a:t>of an output </a:t>
            </a:r>
            <a:r>
              <a:rPr lang="en-US" dirty="0" smtClean="0"/>
              <a:t>standard</a:t>
            </a:r>
            <a:endParaRPr lang="en-US" dirty="0"/>
          </a:p>
          <a:p>
            <a:pPr lvl="1"/>
            <a:r>
              <a:rPr lang="en-US" dirty="0" smtClean="0"/>
              <a:t>Lack </a:t>
            </a:r>
            <a:r>
              <a:rPr lang="en-US" dirty="0"/>
              <a:t>of model-data </a:t>
            </a:r>
            <a:r>
              <a:rPr lang="en-US" dirty="0" smtClean="0"/>
              <a:t>separation</a:t>
            </a:r>
          </a:p>
          <a:p>
            <a:pPr lvl="1"/>
            <a:r>
              <a:rPr lang="en-US" dirty="0" smtClean="0"/>
              <a:t>Difficulty </a:t>
            </a:r>
            <a:r>
              <a:rPr lang="en-US" dirty="0"/>
              <a:t>in </a:t>
            </a:r>
            <a:r>
              <a:rPr lang="en-US" dirty="0" smtClean="0"/>
              <a:t>scaling</a:t>
            </a:r>
          </a:p>
          <a:p>
            <a:pPr lvl="1"/>
            <a:r>
              <a:rPr lang="en-US" dirty="0" smtClean="0"/>
              <a:t>Lack </a:t>
            </a:r>
            <a:r>
              <a:rPr lang="en-US" dirty="0"/>
              <a:t>of </a:t>
            </a:r>
            <a:r>
              <a:rPr lang="en-US" dirty="0" smtClean="0"/>
              <a:t>indexing</a:t>
            </a:r>
            <a:endParaRPr lang="en-US" dirty="0"/>
          </a:p>
          <a:p>
            <a:pPr lvl="1"/>
            <a:r>
              <a:rPr lang="en-US" dirty="0" smtClean="0"/>
              <a:t>Column orientation</a:t>
            </a:r>
          </a:p>
          <a:p>
            <a:pPr lvl="1"/>
            <a:r>
              <a:rPr lang="en-US" dirty="0" smtClean="0"/>
              <a:t>Extensions </a:t>
            </a:r>
            <a:r>
              <a:rPr lang="en-US" dirty="0"/>
              <a:t>beyond linear </a:t>
            </a:r>
            <a:r>
              <a:rPr lang="en-US" dirty="0" smtClean="0"/>
              <a:t>models</a:t>
            </a:r>
            <a:endParaRPr lang="en-US" dirty="0"/>
          </a:p>
        </p:txBody>
      </p:sp>
      <p:sp>
        <p:nvSpPr>
          <p:cNvPr id="4" name="Footer Placeholder 3"/>
          <p:cNvSpPr>
            <a:spLocks noGrp="1"/>
          </p:cNvSpPr>
          <p:nvPr>
            <p:ph type="ftr" sz="quarter" idx="11"/>
          </p:nvPr>
        </p:nvSpPr>
        <p:spPr/>
        <p:txBody>
          <a:bodyPr/>
          <a:lstStyle/>
          <a:p>
            <a:r>
              <a:rPr lang="en-US" smtClean="0"/>
              <a:t>©2020 Jeremy A. Bloom</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3</a:t>
            </a:fld>
            <a:endParaRPr lang="en-US" dirty="0"/>
          </a:p>
        </p:txBody>
      </p:sp>
    </p:spTree>
    <p:extLst>
      <p:ext uri="{BB962C8B-B14F-4D97-AF65-F5344CB8AC3E}">
        <p14:creationId xmlns:p14="http://schemas.microsoft.com/office/powerpoint/2010/main" val="2298889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MOSDEX Standard</a:t>
            </a:r>
            <a:br>
              <a:rPr lang="en-US" dirty="0"/>
            </a:br>
            <a:r>
              <a:rPr lang="en-US" sz="2700" b="1" u="sng" dirty="0"/>
              <a:t>M</a:t>
            </a:r>
            <a:r>
              <a:rPr lang="en-US" sz="2700" dirty="0"/>
              <a:t>athematical </a:t>
            </a:r>
            <a:r>
              <a:rPr lang="en-US" sz="2700" b="1" u="sng" dirty="0"/>
              <a:t>O</a:t>
            </a:r>
            <a:r>
              <a:rPr lang="en-US" sz="2700" dirty="0"/>
              <a:t>ptimization </a:t>
            </a:r>
            <a:r>
              <a:rPr lang="en-US" sz="2700" b="1" u="sng" dirty="0"/>
              <a:t>S</a:t>
            </a:r>
            <a:r>
              <a:rPr lang="en-US" sz="2700" dirty="0"/>
              <a:t>olver </a:t>
            </a:r>
            <a:r>
              <a:rPr lang="en-US" sz="2700" b="1" u="sng" dirty="0"/>
              <a:t>D</a:t>
            </a:r>
            <a:r>
              <a:rPr lang="en-US" sz="2700" dirty="0"/>
              <a:t>ata </a:t>
            </a:r>
            <a:r>
              <a:rPr lang="en-US" sz="2700" b="1" u="sng" dirty="0"/>
              <a:t>Ex</a:t>
            </a:r>
            <a:r>
              <a:rPr lang="en-US" sz="2700" dirty="0"/>
              <a:t>change</a:t>
            </a:r>
          </a:p>
        </p:txBody>
      </p:sp>
      <p:sp>
        <p:nvSpPr>
          <p:cNvPr id="3" name="Content Placeholder 2"/>
          <p:cNvSpPr>
            <a:spLocks noGrp="1"/>
          </p:cNvSpPr>
          <p:nvPr>
            <p:ph sz="half" idx="1"/>
          </p:nvPr>
        </p:nvSpPr>
        <p:spPr>
          <a:xfrm>
            <a:off x="677334" y="1931984"/>
            <a:ext cx="4184035" cy="3880772"/>
          </a:xfrm>
        </p:spPr>
        <p:txBody>
          <a:bodyPr>
            <a:normAutofit fontScale="92500" lnSpcReduction="10000"/>
          </a:bodyPr>
          <a:lstStyle/>
          <a:p>
            <a:pPr marL="0" indent="0" algn="ctr">
              <a:buNone/>
            </a:pPr>
            <a:r>
              <a:rPr lang="en-US" b="1" dirty="0" smtClean="0"/>
              <a:t>Overview</a:t>
            </a:r>
          </a:p>
          <a:p>
            <a:r>
              <a:rPr lang="en-US" dirty="0" smtClean="0"/>
              <a:t>Efficient </a:t>
            </a:r>
            <a:r>
              <a:rPr lang="en-US" dirty="0"/>
              <a:t>for machines, readable by humans</a:t>
            </a:r>
          </a:p>
          <a:p>
            <a:r>
              <a:rPr lang="en-US" dirty="0" smtClean="0"/>
              <a:t>Represent </a:t>
            </a:r>
            <a:r>
              <a:rPr lang="en-US" dirty="0"/>
              <a:t>the data in relational </a:t>
            </a:r>
            <a:r>
              <a:rPr lang="en-US" dirty="0" smtClean="0"/>
              <a:t>form</a:t>
            </a:r>
            <a:endParaRPr lang="en-US" dirty="0"/>
          </a:p>
          <a:p>
            <a:r>
              <a:rPr lang="en-US" dirty="0" smtClean="0"/>
              <a:t>Use </a:t>
            </a:r>
            <a:r>
              <a:rPr lang="en-US" dirty="0"/>
              <a:t>the JSON </a:t>
            </a:r>
            <a:r>
              <a:rPr lang="en-US" dirty="0" smtClean="0"/>
              <a:t>standard</a:t>
            </a:r>
            <a:endParaRPr lang="en-US" dirty="0"/>
          </a:p>
          <a:p>
            <a:r>
              <a:rPr lang="en-US" dirty="0" smtClean="0"/>
              <a:t>Augment the </a:t>
            </a:r>
            <a:r>
              <a:rPr lang="en-US" dirty="0"/>
              <a:t>data representation with mathematical modeling </a:t>
            </a:r>
            <a:r>
              <a:rPr lang="en-US" dirty="0" smtClean="0"/>
              <a:t>objects</a:t>
            </a:r>
          </a:p>
        </p:txBody>
      </p:sp>
      <p:sp>
        <p:nvSpPr>
          <p:cNvPr id="4" name="Content Placeholder 3"/>
          <p:cNvSpPr>
            <a:spLocks noGrp="1"/>
          </p:cNvSpPr>
          <p:nvPr>
            <p:ph sz="half" idx="2"/>
          </p:nvPr>
        </p:nvSpPr>
        <p:spPr>
          <a:xfrm>
            <a:off x="5089970" y="1931984"/>
            <a:ext cx="4184034" cy="4539149"/>
          </a:xfrm>
        </p:spPr>
        <p:txBody>
          <a:bodyPr>
            <a:normAutofit fontScale="92500" lnSpcReduction="10000"/>
          </a:bodyPr>
          <a:lstStyle/>
          <a:p>
            <a:pPr marL="0" indent="0" algn="ctr">
              <a:buNone/>
            </a:pPr>
            <a:r>
              <a:rPr lang="en-US" b="1" dirty="0"/>
              <a:t>Design Principles</a:t>
            </a:r>
          </a:p>
          <a:p>
            <a:r>
              <a:rPr lang="en-US" dirty="0" smtClean="0"/>
              <a:t>Independence </a:t>
            </a:r>
            <a:r>
              <a:rPr lang="en-US" dirty="0"/>
              <a:t>from and support for</a:t>
            </a:r>
          </a:p>
          <a:p>
            <a:pPr lvl="1"/>
            <a:r>
              <a:rPr lang="en-US" dirty="0" smtClean="0"/>
              <a:t>multiple </a:t>
            </a:r>
            <a:r>
              <a:rPr lang="en-US" dirty="0"/>
              <a:t>optimization solvers and </a:t>
            </a:r>
            <a:r>
              <a:rPr lang="en-US" dirty="0" smtClean="0"/>
              <a:t>APIs,</a:t>
            </a:r>
            <a:endParaRPr lang="en-US" dirty="0"/>
          </a:p>
          <a:p>
            <a:pPr lvl="1"/>
            <a:r>
              <a:rPr lang="en-US" dirty="0" smtClean="0"/>
              <a:t>multiple </a:t>
            </a:r>
            <a:r>
              <a:rPr lang="en-US" dirty="0"/>
              <a:t>algebraic modeling languages, </a:t>
            </a:r>
            <a:r>
              <a:rPr lang="en-US" dirty="0" smtClean="0"/>
              <a:t>and </a:t>
            </a:r>
            <a:endParaRPr lang="en-US" dirty="0"/>
          </a:p>
          <a:p>
            <a:pPr lvl="1"/>
            <a:r>
              <a:rPr lang="en-US" dirty="0" smtClean="0"/>
              <a:t>multiple </a:t>
            </a:r>
            <a:r>
              <a:rPr lang="en-US" dirty="0"/>
              <a:t>programming </a:t>
            </a:r>
            <a:r>
              <a:rPr lang="en-US" dirty="0" smtClean="0"/>
              <a:t>languages. </a:t>
            </a:r>
            <a:endParaRPr lang="en-US" dirty="0"/>
          </a:p>
          <a:p>
            <a:r>
              <a:rPr lang="en-US" dirty="0" smtClean="0"/>
              <a:t>Minimize custom coding required </a:t>
            </a:r>
            <a:r>
              <a:rPr lang="en-US" dirty="0"/>
              <a:t>of the target solvers and modeling </a:t>
            </a:r>
            <a:r>
              <a:rPr lang="en-US" dirty="0" smtClean="0"/>
              <a:t>languages</a:t>
            </a:r>
            <a:endParaRPr lang="en-US" dirty="0"/>
          </a:p>
          <a:p>
            <a:r>
              <a:rPr lang="en-US" dirty="0" smtClean="0"/>
              <a:t>Rely </a:t>
            </a:r>
            <a:r>
              <a:rPr lang="en-US" dirty="0"/>
              <a:t>on the public, published APIs of the target solvers and </a:t>
            </a:r>
            <a:r>
              <a:rPr lang="en-US" dirty="0" smtClean="0"/>
              <a:t>languages</a:t>
            </a:r>
          </a:p>
          <a:p>
            <a:r>
              <a:rPr lang="en-US" dirty="0" smtClean="0"/>
              <a:t>Avoid requiring users to customize the parser and/or code generator or emulator</a:t>
            </a:r>
            <a:endParaRPr lang="en-US" dirty="0"/>
          </a:p>
        </p:txBody>
      </p:sp>
      <p:sp>
        <p:nvSpPr>
          <p:cNvPr id="5" name="Footer Placeholder 4"/>
          <p:cNvSpPr>
            <a:spLocks noGrp="1"/>
          </p:cNvSpPr>
          <p:nvPr>
            <p:ph type="ftr" sz="quarter" idx="11"/>
          </p:nvPr>
        </p:nvSpPr>
        <p:spPr/>
        <p:txBody>
          <a:bodyPr/>
          <a:lstStyle/>
          <a:p>
            <a:r>
              <a:rPr lang="en-US" dirty="0" smtClean="0"/>
              <a:t>©2020 Jeremy A. Bloom</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4</a:t>
            </a:fld>
            <a:endParaRPr lang="en-US" dirty="0"/>
          </a:p>
        </p:txBody>
      </p:sp>
    </p:spTree>
    <p:extLst>
      <p:ext uri="{BB962C8B-B14F-4D97-AF65-F5344CB8AC3E}">
        <p14:creationId xmlns:p14="http://schemas.microsoft.com/office/powerpoint/2010/main" val="23470723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Why JSON?</a:t>
            </a:r>
            <a:endParaRPr lang="en-US" dirty="0"/>
          </a:p>
        </p:txBody>
      </p:sp>
      <p:sp>
        <p:nvSpPr>
          <p:cNvPr id="6" name="Content Placeholder 5"/>
          <p:cNvSpPr>
            <a:spLocks noGrp="1"/>
          </p:cNvSpPr>
          <p:nvPr>
            <p:ph idx="1"/>
          </p:nvPr>
        </p:nvSpPr>
        <p:spPr/>
        <p:txBody>
          <a:bodyPr>
            <a:normAutofit fontScale="92500" lnSpcReduction="10000"/>
          </a:bodyPr>
          <a:lstStyle/>
          <a:p>
            <a:r>
              <a:rPr lang="en-US" dirty="0" smtClean="0"/>
              <a:t>A standard format for data exchange </a:t>
            </a:r>
            <a:r>
              <a:rPr lang="en-US" u="sng" dirty="0">
                <a:hlinkClick r:id="rId2"/>
              </a:rPr>
              <a:t>http://json.org/</a:t>
            </a:r>
            <a:endParaRPr lang="en-US" dirty="0" smtClean="0"/>
          </a:p>
          <a:p>
            <a:r>
              <a:rPr lang="en-US" dirty="0" smtClean="0"/>
              <a:t>Simple syntax</a:t>
            </a:r>
          </a:p>
          <a:p>
            <a:pPr lvl="1"/>
            <a:r>
              <a:rPr lang="en-US" dirty="0" smtClean="0"/>
              <a:t>Primitive: String, Integer, Double, </a:t>
            </a:r>
            <a:r>
              <a:rPr lang="en-US" dirty="0" err="1" smtClean="0"/>
              <a:t>IEEEDouble</a:t>
            </a:r>
            <a:endParaRPr lang="en-US" dirty="0" smtClean="0"/>
          </a:p>
          <a:p>
            <a:pPr lvl="1"/>
            <a:r>
              <a:rPr lang="en-US" dirty="0" smtClean="0"/>
              <a:t>Object: { “name” : value, …} unordered key: value pairs</a:t>
            </a:r>
          </a:p>
          <a:p>
            <a:pPr lvl="1"/>
            <a:r>
              <a:rPr lang="en-US" dirty="0" smtClean="0"/>
              <a:t>Array: [ value, …] ordered items of mixed types</a:t>
            </a:r>
          </a:p>
          <a:p>
            <a:pPr lvl="1"/>
            <a:r>
              <a:rPr lang="en-US" dirty="0" smtClean="0"/>
              <a:t>Nesting: Array can contain Objects, Object can contain Arrays</a:t>
            </a:r>
          </a:p>
          <a:p>
            <a:r>
              <a:rPr lang="en-US" dirty="0" smtClean="0"/>
              <a:t>Support in many languages</a:t>
            </a:r>
          </a:p>
          <a:p>
            <a:pPr lvl="1"/>
            <a:r>
              <a:rPr lang="en-US" dirty="0" smtClean="0"/>
              <a:t>Statically typed (e.g. C++, Java) require classes that map to JSON objects and arrays</a:t>
            </a:r>
          </a:p>
          <a:p>
            <a:pPr lvl="1"/>
            <a:r>
              <a:rPr lang="en-US" dirty="0" smtClean="0"/>
              <a:t>Dynamically typed (e.g. JavaScript, Python) can create objects on the fly from JSON</a:t>
            </a:r>
          </a:p>
          <a:p>
            <a:r>
              <a:rPr lang="en-US" dirty="0" smtClean="0"/>
              <a:t>JSON Schema </a:t>
            </a:r>
            <a:r>
              <a:rPr lang="en-US" u="sng" dirty="0">
                <a:hlinkClick r:id="rId3"/>
              </a:rPr>
              <a:t>http://json-schema.org/</a:t>
            </a:r>
            <a:endParaRPr lang="en-US" dirty="0" smtClean="0"/>
          </a:p>
          <a:p>
            <a:pPr lvl="1"/>
            <a:r>
              <a:rPr lang="en-US" dirty="0" smtClean="0"/>
              <a:t>A meta-standard for describing JSON files</a:t>
            </a:r>
          </a:p>
          <a:p>
            <a:endParaRPr lang="en-US" dirty="0"/>
          </a:p>
        </p:txBody>
      </p:sp>
      <p:sp>
        <p:nvSpPr>
          <p:cNvPr id="7" name="Footer Placeholder 6"/>
          <p:cNvSpPr>
            <a:spLocks noGrp="1"/>
          </p:cNvSpPr>
          <p:nvPr>
            <p:ph type="ftr" sz="quarter" idx="11"/>
          </p:nvPr>
        </p:nvSpPr>
        <p:spPr/>
        <p:txBody>
          <a:bodyPr/>
          <a:lstStyle/>
          <a:p>
            <a:r>
              <a:rPr lang="en-US" smtClean="0"/>
              <a:t>©2020 Jeremy A. Bloom</a:t>
            </a:r>
            <a:endParaRPr lang="en-US" dirty="0"/>
          </a:p>
        </p:txBody>
      </p:sp>
      <p:sp>
        <p:nvSpPr>
          <p:cNvPr id="8" name="Slide Number Placeholder 7"/>
          <p:cNvSpPr>
            <a:spLocks noGrp="1"/>
          </p:cNvSpPr>
          <p:nvPr>
            <p:ph type="sldNum" sz="quarter" idx="12"/>
          </p:nvPr>
        </p:nvSpPr>
        <p:spPr/>
        <p:txBody>
          <a:bodyPr/>
          <a:lstStyle/>
          <a:p>
            <a:fld id="{519954A3-9DFD-4C44-94BA-B95130A3BA1C}" type="slidenum">
              <a:rPr lang="en-US" smtClean="0"/>
              <a:t>5</a:t>
            </a:fld>
            <a:endParaRPr lang="en-US" dirty="0"/>
          </a:p>
        </p:txBody>
      </p:sp>
    </p:spTree>
    <p:extLst>
      <p:ext uri="{BB962C8B-B14F-4D97-AF65-F5344CB8AC3E}">
        <p14:creationId xmlns:p14="http://schemas.microsoft.com/office/powerpoint/2010/main" val="3643446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MOSDEX Syntax</a:t>
            </a:r>
            <a:endParaRPr lang="en-US" dirty="0"/>
          </a:p>
        </p:txBody>
      </p:sp>
      <p:sp>
        <p:nvSpPr>
          <p:cNvPr id="3" name="Content Placeholder 2"/>
          <p:cNvSpPr>
            <a:spLocks noGrp="1"/>
          </p:cNvSpPr>
          <p:nvPr>
            <p:ph idx="1"/>
          </p:nvPr>
        </p:nvSpPr>
        <p:spPr>
          <a:xfrm>
            <a:off x="677334" y="1308186"/>
            <a:ext cx="6110924" cy="4772836"/>
          </a:xfrm>
        </p:spPr>
        <p:txBody>
          <a:bodyPr>
            <a:normAutofit fontScale="85000" lnSpcReduction="10000"/>
          </a:bodyPr>
          <a:lstStyle/>
          <a:p>
            <a:r>
              <a:rPr lang="en-US" dirty="0" smtClean="0"/>
              <a:t>FILE contains one or more named PROBLEMS</a:t>
            </a:r>
          </a:p>
          <a:p>
            <a:pPr lvl="1"/>
            <a:r>
              <a:rPr lang="en-US" dirty="0" smtClean="0"/>
              <a:t>A FILE is intended to be self-contained but may link to other FILES</a:t>
            </a:r>
          </a:p>
          <a:p>
            <a:r>
              <a:rPr lang="en-US" dirty="0" smtClean="0"/>
              <a:t>PROBLEM contains one or more named TABLES plus auxiliary keyword objects</a:t>
            </a:r>
          </a:p>
          <a:p>
            <a:pPr lvl="1"/>
            <a:r>
              <a:rPr lang="en-US" dirty="0" smtClean="0"/>
              <a:t>A PROBLEM may contain a full optimization problem, data only, or a module of a decomposition </a:t>
            </a:r>
          </a:p>
          <a:p>
            <a:r>
              <a:rPr lang="en-US" dirty="0" smtClean="0"/>
              <a:t>TABLE is the fundamental data structure of MOSDEX</a:t>
            </a:r>
          </a:p>
          <a:p>
            <a:pPr lvl="1"/>
            <a:r>
              <a:rPr lang="en-US" dirty="0" smtClean="0"/>
              <a:t>Think of a table in a relational database with a fixed number of columns and an indefinite number of records (rows)</a:t>
            </a:r>
          </a:p>
          <a:p>
            <a:pPr lvl="1"/>
            <a:r>
              <a:rPr lang="en-US" dirty="0" smtClean="0"/>
              <a:t>A TABLE’s class is DATA or a modeling object – VARIABLE, CONSTRAINT, OBJECTIVE, or TERM</a:t>
            </a:r>
          </a:p>
          <a:p>
            <a:pPr lvl="1"/>
            <a:r>
              <a:rPr lang="en-US" dirty="0" smtClean="0"/>
              <a:t>A TABLE’s type depends on its class – e.g. VARIABLE types are CONTINUOUS, INTEGER or BINARY</a:t>
            </a:r>
          </a:p>
          <a:p>
            <a:pPr lvl="1">
              <a:tabLst>
                <a:tab pos="3549650" algn="l"/>
              </a:tabLst>
            </a:pPr>
            <a:r>
              <a:rPr lang="en-US" dirty="0" smtClean="0"/>
              <a:t>A modeling object TABLE represents a family of related objects differentiated by a key. </a:t>
            </a:r>
            <a:br>
              <a:rPr lang="en-US" dirty="0" smtClean="0"/>
            </a:br>
            <a:r>
              <a:rPr lang="en-US" dirty="0" smtClean="0"/>
              <a:t>A key (i.e. subscript) can have one or more dimensions</a:t>
            </a:r>
          </a:p>
          <a:p>
            <a:pPr lvl="1"/>
            <a:r>
              <a:rPr lang="en-US" dirty="0" smtClean="0"/>
              <a:t>A TABLE can have either </a:t>
            </a:r>
            <a:r>
              <a:rPr lang="en-US" b="1" dirty="0" smtClean="0"/>
              <a:t>Instance</a:t>
            </a:r>
            <a:r>
              <a:rPr lang="en-US" dirty="0" smtClean="0"/>
              <a:t> form or </a:t>
            </a:r>
            <a:r>
              <a:rPr lang="en-US" b="1" dirty="0" smtClean="0"/>
              <a:t>Query</a:t>
            </a:r>
            <a:r>
              <a:rPr lang="en-US" dirty="0" smtClean="0"/>
              <a:t> form</a:t>
            </a:r>
          </a:p>
          <a:p>
            <a:endParaRPr lang="en-US" dirty="0"/>
          </a:p>
        </p:txBody>
      </p:sp>
      <p:sp>
        <p:nvSpPr>
          <p:cNvPr id="4" name="Footer Placeholder 3"/>
          <p:cNvSpPr>
            <a:spLocks noGrp="1"/>
          </p:cNvSpPr>
          <p:nvPr>
            <p:ph type="ftr" sz="quarter" idx="11"/>
          </p:nvPr>
        </p:nvSpPr>
        <p:spPr/>
        <p:txBody>
          <a:bodyPr/>
          <a:lstStyle/>
          <a:p>
            <a:r>
              <a:rPr lang="en-US" smtClean="0"/>
              <a:t>©2020 Jeremy A. Bloom</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6</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1765" y="1308186"/>
            <a:ext cx="4623685" cy="4772836"/>
          </a:xfrm>
          <a:prstGeom prst="rect">
            <a:avLst/>
          </a:prstGeom>
        </p:spPr>
      </p:pic>
      <p:sp>
        <p:nvSpPr>
          <p:cNvPr id="7" name="Rectangle 6"/>
          <p:cNvSpPr/>
          <p:nvPr/>
        </p:nvSpPr>
        <p:spPr>
          <a:xfrm>
            <a:off x="7485681" y="1308186"/>
            <a:ext cx="3223648" cy="2845360"/>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97985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MOSDEX Syntax </a:t>
            </a:r>
            <a:r>
              <a:rPr lang="en-US" dirty="0" smtClean="0"/>
              <a:t>(continued)</a:t>
            </a:r>
            <a:endParaRPr lang="en-US" dirty="0"/>
          </a:p>
        </p:txBody>
      </p:sp>
      <p:sp>
        <p:nvSpPr>
          <p:cNvPr id="3" name="Content Placeholder 2"/>
          <p:cNvSpPr>
            <a:spLocks noGrp="1"/>
          </p:cNvSpPr>
          <p:nvPr>
            <p:ph idx="1"/>
          </p:nvPr>
        </p:nvSpPr>
        <p:spPr>
          <a:xfrm>
            <a:off x="677334" y="1618151"/>
            <a:ext cx="6529378" cy="4423211"/>
          </a:xfrm>
        </p:spPr>
        <p:txBody>
          <a:bodyPr>
            <a:normAutofit fontScale="92500" lnSpcReduction="10000"/>
          </a:bodyPr>
          <a:lstStyle/>
          <a:p>
            <a:r>
              <a:rPr lang="en-US" dirty="0" smtClean="0"/>
              <a:t>Instance-form TABLE contains data</a:t>
            </a:r>
          </a:p>
          <a:p>
            <a:r>
              <a:rPr lang="en-US" dirty="0" smtClean="0"/>
              <a:t>Query-form TABLE is specified by an SQL query</a:t>
            </a:r>
          </a:p>
          <a:p>
            <a:r>
              <a:rPr lang="en-US" dirty="0" smtClean="0"/>
              <a:t>Singleton TABLE is a special instance that contains a single record</a:t>
            </a:r>
          </a:p>
          <a:p>
            <a:r>
              <a:rPr lang="en-US" dirty="0" smtClean="0"/>
              <a:t>Every TABLE has a SCHEMA</a:t>
            </a:r>
          </a:p>
          <a:p>
            <a:pPr lvl="1"/>
            <a:r>
              <a:rPr lang="en-US" dirty="0" smtClean="0"/>
              <a:t>Specifies the name and datatype of each field (column) in the TABLE</a:t>
            </a:r>
          </a:p>
          <a:p>
            <a:pPr lvl="1"/>
            <a:r>
              <a:rPr lang="en-US" dirty="0" smtClean="0"/>
              <a:t>Instance TABLE has explicit SCHEMA</a:t>
            </a:r>
          </a:p>
          <a:p>
            <a:pPr lvl="1"/>
            <a:r>
              <a:rPr lang="en-US" dirty="0" smtClean="0"/>
              <a:t>Query TABLE has SCHEMA implied by the query</a:t>
            </a:r>
          </a:p>
          <a:p>
            <a:pPr lvl="1"/>
            <a:r>
              <a:rPr lang="en-US" dirty="0" smtClean="0"/>
              <a:t>Singleton TABLE has SCHEMA implied by the data</a:t>
            </a:r>
          </a:p>
          <a:p>
            <a:r>
              <a:rPr lang="en-US" dirty="0" smtClean="0"/>
              <a:t>Data TABLE can have any reasonable schema</a:t>
            </a:r>
            <a:br>
              <a:rPr lang="en-US" dirty="0" smtClean="0"/>
            </a:br>
            <a:r>
              <a:rPr lang="en-US" dirty="0" smtClean="0"/>
              <a:t>Modeling object TABLE has a schema dictated by the solver</a:t>
            </a:r>
          </a:p>
          <a:p>
            <a:r>
              <a:rPr lang="en-US" dirty="0" smtClean="0"/>
              <a:t>PROBLEM can contain a mixture of instance, query, and singleton TABLES</a:t>
            </a:r>
          </a:p>
          <a:p>
            <a:pPr lvl="1"/>
            <a:endParaRPr lang="en-US" dirty="0" smtClean="0"/>
          </a:p>
          <a:p>
            <a:pPr lvl="1"/>
            <a:endParaRPr lang="en-US" dirty="0" smtClean="0"/>
          </a:p>
          <a:p>
            <a:pPr lvl="1"/>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©2020 Jeremy A. Bloom</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7</a:t>
            </a:fld>
            <a:endParaRPr lang="en-US" dirty="0"/>
          </a:p>
        </p:txBody>
      </p:sp>
      <p:pic>
        <p:nvPicPr>
          <p:cNvPr id="6" name="Picture 5"/>
          <p:cNvPicPr>
            <a:picLocks noChangeAspect="1"/>
          </p:cNvPicPr>
          <p:nvPr/>
        </p:nvPicPr>
        <p:blipFill>
          <a:blip r:embed="rId2"/>
          <a:stretch>
            <a:fillRect/>
          </a:stretch>
        </p:blipFill>
        <p:spPr>
          <a:xfrm>
            <a:off x="6960369" y="1618151"/>
            <a:ext cx="4627265" cy="4773582"/>
          </a:xfrm>
          <a:prstGeom prst="rect">
            <a:avLst/>
          </a:prstGeom>
        </p:spPr>
      </p:pic>
      <p:sp>
        <p:nvSpPr>
          <p:cNvPr id="7" name="Rectangle 6"/>
          <p:cNvSpPr/>
          <p:nvPr/>
        </p:nvSpPr>
        <p:spPr>
          <a:xfrm>
            <a:off x="7702658" y="4432515"/>
            <a:ext cx="3705571" cy="1844299"/>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1611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SQL?</a:t>
            </a:r>
            <a:endParaRPr lang="en-US" dirty="0"/>
          </a:p>
        </p:txBody>
      </p:sp>
      <p:sp>
        <p:nvSpPr>
          <p:cNvPr id="3" name="Content Placeholder 2"/>
          <p:cNvSpPr>
            <a:spLocks noGrp="1"/>
          </p:cNvSpPr>
          <p:nvPr>
            <p:ph idx="1"/>
          </p:nvPr>
        </p:nvSpPr>
        <p:spPr>
          <a:xfrm>
            <a:off x="677334" y="2160589"/>
            <a:ext cx="7552266" cy="3880773"/>
          </a:xfrm>
        </p:spPr>
        <p:txBody>
          <a:bodyPr>
            <a:normAutofit/>
          </a:bodyPr>
          <a:lstStyle/>
          <a:p>
            <a:r>
              <a:rPr lang="en-US" dirty="0" smtClean="0"/>
              <a:t>There is a deep and intimate relationship between the syntax of optimization models and the structure of </a:t>
            </a:r>
            <a:r>
              <a:rPr lang="en-US" dirty="0"/>
              <a:t>relational data </a:t>
            </a:r>
            <a:endParaRPr lang="en-US" dirty="0" smtClean="0"/>
          </a:p>
          <a:p>
            <a:r>
              <a:rPr lang="en-US" dirty="0" smtClean="0"/>
              <a:t>SQL permits compact specification of complex data transformations and optimization structures</a:t>
            </a:r>
          </a:p>
          <a:p>
            <a:r>
              <a:rPr lang="en-US" dirty="0" smtClean="0"/>
              <a:t>SQL is widely known and used by developers</a:t>
            </a:r>
          </a:p>
          <a:p>
            <a:r>
              <a:rPr lang="en-US" dirty="0" smtClean="0"/>
              <a:t>Relatively easy to learn</a:t>
            </a:r>
          </a:p>
          <a:p>
            <a:r>
              <a:rPr lang="en-US" dirty="0" smtClean="0"/>
              <a:t>Many platforms support it</a:t>
            </a:r>
          </a:p>
          <a:p>
            <a:r>
              <a:rPr lang="en-US" dirty="0" smtClean="0"/>
              <a:t>ANSI standard (with product-specific variances)</a:t>
            </a:r>
          </a:p>
          <a:p>
            <a:r>
              <a:rPr lang="en-US" dirty="0" smtClean="0"/>
              <a:t>Portable</a:t>
            </a:r>
          </a:p>
          <a:p>
            <a:r>
              <a:rPr lang="en-US" dirty="0" smtClean="0"/>
              <a:t>Efficient data manipulations through query optimization</a:t>
            </a:r>
          </a:p>
          <a:p>
            <a:endParaRPr lang="en-US" dirty="0"/>
          </a:p>
        </p:txBody>
      </p:sp>
      <p:sp>
        <p:nvSpPr>
          <p:cNvPr id="4" name="Footer Placeholder 3"/>
          <p:cNvSpPr>
            <a:spLocks noGrp="1"/>
          </p:cNvSpPr>
          <p:nvPr>
            <p:ph type="ftr" sz="quarter" idx="11"/>
          </p:nvPr>
        </p:nvSpPr>
        <p:spPr/>
        <p:txBody>
          <a:bodyPr/>
          <a:lstStyle/>
          <a:p>
            <a:r>
              <a:rPr lang="en-US" smtClean="0"/>
              <a:t>©2018 Jeremy A. Bloom</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a:t>
            </a:fld>
            <a:endParaRPr lang="en-US" dirty="0"/>
          </a:p>
        </p:txBody>
      </p:sp>
      <p:sp>
        <p:nvSpPr>
          <p:cNvPr id="6" name="TextBox 5"/>
          <p:cNvSpPr txBox="1"/>
          <p:nvPr/>
        </p:nvSpPr>
        <p:spPr>
          <a:xfrm>
            <a:off x="8167602" y="2160589"/>
            <a:ext cx="3161655" cy="861774"/>
          </a:xfrm>
          <a:prstGeom prst="rect">
            <a:avLst/>
          </a:prstGeom>
          <a:noFill/>
        </p:spPr>
        <p:txBody>
          <a:bodyPr wrap="square" rtlCol="0">
            <a:spAutoFit/>
          </a:bodyPr>
          <a:lstStyle/>
          <a:p>
            <a:r>
              <a:rPr lang="en-US" sz="1000" dirty="0"/>
              <a:t>Bloom, Optimization Modeling and Relational Data. https://github.com/JeremyBloom/Optimization---</a:t>
            </a:r>
            <a:r>
              <a:rPr lang="en-US" sz="1000" dirty="0" smtClean="0"/>
              <a:t>Sample-Notebooks/blob/master/Optimization%2BModeling%2Band%2BRelational%2BData%2Bpub.ipynb</a:t>
            </a:r>
            <a:endParaRPr lang="en-US" sz="1000" dirty="0"/>
          </a:p>
        </p:txBody>
      </p:sp>
    </p:spTree>
    <p:extLst>
      <p:ext uri="{BB962C8B-B14F-4D97-AF65-F5344CB8AC3E}">
        <p14:creationId xmlns:p14="http://schemas.microsoft.com/office/powerpoint/2010/main" val="1793986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268639"/>
            <a:ext cx="8923866" cy="1320800"/>
          </a:xfrm>
        </p:spPr>
        <p:txBody>
          <a:bodyPr/>
          <a:lstStyle/>
          <a:p>
            <a:r>
              <a:rPr lang="en-US" dirty="0" smtClean="0"/>
              <a:t>Modeling Objects – Why do we need them?</a:t>
            </a:r>
            <a:endParaRPr lang="en-US" dirty="0"/>
          </a:p>
        </p:txBody>
      </p:sp>
      <p:sp>
        <p:nvSpPr>
          <p:cNvPr id="6" name="Content Placeholder 5"/>
          <p:cNvSpPr>
            <a:spLocks noGrp="1"/>
          </p:cNvSpPr>
          <p:nvPr>
            <p:ph idx="1"/>
          </p:nvPr>
        </p:nvSpPr>
        <p:spPr>
          <a:xfrm>
            <a:off x="677333" y="1193373"/>
            <a:ext cx="9334571" cy="5058134"/>
          </a:xfrm>
        </p:spPr>
        <p:txBody>
          <a:bodyPr>
            <a:normAutofit/>
          </a:bodyPr>
          <a:lstStyle/>
          <a:p>
            <a:r>
              <a:rPr lang="en-US" dirty="0" smtClean="0"/>
              <a:t>MOSDEX is a data standard, not a modeling language</a:t>
            </a:r>
          </a:p>
          <a:p>
            <a:pPr lvl="1"/>
            <a:r>
              <a:rPr lang="en-US" dirty="0" smtClean="0"/>
              <a:t>MOSDEX lacks syntactic features (e.g. a sum operator, set operators) that make modeling languages friendly for users, although many of these are available through SQL</a:t>
            </a:r>
          </a:p>
          <a:p>
            <a:r>
              <a:rPr lang="en-US" dirty="0" smtClean="0"/>
              <a:t>MOSDEX needs compatibility with MPS</a:t>
            </a:r>
          </a:p>
          <a:p>
            <a:pPr lvl="1"/>
            <a:r>
              <a:rPr lang="en-US" dirty="0" smtClean="0"/>
              <a:t>MPS format combines data exchange with definitions of the modeling objects - rows (constraints and objectives) </a:t>
            </a:r>
            <a:r>
              <a:rPr lang="en-US" dirty="0"/>
              <a:t>and </a:t>
            </a:r>
            <a:r>
              <a:rPr lang="en-US" dirty="0" smtClean="0"/>
              <a:t>columns </a:t>
            </a:r>
            <a:r>
              <a:rPr lang="en-US" dirty="0"/>
              <a:t>(</a:t>
            </a:r>
            <a:r>
              <a:rPr lang="en-US" dirty="0" smtClean="0"/>
              <a:t>variables and coefficients)</a:t>
            </a:r>
          </a:p>
          <a:p>
            <a:pPr lvl="1"/>
            <a:r>
              <a:rPr lang="en-US" dirty="0" smtClean="0"/>
              <a:t>However, MPS was defined before solvers had modeling APIs and before optimization domain-specific languages had been invented</a:t>
            </a:r>
          </a:p>
          <a:p>
            <a:pPr lvl="1"/>
            <a:r>
              <a:rPr lang="en-US" dirty="0" smtClean="0"/>
              <a:t>Today, when many solvers have modeling APIs and with a number </a:t>
            </a:r>
            <a:r>
              <a:rPr lang="en-US" dirty="0"/>
              <a:t>of optimization domain-specific </a:t>
            </a:r>
            <a:r>
              <a:rPr lang="en-US" dirty="0" smtClean="0"/>
              <a:t>languages, modeling objects are less important</a:t>
            </a:r>
          </a:p>
          <a:p>
            <a:r>
              <a:rPr lang="en-US" dirty="0" smtClean="0"/>
              <a:t>Modeling objects are still needed for solvers without modeling APIs (e.g. </a:t>
            </a:r>
            <a:r>
              <a:rPr lang="en-US" dirty="0" err="1" smtClean="0"/>
              <a:t>Clp</a:t>
            </a:r>
            <a:r>
              <a:rPr lang="en-US" dirty="0" smtClean="0"/>
              <a:t>)</a:t>
            </a:r>
          </a:p>
          <a:p>
            <a:r>
              <a:rPr lang="en-US" dirty="0" smtClean="0"/>
              <a:t>Standardized modeling objects are potentially useful for model export (serialization) and </a:t>
            </a:r>
            <a:r>
              <a:rPr lang="en-US" dirty="0"/>
              <a:t>import </a:t>
            </a:r>
            <a:r>
              <a:rPr lang="en-US" dirty="0" smtClean="0"/>
              <a:t>(deserialization</a:t>
            </a:r>
            <a:r>
              <a:rPr lang="en-US" dirty="0"/>
              <a:t>)</a:t>
            </a:r>
            <a:endParaRPr lang="en-US" dirty="0" smtClean="0"/>
          </a:p>
          <a:p>
            <a:r>
              <a:rPr lang="en-US" dirty="0" smtClean="0"/>
              <a:t>However, even without modeling objects, a standard for data exchange can still </a:t>
            </a:r>
            <a:r>
              <a:rPr lang="en-US" dirty="0"/>
              <a:t>realize most of the </a:t>
            </a:r>
            <a:r>
              <a:rPr lang="en-US" dirty="0" smtClean="0"/>
              <a:t>value</a:t>
            </a:r>
          </a:p>
          <a:p>
            <a:endParaRPr lang="en-US" dirty="0"/>
          </a:p>
        </p:txBody>
      </p:sp>
      <p:sp>
        <p:nvSpPr>
          <p:cNvPr id="7" name="Footer Placeholder 6"/>
          <p:cNvSpPr>
            <a:spLocks noGrp="1"/>
          </p:cNvSpPr>
          <p:nvPr>
            <p:ph type="ftr" sz="quarter" idx="11"/>
          </p:nvPr>
        </p:nvSpPr>
        <p:spPr/>
        <p:txBody>
          <a:bodyPr/>
          <a:lstStyle/>
          <a:p>
            <a:r>
              <a:rPr lang="en-US" smtClean="0"/>
              <a:t>©2020 Jeremy A. Bloom</a:t>
            </a:r>
            <a:endParaRPr lang="en-US" dirty="0"/>
          </a:p>
        </p:txBody>
      </p:sp>
      <p:sp>
        <p:nvSpPr>
          <p:cNvPr id="8" name="Slide Number Placeholder 7"/>
          <p:cNvSpPr>
            <a:spLocks noGrp="1"/>
          </p:cNvSpPr>
          <p:nvPr>
            <p:ph type="sldNum" sz="quarter" idx="12"/>
          </p:nvPr>
        </p:nvSpPr>
        <p:spPr/>
        <p:txBody>
          <a:bodyPr/>
          <a:lstStyle/>
          <a:p>
            <a:fld id="{519954A3-9DFD-4C44-94BA-B95130A3BA1C}" type="slidenum">
              <a:rPr lang="en-US" smtClean="0"/>
              <a:t>9</a:t>
            </a:fld>
            <a:endParaRPr lang="en-US" dirty="0"/>
          </a:p>
        </p:txBody>
      </p:sp>
    </p:spTree>
    <p:extLst>
      <p:ext uri="{BB962C8B-B14F-4D97-AF65-F5344CB8AC3E}">
        <p14:creationId xmlns:p14="http://schemas.microsoft.com/office/powerpoint/2010/main" val="403788806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46538</TotalTime>
  <Words>1819</Words>
  <Application>Microsoft Office PowerPoint</Application>
  <PresentationFormat>Widescreen</PresentationFormat>
  <Paragraphs>233</Paragraphs>
  <Slides>22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Cambria Math</vt:lpstr>
      <vt:lpstr>Trebuchet MS</vt:lpstr>
      <vt:lpstr>Wingdings 2</vt:lpstr>
      <vt:lpstr>Wingdings 3</vt:lpstr>
      <vt:lpstr>Facet</vt:lpstr>
      <vt:lpstr>MOSDEX A New Standard for Data Exchange with Optimization Solvers</vt:lpstr>
      <vt:lpstr>Synopsis</vt:lpstr>
      <vt:lpstr>Rationale</vt:lpstr>
      <vt:lpstr>The MOSDEX Standard Mathematical Optimization Solver Data Exchange</vt:lpstr>
      <vt:lpstr>Why JSON?</vt:lpstr>
      <vt:lpstr>MOSDEX Syntax</vt:lpstr>
      <vt:lpstr>MOSDEX Syntax (continued)</vt:lpstr>
      <vt:lpstr>Why SQL?</vt:lpstr>
      <vt:lpstr>Modeling Objects – Why do we need them?</vt:lpstr>
      <vt:lpstr>MOSDEX Examples Transshipment Network</vt:lpstr>
      <vt:lpstr>MOSDEX Examples Transshipment Network in Instance Form</vt:lpstr>
      <vt:lpstr>MOSDEX Examples Transshipment Network in Query Form</vt:lpstr>
      <vt:lpstr>Business Solution Architecture</vt:lpstr>
      <vt:lpstr>Dataflow for an Optimization Application</vt:lpstr>
      <vt:lpstr>How MOSDEX Supports the Dataflow</vt:lpstr>
      <vt:lpstr>The Future: Big Data and Streams</vt:lpstr>
      <vt:lpstr>Big Data Operations</vt:lpstr>
      <vt:lpstr>Additional MOSDEX Capabilities</vt:lpstr>
      <vt:lpstr>Next Steps for MOSDEX</vt:lpstr>
      <vt:lpstr>Summary</vt:lpstr>
      <vt:lpstr>MOSDEX Resources https://github.com/coin-modeling-dev/MOSDEX-Examples/tree/master/MOSDEX-1.2</vt:lpstr>
      <vt:lpstr>MOSDEX Examples https://github.com/coin-modeling-dev/MOSDEX-Examples/tree/master/MOSDEX-1.2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for MOSDEX, an Alternative to MPS for Data Exchange with Optimization Solvers</dc:title>
  <dc:creator>Jeremy</dc:creator>
  <cp:lastModifiedBy>The Blooms</cp:lastModifiedBy>
  <cp:revision>168</cp:revision>
  <cp:lastPrinted>2020-07-08T18:01:23Z</cp:lastPrinted>
  <dcterms:created xsi:type="dcterms:W3CDTF">2019-01-11T19:09:47Z</dcterms:created>
  <dcterms:modified xsi:type="dcterms:W3CDTF">2020-07-09T21:33:28Z</dcterms:modified>
</cp:coreProperties>
</file>