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57" r:id="rId4"/>
    <p:sldId id="286" r:id="rId5"/>
    <p:sldId id="265" r:id="rId6"/>
    <p:sldId id="288" r:id="rId7"/>
    <p:sldId id="289" r:id="rId8"/>
    <p:sldId id="258" r:id="rId9"/>
    <p:sldId id="259" r:id="rId10"/>
    <p:sldId id="260" r:id="rId11"/>
    <p:sldId id="278" r:id="rId12"/>
    <p:sldId id="273" r:id="rId13"/>
    <p:sldId id="263" r:id="rId14"/>
    <p:sldId id="264" r:id="rId15"/>
    <p:sldId id="277" r:id="rId16"/>
    <p:sldId id="266" r:id="rId17"/>
    <p:sldId id="268" r:id="rId18"/>
    <p:sldId id="270" r:id="rId19"/>
    <p:sldId id="269" r:id="rId20"/>
    <p:sldId id="279" r:id="rId21"/>
    <p:sldId id="276" r:id="rId22"/>
    <p:sldId id="272" r:id="rId23"/>
    <p:sldId id="271" r:id="rId24"/>
    <p:sldId id="274" r:id="rId25"/>
    <p:sldId id="280" r:id="rId26"/>
    <p:sldId id="287" r:id="rId27"/>
    <p:sldId id="285" r:id="rId28"/>
    <p:sldId id="282" r:id="rId29"/>
    <p:sldId id="283" r:id="rId30"/>
    <p:sldId id="28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7" d="100"/>
          <a:sy n="87" d="100"/>
        </p:scale>
        <p:origin x="-86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276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8.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F0105A7-DC64-4068-A57E-146E2A49A6C1}" type="datetimeFigureOut">
              <a:rPr lang="en-CA"/>
              <a:pPr>
                <a:defRPr/>
              </a:pPr>
              <a:t>20/04/2015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0C06F97-D40E-4501-8C7C-3202FD15B91E}" type="slidenum">
              <a:rPr lang="en-CA"/>
              <a:pPr>
                <a:defRPr/>
              </a:pPr>
              <a:t>‹#›</a:t>
            </a:fld>
            <a:endParaRPr lang="en-CA"/>
          </a:p>
        </p:txBody>
      </p:sp>
    </p:spTree>
    <p:extLst>
      <p:ext uri="{BB962C8B-B14F-4D97-AF65-F5344CB8AC3E}">
        <p14:creationId xmlns:p14="http://schemas.microsoft.com/office/powerpoint/2010/main" val="38283097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mtClean="0"/>
              <a:t>Abstract: </a:t>
            </a:r>
          </a:p>
          <a:p>
            <a:pPr eaLnBrk="1" hangingPunct="1">
              <a:spcBef>
                <a:spcPct val="0"/>
              </a:spcBef>
            </a:pPr>
            <a:r>
              <a:rPr lang="en-CA" altLang="en-US" smtClean="0"/>
              <a:t>A lot of attention has been given recently to cone programming and matrix programming, using, for instance, relaxations of hard mixed integer programs using variables whose values are required to form symmetric positive semidefinite matrices or satisfy similar cone constraints. This talk presents efforts to facilitate the formulation of such problems within the OSiL framework, an XML schema used to allow a unified representation format for a large variety of mathematical optimization problem instances. OSiL is part of the OS project, an open source project under the COIN-OR umbrella.</a:t>
            </a:r>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0B3D2F6-4564-4191-9A51-45DD26EC9CDB}" type="slidenum">
              <a:rPr lang="en-CA" altLang="en-US" smtClean="0"/>
              <a:pPr fontAlgn="base">
                <a:spcBef>
                  <a:spcPct val="0"/>
                </a:spcBef>
                <a:spcAft>
                  <a:spcPct val="0"/>
                </a:spcAft>
                <a:defRPr/>
              </a:pPr>
              <a:t>1</a:t>
            </a:fld>
            <a:endParaRPr lang="en-CA"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3277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D347A40-1A5C-48F3-B49F-6EE1A1AFEAF4}" type="slidenum">
              <a:rPr lang="en-CA" altLang="en-US" smtClean="0"/>
              <a:pPr fontAlgn="base">
                <a:spcBef>
                  <a:spcPct val="0"/>
                </a:spcBef>
                <a:spcAft>
                  <a:spcPct val="0"/>
                </a:spcAft>
                <a:defRPr/>
              </a:pPr>
              <a:t>2</a:t>
            </a:fld>
            <a:endParaRPr lang="en-CA"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0C06F97-D40E-4501-8C7C-3202FD15B91E}" type="slidenum">
              <a:rPr lang="en-CA" smtClean="0"/>
              <a:pPr>
                <a:defRPr/>
              </a:pPr>
              <a:t>3</a:t>
            </a:fld>
            <a:endParaRPr lang="en-CA"/>
          </a:p>
        </p:txBody>
      </p:sp>
    </p:spTree>
    <p:extLst>
      <p:ext uri="{BB962C8B-B14F-4D97-AF65-F5344CB8AC3E}">
        <p14:creationId xmlns:p14="http://schemas.microsoft.com/office/powerpoint/2010/main" val="254779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dirty="0" smtClean="0"/>
              <a:t>Framework in computer science sense: a collection of patterns</a:t>
            </a:r>
          </a:p>
          <a:p>
            <a:pPr eaLnBrk="1" hangingPunct="1">
              <a:spcBef>
                <a:spcPct val="0"/>
              </a:spcBef>
            </a:pPr>
            <a:r>
              <a:rPr lang="en-CA" altLang="en-US" dirty="0" smtClean="0"/>
              <a:t>A pattern is a repeatable application of concrete steps</a:t>
            </a:r>
          </a:p>
          <a:p>
            <a:pPr eaLnBrk="1" hangingPunct="1">
              <a:spcBef>
                <a:spcPct val="0"/>
              </a:spcBef>
            </a:pPr>
            <a:r>
              <a:rPr lang="en-CA" altLang="en-US" dirty="0" smtClean="0"/>
              <a:t>e.g. optimization: modeling (instance generation) – solver – solution report</a:t>
            </a:r>
          </a:p>
          <a:p>
            <a:pPr eaLnBrk="1" hangingPunct="1">
              <a:spcBef>
                <a:spcPct val="0"/>
              </a:spcBef>
            </a:pPr>
            <a:endParaRPr lang="en-CA" altLang="en-US" dirty="0" smtClean="0"/>
          </a:p>
        </p:txBody>
      </p:sp>
      <p:sp>
        <p:nvSpPr>
          <p:cNvPr id="3379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EEDC001-BF9A-4046-9F2D-EAEE70BB0B29}" type="slidenum">
              <a:rPr lang="en-CA" altLang="en-US" smtClean="0"/>
              <a:pPr fontAlgn="base">
                <a:spcBef>
                  <a:spcPct val="0"/>
                </a:spcBef>
                <a:spcAft>
                  <a:spcPct val="0"/>
                </a:spcAft>
                <a:defRPr/>
              </a:pPr>
              <a:t>7</a:t>
            </a:fld>
            <a:endParaRPr lang="en-CA"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348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1606C71-4FAE-40DA-BC71-A57172EA96F6}" type="slidenum">
              <a:rPr lang="en-CA" altLang="en-US" smtClean="0"/>
              <a:pPr fontAlgn="base">
                <a:spcBef>
                  <a:spcPct val="0"/>
                </a:spcBef>
                <a:spcAft>
                  <a:spcPct val="0"/>
                </a:spcAft>
                <a:defRPr/>
              </a:pPr>
              <a:t>24</a:t>
            </a:fld>
            <a:endParaRPr lang="en-CA"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3482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1606C71-4FAE-40DA-BC71-A57172EA96F6}" type="slidenum">
              <a:rPr lang="en-CA" altLang="en-US" smtClean="0"/>
              <a:pPr fontAlgn="base">
                <a:spcBef>
                  <a:spcPct val="0"/>
                </a:spcBef>
                <a:spcAft>
                  <a:spcPct val="0"/>
                </a:spcAft>
                <a:defRPr/>
              </a:pPr>
              <a:t>25</a:t>
            </a:fld>
            <a:endParaRPr lang="en-CA"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pPr>
              <a:defRPr/>
            </a:pPr>
            <a:fld id="{1C416570-6A61-450D-BA31-9ADA2F1AB66C}" type="datetimeFigureOut">
              <a:rPr lang="en-CA"/>
              <a:pPr>
                <a:defRPr/>
              </a:pPr>
              <a:t>20/04/2015</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7E3D3BF5-0EF8-441F-996F-6EAA10B61D62}" type="slidenum">
              <a:rPr lang="en-CA"/>
              <a:pPr>
                <a:defRPr/>
              </a:pPr>
              <a:t>‹#›</a:t>
            </a:fld>
            <a:endParaRPr lang="en-CA"/>
          </a:p>
        </p:txBody>
      </p:sp>
    </p:spTree>
    <p:extLst>
      <p:ext uri="{BB962C8B-B14F-4D97-AF65-F5344CB8AC3E}">
        <p14:creationId xmlns:p14="http://schemas.microsoft.com/office/powerpoint/2010/main" val="75270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fld id="{F8E13805-164C-4783-9E10-E3497E1B177A}" type="datetimeFigureOut">
              <a:rPr lang="en-CA"/>
              <a:pPr>
                <a:defRPr/>
              </a:pPr>
              <a:t>20/04/2015</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9EE9AC6B-E89A-4054-BF10-577854A79F42}" type="slidenum">
              <a:rPr lang="en-CA"/>
              <a:pPr>
                <a:defRPr/>
              </a:pPr>
              <a:t>‹#›</a:t>
            </a:fld>
            <a:endParaRPr lang="en-CA"/>
          </a:p>
        </p:txBody>
      </p:sp>
    </p:spTree>
    <p:extLst>
      <p:ext uri="{BB962C8B-B14F-4D97-AF65-F5344CB8AC3E}">
        <p14:creationId xmlns:p14="http://schemas.microsoft.com/office/powerpoint/2010/main" val="58899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fld id="{A69D2159-F07A-44F2-8F14-5C26E4F6A6D1}" type="datetimeFigureOut">
              <a:rPr lang="en-CA"/>
              <a:pPr>
                <a:defRPr/>
              </a:pPr>
              <a:t>20/04/2015</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2D133F09-0246-4130-B0BA-25BE298D2D3E}" type="slidenum">
              <a:rPr lang="en-CA"/>
              <a:pPr>
                <a:defRPr/>
              </a:pPr>
              <a:t>‹#›</a:t>
            </a:fld>
            <a:endParaRPr lang="en-CA"/>
          </a:p>
        </p:txBody>
      </p:sp>
    </p:spTree>
    <p:extLst>
      <p:ext uri="{BB962C8B-B14F-4D97-AF65-F5344CB8AC3E}">
        <p14:creationId xmlns:p14="http://schemas.microsoft.com/office/powerpoint/2010/main" val="1749158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88" y="0"/>
            <a:ext cx="9144000" cy="6858000"/>
          </a:xfrm>
          <a:prstGeom prst="rect">
            <a:avLst/>
          </a:prstGeom>
          <a:gradFill rotWithShape="0">
            <a:gsLst>
              <a:gs pos="0">
                <a:srgbClr val="C28300"/>
              </a:gs>
              <a:gs pos="50000">
                <a:srgbClr val="FFE6AA"/>
              </a:gs>
              <a:gs pos="100000">
                <a:srgbClr val="C283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fontAlgn="auto">
              <a:spcBef>
                <a:spcPts val="0"/>
              </a:spcBef>
              <a:spcAft>
                <a:spcPts val="0"/>
              </a:spcAft>
              <a:defRPr/>
            </a:pPr>
            <a:endParaRPr lang="en-US" altLang="en-US">
              <a:cs typeface="+mn-cs"/>
            </a:endParaRPr>
          </a:p>
        </p:txBody>
      </p:sp>
      <p:pic>
        <p:nvPicPr>
          <p:cNvPr id="5" name="Picture 6"/>
          <p:cNvPicPr>
            <a:picLocks noChangeAspect="1" noChangeArrowheads="1"/>
          </p:cNvPicPr>
          <p:nvPr/>
        </p:nvPicPr>
        <p:blipFill>
          <a:blip r:embed="rId2">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a:stretch>
            <a:fillRect/>
          </a:stretch>
        </p:blipFill>
        <p:spPr bwMode="auto">
          <a:xfrm>
            <a:off x="5486400" y="304800"/>
            <a:ext cx="3454400"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0"/>
          <p:cNvGrpSpPr>
            <a:grpSpLocks/>
          </p:cNvGrpSpPr>
          <p:nvPr/>
        </p:nvGrpSpPr>
        <p:grpSpPr bwMode="auto">
          <a:xfrm>
            <a:off x="228600" y="304800"/>
            <a:ext cx="2514600" cy="2133600"/>
            <a:chOff x="144" y="192"/>
            <a:chExt cx="2400" cy="1872"/>
          </a:xfrm>
        </p:grpSpPr>
        <p:sp>
          <p:nvSpPr>
            <p:cNvPr id="7" name="Rectangle 8"/>
            <p:cNvSpPr>
              <a:spLocks noChangeArrowheads="1"/>
            </p:cNvSpPr>
            <p:nvPr userDrawn="1"/>
          </p:nvSpPr>
          <p:spPr bwMode="auto">
            <a:xfrm>
              <a:off x="144" y="192"/>
              <a:ext cx="2400" cy="1872"/>
            </a:xfrm>
            <a:prstGeom prst="rect">
              <a:avLst/>
            </a:prstGeom>
            <a:solidFill>
              <a:srgbClr val="3333FF"/>
            </a:solidFill>
            <a:ln w="9525">
              <a:solidFill>
                <a:srgbClr val="3333FF"/>
              </a:solidFill>
              <a:miter lim="800000"/>
              <a:headEnd/>
              <a:tailEnd/>
            </a:ln>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fontAlgn="auto">
                <a:spcBef>
                  <a:spcPts val="0"/>
                </a:spcBef>
                <a:spcAft>
                  <a:spcPts val="0"/>
                </a:spcAft>
                <a:defRPr/>
              </a:pPr>
              <a:endParaRPr lang="en-US" altLang="en-US" sz="1800">
                <a:solidFill>
                  <a:srgbClr val="3333FF"/>
                </a:solidFill>
                <a:latin typeface="Arial" charset="0"/>
                <a:cs typeface="+mn-cs"/>
              </a:endParaRPr>
            </a:p>
          </p:txBody>
        </p:sp>
        <p:pic>
          <p:nvPicPr>
            <p:cNvPr id="8" name="Picture 9" descr="m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 y="528"/>
              <a:ext cx="1536"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04800"/>
            <a:ext cx="2057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Rectangle 3"/>
          <p:cNvSpPr>
            <a:spLocks noGrp="1" noChangeArrowheads="1"/>
          </p:cNvSpPr>
          <p:nvPr>
            <p:ph type="ctrTitle"/>
          </p:nvPr>
        </p:nvSpPr>
        <p:spPr>
          <a:xfrm>
            <a:off x="609600" y="3505200"/>
            <a:ext cx="7772400" cy="1143000"/>
          </a:xfrm>
        </p:spPr>
        <p:txBody>
          <a:bodyPr lIns="0" tIns="0" rIns="0" bIns="0"/>
          <a:lstStyle>
            <a:lvl1pPr>
              <a:lnSpc>
                <a:spcPts val="5000"/>
              </a:lnSpc>
              <a:defRPr sz="4800"/>
            </a:lvl1pPr>
          </a:lstStyle>
          <a:p>
            <a:r>
              <a:rPr lang="en-US" smtClean="0"/>
              <a:t>Click to edit Master title style</a:t>
            </a:r>
            <a:endParaRPr lang="en-US"/>
          </a:p>
        </p:txBody>
      </p:sp>
      <p:sp>
        <p:nvSpPr>
          <p:cNvPr id="103428" name="Rectangle 4"/>
          <p:cNvSpPr>
            <a:spLocks noGrp="1" noChangeArrowheads="1"/>
          </p:cNvSpPr>
          <p:nvPr>
            <p:ph type="subTitle" idx="1"/>
          </p:nvPr>
        </p:nvSpPr>
        <p:spPr>
          <a:xfrm>
            <a:off x="1447800" y="4876800"/>
            <a:ext cx="6400800" cy="1295400"/>
          </a:xfrm>
        </p:spPr>
        <p:txBody>
          <a:bodyPr/>
          <a:lstStyle>
            <a:lvl1pPr marL="0" indent="0" algn="ctr">
              <a:buFontTx/>
              <a:buNone/>
              <a:defRPr/>
            </a:lvl1pPr>
          </a:lstStyle>
          <a:p>
            <a:r>
              <a:rPr lang="en-US" smtClean="0"/>
              <a:t>Click to edit Master subtitle style</a:t>
            </a:r>
            <a:endParaRPr lang="en-US"/>
          </a:p>
        </p:txBody>
      </p:sp>
      <p:sp>
        <p:nvSpPr>
          <p:cNvPr id="10" name="Rectangle 5"/>
          <p:cNvSpPr>
            <a:spLocks noGrp="1" noChangeArrowheads="1"/>
          </p:cNvSpPr>
          <p:nvPr>
            <p:ph type="sldNum" sz="quarter" idx="10"/>
          </p:nvPr>
        </p:nvSpPr>
        <p:spPr bwMode="auto">
          <a:xfrm>
            <a:off x="6553200" y="6248400"/>
            <a:ext cx="1905000" cy="457200"/>
          </a:xfrm>
          <a:prstGeom prst="rect">
            <a:avLst/>
          </a:prstGeom>
          <a:ln>
            <a:miter lim="800000"/>
            <a:headEnd/>
            <a:tailEnd/>
          </a:ln>
        </p:spPr>
        <p:txBody>
          <a:bodyPr vert="horz" wrap="square" lIns="0" tIns="0" rIns="0" bIns="0" numCol="1" anchor="t" anchorCtr="0" compatLnSpc="1">
            <a:prstTxWarp prst="textNoShape">
              <a:avLst/>
            </a:prstTxWarp>
          </a:bodyPr>
          <a:lstStyle>
            <a:lvl1pPr algn="r" fontAlgn="auto">
              <a:spcBef>
                <a:spcPts val="0"/>
              </a:spcBef>
              <a:spcAft>
                <a:spcPts val="0"/>
              </a:spcAft>
              <a:defRPr sz="1200">
                <a:latin typeface="Arial" charset="0"/>
                <a:cs typeface="+mn-cs"/>
              </a:defRPr>
            </a:lvl1pPr>
          </a:lstStyle>
          <a:p>
            <a:pPr>
              <a:defRPr/>
            </a:pPr>
            <a:fld id="{43B6B7CB-BAFD-42BD-A1D1-68FEAD76CAD2}" type="slidenum">
              <a:rPr lang="en-CA"/>
              <a:pPr>
                <a:defRPr/>
              </a:pPr>
              <a:t>‹#›</a:t>
            </a:fld>
            <a:endParaRPr lang="en-CA"/>
          </a:p>
        </p:txBody>
      </p:sp>
    </p:spTree>
    <p:extLst>
      <p:ext uri="{BB962C8B-B14F-4D97-AF65-F5344CB8AC3E}">
        <p14:creationId xmlns:p14="http://schemas.microsoft.com/office/powerpoint/2010/main" val="1041833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2654182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466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3716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3716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60647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90427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4090813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127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17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fld id="{21998DEB-F53B-40E4-9EBE-C09CAA15B0CD}" type="datetimeFigureOut">
              <a:rPr lang="en-CA"/>
              <a:pPr>
                <a:defRPr/>
              </a:pPr>
              <a:t>20/04/2015</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D329FA96-4E4B-43F1-A10B-D07FCFE8CA5B}" type="slidenum">
              <a:rPr lang="en-CA"/>
              <a:pPr>
                <a:defRPr/>
              </a:pPr>
              <a:t>‹#›</a:t>
            </a:fld>
            <a:endParaRPr lang="en-CA"/>
          </a:p>
        </p:txBody>
      </p:sp>
    </p:spTree>
    <p:extLst>
      <p:ext uri="{BB962C8B-B14F-4D97-AF65-F5344CB8AC3E}">
        <p14:creationId xmlns:p14="http://schemas.microsoft.com/office/powerpoint/2010/main" val="1476622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1168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99595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410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3810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811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F42B786-8031-4BCE-8FE3-F3F67E254733}" type="datetimeFigureOut">
              <a:rPr lang="en-CA"/>
              <a:pPr>
                <a:defRPr/>
              </a:pPr>
              <a:t>20/04/2015</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C9B32E21-3B14-4352-92AD-9916540F2BE9}" type="slidenum">
              <a:rPr lang="en-CA"/>
              <a:pPr>
                <a:defRPr/>
              </a:pPr>
              <a:t>‹#›</a:t>
            </a:fld>
            <a:endParaRPr lang="en-CA"/>
          </a:p>
        </p:txBody>
      </p:sp>
    </p:spTree>
    <p:extLst>
      <p:ext uri="{BB962C8B-B14F-4D97-AF65-F5344CB8AC3E}">
        <p14:creationId xmlns:p14="http://schemas.microsoft.com/office/powerpoint/2010/main" val="258735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3"/>
          <p:cNvSpPr>
            <a:spLocks noGrp="1"/>
          </p:cNvSpPr>
          <p:nvPr>
            <p:ph type="dt" sz="half" idx="10"/>
          </p:nvPr>
        </p:nvSpPr>
        <p:spPr/>
        <p:txBody>
          <a:bodyPr/>
          <a:lstStyle>
            <a:lvl1pPr>
              <a:defRPr/>
            </a:lvl1pPr>
          </a:lstStyle>
          <a:p>
            <a:pPr>
              <a:defRPr/>
            </a:pPr>
            <a:fld id="{A0393D68-2C83-46D2-8861-9D305D12B54A}" type="datetimeFigureOut">
              <a:rPr lang="en-CA"/>
              <a:pPr>
                <a:defRPr/>
              </a:pPr>
              <a:t>20/04/2015</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EFF60F12-1D1F-4A59-94D0-46D348457231}" type="slidenum">
              <a:rPr lang="en-CA"/>
              <a:pPr>
                <a:defRPr/>
              </a:pPr>
              <a:t>‹#›</a:t>
            </a:fld>
            <a:endParaRPr lang="en-CA"/>
          </a:p>
        </p:txBody>
      </p:sp>
    </p:spTree>
    <p:extLst>
      <p:ext uri="{BB962C8B-B14F-4D97-AF65-F5344CB8AC3E}">
        <p14:creationId xmlns:p14="http://schemas.microsoft.com/office/powerpoint/2010/main" val="353079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3"/>
          <p:cNvSpPr>
            <a:spLocks noGrp="1"/>
          </p:cNvSpPr>
          <p:nvPr>
            <p:ph type="dt" sz="half" idx="10"/>
          </p:nvPr>
        </p:nvSpPr>
        <p:spPr/>
        <p:txBody>
          <a:bodyPr/>
          <a:lstStyle>
            <a:lvl1pPr>
              <a:defRPr/>
            </a:lvl1pPr>
          </a:lstStyle>
          <a:p>
            <a:pPr>
              <a:defRPr/>
            </a:pPr>
            <a:fld id="{2BC0C919-AE40-4408-81FE-5B09D40D577A}" type="datetimeFigureOut">
              <a:rPr lang="en-CA"/>
              <a:pPr>
                <a:defRPr/>
              </a:pPr>
              <a:t>20/04/2015</a:t>
            </a:fld>
            <a:endParaRPr lang="en-CA"/>
          </a:p>
        </p:txBody>
      </p:sp>
      <p:sp>
        <p:nvSpPr>
          <p:cNvPr id="8" name="Footer Placeholder 4"/>
          <p:cNvSpPr>
            <a:spLocks noGrp="1"/>
          </p:cNvSpPr>
          <p:nvPr>
            <p:ph type="ftr" sz="quarter" idx="11"/>
          </p:nvPr>
        </p:nvSpPr>
        <p:spPr/>
        <p:txBody>
          <a:bodyPr/>
          <a:lstStyle>
            <a:lvl1pPr>
              <a:defRPr/>
            </a:lvl1pPr>
          </a:lstStyle>
          <a:p>
            <a:pPr>
              <a:defRPr/>
            </a:pPr>
            <a:endParaRPr lang="en-CA"/>
          </a:p>
        </p:txBody>
      </p:sp>
      <p:sp>
        <p:nvSpPr>
          <p:cNvPr id="9" name="Slide Number Placeholder 5"/>
          <p:cNvSpPr>
            <a:spLocks noGrp="1"/>
          </p:cNvSpPr>
          <p:nvPr>
            <p:ph type="sldNum" sz="quarter" idx="12"/>
          </p:nvPr>
        </p:nvSpPr>
        <p:spPr/>
        <p:txBody>
          <a:bodyPr/>
          <a:lstStyle>
            <a:lvl1pPr>
              <a:defRPr/>
            </a:lvl1pPr>
          </a:lstStyle>
          <a:p>
            <a:pPr>
              <a:defRPr/>
            </a:pPr>
            <a:fld id="{97F70188-7F76-4647-98A7-784B63A90FDA}" type="slidenum">
              <a:rPr lang="en-CA"/>
              <a:pPr>
                <a:defRPr/>
              </a:pPr>
              <a:t>‹#›</a:t>
            </a:fld>
            <a:endParaRPr lang="en-CA"/>
          </a:p>
        </p:txBody>
      </p:sp>
    </p:spTree>
    <p:extLst>
      <p:ext uri="{BB962C8B-B14F-4D97-AF65-F5344CB8AC3E}">
        <p14:creationId xmlns:p14="http://schemas.microsoft.com/office/powerpoint/2010/main" val="174059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3"/>
          <p:cNvSpPr>
            <a:spLocks noGrp="1"/>
          </p:cNvSpPr>
          <p:nvPr>
            <p:ph type="dt" sz="half" idx="10"/>
          </p:nvPr>
        </p:nvSpPr>
        <p:spPr/>
        <p:txBody>
          <a:bodyPr/>
          <a:lstStyle>
            <a:lvl1pPr>
              <a:defRPr/>
            </a:lvl1pPr>
          </a:lstStyle>
          <a:p>
            <a:pPr>
              <a:defRPr/>
            </a:pPr>
            <a:fld id="{0248989E-DD02-4892-83D5-80301A312825}" type="datetimeFigureOut">
              <a:rPr lang="en-CA"/>
              <a:pPr>
                <a:defRPr/>
              </a:pPr>
              <a:t>20/04/2015</a:t>
            </a:fld>
            <a:endParaRPr lang="en-CA"/>
          </a:p>
        </p:txBody>
      </p:sp>
      <p:sp>
        <p:nvSpPr>
          <p:cNvPr id="4" name="Footer Placeholder 4"/>
          <p:cNvSpPr>
            <a:spLocks noGrp="1"/>
          </p:cNvSpPr>
          <p:nvPr>
            <p:ph type="ftr" sz="quarter" idx="11"/>
          </p:nvPr>
        </p:nvSpPr>
        <p:spPr/>
        <p:txBody>
          <a:bodyPr/>
          <a:lstStyle>
            <a:lvl1pPr>
              <a:defRPr/>
            </a:lvl1pPr>
          </a:lstStyle>
          <a:p>
            <a:pPr>
              <a:defRPr/>
            </a:pPr>
            <a:endParaRPr lang="en-CA"/>
          </a:p>
        </p:txBody>
      </p:sp>
      <p:sp>
        <p:nvSpPr>
          <p:cNvPr id="5" name="Slide Number Placeholder 5"/>
          <p:cNvSpPr>
            <a:spLocks noGrp="1"/>
          </p:cNvSpPr>
          <p:nvPr>
            <p:ph type="sldNum" sz="quarter" idx="12"/>
          </p:nvPr>
        </p:nvSpPr>
        <p:spPr/>
        <p:txBody>
          <a:bodyPr/>
          <a:lstStyle>
            <a:lvl1pPr>
              <a:defRPr/>
            </a:lvl1pPr>
          </a:lstStyle>
          <a:p>
            <a:pPr>
              <a:defRPr/>
            </a:pPr>
            <a:fld id="{1DE9742E-8D15-4FA2-98BE-5B10B6118FDC}" type="slidenum">
              <a:rPr lang="en-CA"/>
              <a:pPr>
                <a:defRPr/>
              </a:pPr>
              <a:t>‹#›</a:t>
            </a:fld>
            <a:endParaRPr lang="en-CA"/>
          </a:p>
        </p:txBody>
      </p:sp>
    </p:spTree>
    <p:extLst>
      <p:ext uri="{BB962C8B-B14F-4D97-AF65-F5344CB8AC3E}">
        <p14:creationId xmlns:p14="http://schemas.microsoft.com/office/powerpoint/2010/main" val="367767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6B3444-B8CA-4B0D-877E-3B20BF454183}" type="datetimeFigureOut">
              <a:rPr lang="en-CA"/>
              <a:pPr>
                <a:defRPr/>
              </a:pPr>
              <a:t>20/04/2015</a:t>
            </a:fld>
            <a:endParaRPr lang="en-CA"/>
          </a:p>
        </p:txBody>
      </p:sp>
      <p:sp>
        <p:nvSpPr>
          <p:cNvPr id="3" name="Footer Placeholder 4"/>
          <p:cNvSpPr>
            <a:spLocks noGrp="1"/>
          </p:cNvSpPr>
          <p:nvPr>
            <p:ph type="ftr" sz="quarter" idx="11"/>
          </p:nvPr>
        </p:nvSpPr>
        <p:spPr/>
        <p:txBody>
          <a:bodyPr/>
          <a:lstStyle>
            <a:lvl1pPr>
              <a:defRPr/>
            </a:lvl1pPr>
          </a:lstStyle>
          <a:p>
            <a:pPr>
              <a:defRPr/>
            </a:pPr>
            <a:endParaRPr lang="en-CA"/>
          </a:p>
        </p:txBody>
      </p:sp>
      <p:sp>
        <p:nvSpPr>
          <p:cNvPr id="4" name="Slide Number Placeholder 5"/>
          <p:cNvSpPr>
            <a:spLocks noGrp="1"/>
          </p:cNvSpPr>
          <p:nvPr>
            <p:ph type="sldNum" sz="quarter" idx="12"/>
          </p:nvPr>
        </p:nvSpPr>
        <p:spPr/>
        <p:txBody>
          <a:bodyPr/>
          <a:lstStyle>
            <a:lvl1pPr>
              <a:defRPr/>
            </a:lvl1pPr>
          </a:lstStyle>
          <a:p>
            <a:pPr>
              <a:defRPr/>
            </a:pPr>
            <a:fld id="{461D65A8-9272-4255-8C43-B33BD0EDAF25}" type="slidenum">
              <a:rPr lang="en-CA"/>
              <a:pPr>
                <a:defRPr/>
              </a:pPr>
              <a:t>‹#›</a:t>
            </a:fld>
            <a:endParaRPr lang="en-CA"/>
          </a:p>
        </p:txBody>
      </p:sp>
    </p:spTree>
    <p:extLst>
      <p:ext uri="{BB962C8B-B14F-4D97-AF65-F5344CB8AC3E}">
        <p14:creationId xmlns:p14="http://schemas.microsoft.com/office/powerpoint/2010/main" val="39180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41C29D-B6CB-4E26-B6F1-56800930D030}" type="datetimeFigureOut">
              <a:rPr lang="en-CA"/>
              <a:pPr>
                <a:defRPr/>
              </a:pPr>
              <a:t>20/04/2015</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122446B2-4FE3-4F76-9020-773A33339D72}" type="slidenum">
              <a:rPr lang="en-CA"/>
              <a:pPr>
                <a:defRPr/>
              </a:pPr>
              <a:t>‹#›</a:t>
            </a:fld>
            <a:endParaRPr lang="en-CA"/>
          </a:p>
        </p:txBody>
      </p:sp>
    </p:spTree>
    <p:extLst>
      <p:ext uri="{BB962C8B-B14F-4D97-AF65-F5344CB8AC3E}">
        <p14:creationId xmlns:p14="http://schemas.microsoft.com/office/powerpoint/2010/main" val="19941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2B5E3BD-82CA-4EDD-906D-8C6B114B1D20}" type="datetimeFigureOut">
              <a:rPr lang="en-CA"/>
              <a:pPr>
                <a:defRPr/>
              </a:pPr>
              <a:t>20/04/2015</a:t>
            </a:fld>
            <a:endParaRPr lang="en-CA"/>
          </a:p>
        </p:txBody>
      </p:sp>
      <p:sp>
        <p:nvSpPr>
          <p:cNvPr id="6" name="Footer Placeholder 4"/>
          <p:cNvSpPr>
            <a:spLocks noGrp="1"/>
          </p:cNvSpPr>
          <p:nvPr>
            <p:ph type="ftr" sz="quarter" idx="11"/>
          </p:nvPr>
        </p:nvSpPr>
        <p:spPr/>
        <p:txBody>
          <a:bodyPr/>
          <a:lstStyle>
            <a:lvl1pPr>
              <a:defRPr/>
            </a:lvl1pPr>
          </a:lstStyle>
          <a:p>
            <a:pPr>
              <a:defRPr/>
            </a:pPr>
            <a:endParaRPr lang="en-CA"/>
          </a:p>
        </p:txBody>
      </p:sp>
      <p:sp>
        <p:nvSpPr>
          <p:cNvPr id="7" name="Slide Number Placeholder 5"/>
          <p:cNvSpPr>
            <a:spLocks noGrp="1"/>
          </p:cNvSpPr>
          <p:nvPr>
            <p:ph type="sldNum" sz="quarter" idx="12"/>
          </p:nvPr>
        </p:nvSpPr>
        <p:spPr/>
        <p:txBody>
          <a:bodyPr/>
          <a:lstStyle>
            <a:lvl1pPr>
              <a:defRPr/>
            </a:lvl1pPr>
          </a:lstStyle>
          <a:p>
            <a:pPr>
              <a:defRPr/>
            </a:pPr>
            <a:fld id="{0D370CBD-075C-4704-97C3-9D0568A78E26}" type="slidenum">
              <a:rPr lang="en-CA"/>
              <a:pPr>
                <a:defRPr/>
              </a:pPr>
              <a:t>‹#›</a:t>
            </a:fld>
            <a:endParaRPr lang="en-CA"/>
          </a:p>
        </p:txBody>
      </p:sp>
    </p:spTree>
    <p:extLst>
      <p:ext uri="{BB962C8B-B14F-4D97-AF65-F5344CB8AC3E}">
        <p14:creationId xmlns:p14="http://schemas.microsoft.com/office/powerpoint/2010/main" val="147801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79955C2-04B9-4F53-9ADC-4F6396247803}" type="datetimeFigureOut">
              <a:rPr lang="en-CA"/>
              <a:pPr>
                <a:defRPr/>
              </a:pPr>
              <a:t>20/04/2015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557D310-6AE7-44D1-AB54-F5BF99F809D3}"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685800" y="13716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0" y="5257800"/>
            <a:ext cx="9134475" cy="1600200"/>
          </a:xfrm>
          <a:prstGeom prst="rect">
            <a:avLst/>
          </a:prstGeom>
          <a:gradFill rotWithShape="0">
            <a:gsLst>
              <a:gs pos="0">
                <a:schemeClr val="bg1"/>
              </a:gs>
              <a:gs pos="100000">
                <a:srgbClr val="FFCC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fontAlgn="auto">
              <a:spcBef>
                <a:spcPts val="0"/>
              </a:spcBef>
              <a:spcAft>
                <a:spcPts val="0"/>
              </a:spcAft>
              <a:defRPr/>
            </a:pPr>
            <a:endParaRPr lang="en-US" altLang="en-US">
              <a:cs typeface="+mn-cs"/>
            </a:endParaRPr>
          </a:p>
        </p:txBody>
      </p:sp>
      <p:sp>
        <p:nvSpPr>
          <p:cNvPr id="1029" name="Rectangle 6"/>
          <p:cNvSpPr>
            <a:spLocks noChangeArrowheads="1"/>
          </p:cNvSpPr>
          <p:nvPr/>
        </p:nvSpPr>
        <p:spPr bwMode="auto">
          <a:xfrm>
            <a:off x="1588" y="0"/>
            <a:ext cx="9144000" cy="349250"/>
          </a:xfrm>
          <a:prstGeom prst="rect">
            <a:avLst/>
          </a:prstGeom>
          <a:gradFill rotWithShape="0">
            <a:gsLst>
              <a:gs pos="0">
                <a:srgbClr val="FFCC6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fontAlgn="auto">
              <a:spcBef>
                <a:spcPts val="0"/>
              </a:spcBef>
              <a:spcAft>
                <a:spcPts val="0"/>
              </a:spcAft>
              <a:defRPr/>
            </a:pPr>
            <a:endParaRPr lang="en-US" altLang="en-US">
              <a:cs typeface="+mn-cs"/>
            </a:endParaRPr>
          </a:p>
        </p:txBody>
      </p:sp>
      <p:pic>
        <p:nvPicPr>
          <p:cNvPr id="2054" name="Picture 7"/>
          <p:cNvPicPr>
            <a:picLocks noChangeAspect="1" noChangeArrowheads="1"/>
          </p:cNvPicPr>
          <p:nvPr/>
        </p:nvPicPr>
        <p:blipFill>
          <a:blip r:embed="rId13">
            <a:clrChange>
              <a:clrFrom>
                <a:srgbClr val="FFFFFF"/>
              </a:clrFrom>
              <a:clrTo>
                <a:srgbClr val="FFFFFF">
                  <a:alpha val="0"/>
                </a:srgbClr>
              </a:clrTo>
            </a:clrChange>
            <a:lum bright="-18000"/>
            <a:extLst>
              <a:ext uri="{28A0092B-C50C-407E-A947-70E740481C1C}">
                <a14:useLocalDpi xmlns:a14="http://schemas.microsoft.com/office/drawing/2010/main" val="0"/>
              </a:ext>
            </a:extLst>
          </a:blip>
          <a:srcRect/>
          <a:stretch>
            <a:fillRect/>
          </a:stretch>
        </p:blipFill>
        <p:spPr bwMode="auto">
          <a:xfrm>
            <a:off x="7543800" y="6172200"/>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m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5943600"/>
            <a:ext cx="76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9"/>
          <p:cNvSpPr>
            <a:spLocks noChangeArrowheads="1"/>
          </p:cNvSpPr>
          <p:nvPr/>
        </p:nvSpPr>
        <p:spPr bwMode="auto">
          <a:xfrm>
            <a:off x="3429000" y="6324600"/>
            <a:ext cx="2362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fontAlgn="auto">
              <a:spcBef>
                <a:spcPts val="0"/>
              </a:spcBef>
              <a:spcAft>
                <a:spcPts val="0"/>
              </a:spcAft>
              <a:defRPr/>
            </a:pPr>
            <a:r>
              <a:rPr lang="en-US" altLang="en-US" sz="1200">
                <a:latin typeface="Arial" charset="0"/>
                <a:cs typeface="+mn-cs"/>
              </a:rPr>
              <a:t>© </a:t>
            </a:r>
            <a:r>
              <a:rPr lang="en-US" altLang="en-US" sz="1200" smtClean="0">
                <a:latin typeface="Arial" charset="0"/>
                <a:cs typeface="+mn-cs"/>
              </a:rPr>
              <a:t>2014 </a:t>
            </a:r>
            <a:r>
              <a:rPr lang="en-US" altLang="en-US" sz="1200" dirty="0">
                <a:latin typeface="Arial" charset="0"/>
                <a:cs typeface="+mn-cs"/>
              </a:rPr>
              <a:t>H.I. Gassmann</a:t>
            </a:r>
          </a:p>
        </p:txBody>
      </p:sp>
      <p:pic>
        <p:nvPicPr>
          <p:cNvPr id="2057"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59563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Narrow" pitchFamily="34" charset="0"/>
        </a:defRPr>
      </a:lvl2pPr>
      <a:lvl3pPr algn="ctr" rtl="0" eaLnBrk="0" fontAlgn="base" hangingPunct="0">
        <a:spcBef>
          <a:spcPct val="0"/>
        </a:spcBef>
        <a:spcAft>
          <a:spcPct val="0"/>
        </a:spcAft>
        <a:defRPr sz="4400" b="1">
          <a:solidFill>
            <a:schemeClr val="tx2"/>
          </a:solidFill>
          <a:latin typeface="Arial Narrow" pitchFamily="34" charset="0"/>
        </a:defRPr>
      </a:lvl3pPr>
      <a:lvl4pPr algn="ctr" rtl="0" eaLnBrk="0" fontAlgn="base" hangingPunct="0">
        <a:spcBef>
          <a:spcPct val="0"/>
        </a:spcBef>
        <a:spcAft>
          <a:spcPct val="0"/>
        </a:spcAft>
        <a:defRPr sz="4400" b="1">
          <a:solidFill>
            <a:schemeClr val="tx2"/>
          </a:solidFill>
          <a:latin typeface="Arial Narrow" pitchFamily="34" charset="0"/>
        </a:defRPr>
      </a:lvl4pPr>
      <a:lvl5pPr algn="ctr" rtl="0" eaLnBrk="0" fontAlgn="base" hangingPunct="0">
        <a:spcBef>
          <a:spcPct val="0"/>
        </a:spcBef>
        <a:spcAft>
          <a:spcPct val="0"/>
        </a:spcAft>
        <a:defRPr sz="4400" b="1">
          <a:solidFill>
            <a:schemeClr val="tx2"/>
          </a:solidFill>
          <a:latin typeface="Arial Narrow" pitchFamily="34" charset="0"/>
        </a:defRPr>
      </a:lvl5pPr>
      <a:lvl6pPr marL="457200" algn="ctr" rtl="0" eaLnBrk="1" fontAlgn="base" hangingPunct="1">
        <a:spcBef>
          <a:spcPct val="0"/>
        </a:spcBef>
        <a:spcAft>
          <a:spcPct val="0"/>
        </a:spcAft>
        <a:defRPr sz="4400" b="1">
          <a:solidFill>
            <a:schemeClr val="tx2"/>
          </a:solidFill>
          <a:latin typeface="Arial Narrow" pitchFamily="34" charset="0"/>
        </a:defRPr>
      </a:lvl6pPr>
      <a:lvl7pPr marL="914400" algn="ctr" rtl="0" eaLnBrk="1" fontAlgn="base" hangingPunct="1">
        <a:spcBef>
          <a:spcPct val="0"/>
        </a:spcBef>
        <a:spcAft>
          <a:spcPct val="0"/>
        </a:spcAft>
        <a:defRPr sz="4400" b="1">
          <a:solidFill>
            <a:schemeClr val="tx2"/>
          </a:solidFill>
          <a:latin typeface="Arial Narrow" pitchFamily="34" charset="0"/>
        </a:defRPr>
      </a:lvl7pPr>
      <a:lvl8pPr marL="1371600" algn="ctr" rtl="0" eaLnBrk="1" fontAlgn="base" hangingPunct="1">
        <a:spcBef>
          <a:spcPct val="0"/>
        </a:spcBef>
        <a:spcAft>
          <a:spcPct val="0"/>
        </a:spcAft>
        <a:defRPr sz="4400" b="1">
          <a:solidFill>
            <a:schemeClr val="tx2"/>
          </a:solidFill>
          <a:latin typeface="Arial Narrow" pitchFamily="34" charset="0"/>
        </a:defRPr>
      </a:lvl8pPr>
      <a:lvl9pPr marL="1828800" algn="ctr" rtl="0" eaLnBrk="1" fontAlgn="base" hangingPunct="1">
        <a:spcBef>
          <a:spcPct val="0"/>
        </a:spcBef>
        <a:spcAft>
          <a:spcPct val="0"/>
        </a:spcAft>
        <a:defRPr sz="44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7.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7.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7.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17.bin"/><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www.coin-or.org/download/binary/OS/OS-1.0.0-win32-msvs-v8.zip" TargetMode="External"/><Relationship Id="rId7" Type="http://schemas.openxmlformats.org/officeDocument/2006/relationships/hyperlink" Target="http://www.coin-or.org/download/source/OS/OS-1.1.1.zip" TargetMode="External"/><Relationship Id="rId2" Type="http://schemas.openxmlformats.org/officeDocument/2006/relationships/hyperlink" Target="http://www.coin-or.org/download/binary/OS" TargetMode="External"/><Relationship Id="rId1" Type="http://schemas.openxmlformats.org/officeDocument/2006/relationships/slideLayout" Target="../slideLayouts/slideLayout13.xml"/><Relationship Id="rId6" Type="http://schemas.openxmlformats.org/officeDocument/2006/relationships/hyperlink" Target="http://www.coin-or.org/download/source/OS/OS-1.1.1.tgz" TargetMode="External"/><Relationship Id="rId5" Type="http://schemas.openxmlformats.org/officeDocument/2006/relationships/hyperlink" Target="http://www.coin-or.org/download/source/OS/" TargetMode="External"/><Relationship Id="rId4" Type="http://schemas.openxmlformats.org/officeDocument/2006/relationships/hyperlink" Target="http://www.coin-or.org/download/binary/OS/OS-1.1.1-linux-x86_64-icc10.1.tgz"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optimizationservices.org/" TargetMode="External"/><Relationship Id="rId2" Type="http://schemas.openxmlformats.org/officeDocument/2006/relationships/image" Target="../media/image35.png"/><Relationship Id="rId1" Type="http://schemas.openxmlformats.org/officeDocument/2006/relationships/slideLayout" Target="../slideLayouts/slideLayout17.xml"/><Relationship Id="rId4" Type="http://schemas.openxmlformats.org/officeDocument/2006/relationships/hyperlink" Target="http://www.coin-or.org/projects/OS.x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CA" altLang="en-US" dirty="0" smtClean="0"/>
              <a:t>Extensions to the </a:t>
            </a:r>
            <a:r>
              <a:rPr lang="en-CA" altLang="en-US" dirty="0" err="1" smtClean="0"/>
              <a:t>OSiL</a:t>
            </a:r>
            <a:r>
              <a:rPr lang="en-CA" altLang="en-US" dirty="0" smtClean="0"/>
              <a:t> schema: Matrix and cone programming</a:t>
            </a:r>
          </a:p>
        </p:txBody>
      </p:sp>
      <p:sp>
        <p:nvSpPr>
          <p:cNvPr id="3" name="Subtitle 2"/>
          <p:cNvSpPr>
            <a:spLocks noGrp="1"/>
          </p:cNvSpPr>
          <p:nvPr>
            <p:ph type="subTitle" idx="1"/>
          </p:nvPr>
        </p:nvSpPr>
        <p:spPr/>
        <p:txBody>
          <a:bodyPr>
            <a:normAutofit fontScale="92500"/>
          </a:bodyPr>
          <a:lstStyle/>
          <a:p>
            <a:pPr eaLnBrk="1" hangingPunct="1">
              <a:defRPr/>
            </a:pPr>
            <a:r>
              <a:rPr lang="en-CA" dirty="0" smtClean="0"/>
              <a:t>Horand I. Gassmann, Dalhousie University</a:t>
            </a:r>
          </a:p>
          <a:p>
            <a:pPr eaLnBrk="1" hangingPunct="1">
              <a:defRPr/>
            </a:pPr>
            <a:r>
              <a:rPr lang="en-CA" dirty="0" smtClean="0"/>
              <a:t>Jun Ma, Kipp Martin, </a:t>
            </a:r>
            <a:r>
              <a:rPr lang="en-CA" dirty="0" err="1" smtClean="0"/>
              <a:t>Imre</a:t>
            </a:r>
            <a:r>
              <a:rPr lang="en-CA" dirty="0" smtClean="0"/>
              <a:t> </a:t>
            </a:r>
            <a:r>
              <a:rPr lang="en-CA" dirty="0" err="1" smtClean="0"/>
              <a:t>Polik</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685800" y="260350"/>
            <a:ext cx="7772400" cy="647700"/>
          </a:xfrm>
        </p:spPr>
        <p:txBody>
          <a:bodyPr/>
          <a:lstStyle/>
          <a:p>
            <a:pPr eaLnBrk="1" hangingPunct="1"/>
            <a:r>
              <a:rPr lang="en-CA" altLang="en-US" smtClean="0"/>
              <a:t>“Core” OSiL elements</a:t>
            </a:r>
          </a:p>
        </p:txBody>
      </p:sp>
      <p:grpSp>
        <p:nvGrpSpPr>
          <p:cNvPr id="9219" name="Group 8"/>
          <p:cNvGrpSpPr>
            <a:grpSpLocks/>
          </p:cNvGrpSpPr>
          <p:nvPr/>
        </p:nvGrpSpPr>
        <p:grpSpPr bwMode="auto">
          <a:xfrm>
            <a:off x="757238" y="954088"/>
            <a:ext cx="5064125" cy="5157787"/>
            <a:chOff x="1679775" y="1152524"/>
            <a:chExt cx="5063925" cy="4913387"/>
          </a:xfrm>
        </p:grpSpPr>
        <p:pic>
          <p:nvPicPr>
            <p:cNvPr id="9223" name="Picture 4"/>
            <p:cNvPicPr>
              <a:picLocks noChangeAspect="1" noChangeArrowheads="1"/>
            </p:cNvPicPr>
            <p:nvPr/>
          </p:nvPicPr>
          <p:blipFill>
            <a:blip r:embed="rId2">
              <a:extLst>
                <a:ext uri="{28A0092B-C50C-407E-A947-70E740481C1C}">
                  <a14:useLocalDpi xmlns:a14="http://schemas.microsoft.com/office/drawing/2010/main" val="0"/>
                </a:ext>
              </a:extLst>
            </a:blip>
            <a:srcRect l="26042" t="11507" r="47099" b="14333"/>
            <a:stretch>
              <a:fillRect/>
            </a:stretch>
          </p:blipFill>
          <p:spPr bwMode="auto">
            <a:xfrm>
              <a:off x="3059832" y="1152524"/>
              <a:ext cx="3683868" cy="491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3"/>
            <p:cNvPicPr>
              <a:picLocks noChangeAspect="1" noChangeArrowheads="1"/>
            </p:cNvPicPr>
            <p:nvPr/>
          </p:nvPicPr>
          <p:blipFill>
            <a:blip r:embed="rId3">
              <a:extLst>
                <a:ext uri="{28A0092B-C50C-407E-A947-70E740481C1C}">
                  <a14:useLocalDpi xmlns:a14="http://schemas.microsoft.com/office/drawing/2010/main" val="0"/>
                </a:ext>
              </a:extLst>
            </a:blip>
            <a:srcRect l="15971" t="56023" r="72292" b="37956"/>
            <a:stretch>
              <a:fillRect/>
            </a:stretch>
          </p:blipFill>
          <p:spPr bwMode="auto">
            <a:xfrm>
              <a:off x="1679775" y="3253802"/>
              <a:ext cx="1609725" cy="398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220" name="TextBox 9"/>
          <p:cNvSpPr txBox="1">
            <a:spLocks noChangeArrowheads="1"/>
          </p:cNvSpPr>
          <p:nvPr/>
        </p:nvSpPr>
        <p:spPr bwMode="auto">
          <a:xfrm>
            <a:off x="6156325" y="1268413"/>
            <a:ext cx="2303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400" b="1"/>
              <a:t>Variable types (C,I,B)</a:t>
            </a:r>
          </a:p>
          <a:p>
            <a:pPr eaLnBrk="1" hangingPunct="1">
              <a:spcBef>
                <a:spcPct val="0"/>
              </a:spcBef>
              <a:buFontTx/>
              <a:buNone/>
            </a:pPr>
            <a:r>
              <a:rPr lang="en-CA" altLang="en-US" sz="1400" b="1"/>
              <a:t>Upper and lower bounds</a:t>
            </a:r>
          </a:p>
        </p:txBody>
      </p:sp>
      <p:sp>
        <p:nvSpPr>
          <p:cNvPr id="9221" name="TextBox 13"/>
          <p:cNvSpPr txBox="1">
            <a:spLocks noChangeArrowheads="1"/>
          </p:cNvSpPr>
          <p:nvPr/>
        </p:nvSpPr>
        <p:spPr bwMode="auto">
          <a:xfrm>
            <a:off x="6156325" y="2420938"/>
            <a:ext cx="23034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400" b="1"/>
              <a:t>Possibly multi-objective</a:t>
            </a:r>
          </a:p>
          <a:p>
            <a:pPr eaLnBrk="1" hangingPunct="1">
              <a:spcBef>
                <a:spcPct val="0"/>
              </a:spcBef>
              <a:buFontTx/>
              <a:buNone/>
            </a:pPr>
            <a:r>
              <a:rPr lang="en-CA" altLang="en-US" sz="1400" b="1"/>
              <a:t>Maximize or minimize</a:t>
            </a:r>
          </a:p>
          <a:p>
            <a:pPr eaLnBrk="1" hangingPunct="1">
              <a:spcBef>
                <a:spcPct val="0"/>
              </a:spcBef>
              <a:buFontTx/>
              <a:buNone/>
            </a:pPr>
            <a:r>
              <a:rPr lang="en-CA" altLang="en-US" sz="1400" b="1"/>
              <a:t>Linear objective coefficients</a:t>
            </a:r>
          </a:p>
        </p:txBody>
      </p:sp>
      <p:sp>
        <p:nvSpPr>
          <p:cNvPr id="9222" name="TextBox 14"/>
          <p:cNvSpPr txBox="1">
            <a:spLocks noChangeArrowheads="1"/>
          </p:cNvSpPr>
          <p:nvPr/>
        </p:nvSpPr>
        <p:spPr bwMode="auto">
          <a:xfrm>
            <a:off x="6156325" y="3813175"/>
            <a:ext cx="2303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400" b="1"/>
              <a:t>Upper and lower bounds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altLang="en-US" smtClean="0"/>
              <a:t>Requirements and challenges</a:t>
            </a:r>
          </a:p>
        </p:txBody>
      </p:sp>
      <p:sp>
        <p:nvSpPr>
          <p:cNvPr id="3" name="Content Placeholder 2"/>
          <p:cNvSpPr>
            <a:spLocks noGrp="1"/>
          </p:cNvSpPr>
          <p:nvPr>
            <p:ph idx="1"/>
          </p:nvPr>
        </p:nvSpPr>
        <p:spPr>
          <a:xfrm>
            <a:off x="323850" y="1371600"/>
            <a:ext cx="8496300" cy="4419600"/>
          </a:xfrm>
        </p:spPr>
        <p:txBody>
          <a:bodyPr/>
          <a:lstStyle/>
          <a:p>
            <a:pPr eaLnBrk="1" hangingPunct="1">
              <a:defRPr/>
            </a:pPr>
            <a:r>
              <a:rPr lang="en-CA" dirty="0"/>
              <a:t>Cone </a:t>
            </a:r>
            <a:r>
              <a:rPr lang="en-CA" dirty="0" smtClean="0"/>
              <a:t>inclusions, e.g.,</a:t>
            </a:r>
          </a:p>
          <a:p>
            <a:pPr lvl="1" eaLnBrk="1" hangingPunct="1">
              <a:defRPr/>
            </a:pPr>
            <a:r>
              <a:rPr lang="en-CA" i="1" dirty="0" smtClean="0"/>
              <a:t>X</a:t>
            </a:r>
            <a:r>
              <a:rPr lang="en-CA" dirty="0" smtClean="0"/>
              <a:t> is symmetric, positive </a:t>
            </a:r>
            <a:r>
              <a:rPr lang="en-CA" dirty="0" err="1" smtClean="0"/>
              <a:t>semidefinite</a:t>
            </a:r>
            <a:endParaRPr lang="en-CA" dirty="0" smtClean="0"/>
          </a:p>
          <a:p>
            <a:pPr lvl="1" eaLnBrk="1" hangingPunct="1">
              <a:defRPr/>
            </a:pPr>
            <a:r>
              <a:rPr lang="en-CA" i="1" dirty="0" smtClean="0"/>
              <a:t>Ax</a:t>
            </a:r>
            <a:r>
              <a:rPr lang="en-CA" dirty="0" smtClean="0"/>
              <a:t> lies in the rotated quadratic cone RC(1,2;3..n) </a:t>
            </a:r>
            <a:endParaRPr lang="en-CA" dirty="0"/>
          </a:p>
          <a:p>
            <a:pPr eaLnBrk="1" hangingPunct="1">
              <a:spcBef>
                <a:spcPts val="2400"/>
              </a:spcBef>
              <a:defRPr/>
            </a:pPr>
            <a:r>
              <a:rPr lang="en-CA" dirty="0"/>
              <a:t>Matrix </a:t>
            </a:r>
            <a:r>
              <a:rPr lang="en-CA" dirty="0" smtClean="0"/>
              <a:t>expressions, e.g.,</a:t>
            </a:r>
          </a:p>
          <a:p>
            <a:pPr lvl="1" eaLnBrk="1" hangingPunct="1">
              <a:defRPr/>
            </a:pPr>
            <a:r>
              <a:rPr lang="en-CA" i="1" dirty="0" smtClean="0"/>
              <a:t>AXB</a:t>
            </a:r>
            <a:r>
              <a:rPr lang="en-CA" dirty="0" smtClean="0"/>
              <a:t> + </a:t>
            </a:r>
            <a:r>
              <a:rPr lang="en-CA" i="1" dirty="0" smtClean="0"/>
              <a:t>BXA</a:t>
            </a:r>
          </a:p>
          <a:p>
            <a:pPr lvl="1" eaLnBrk="1" hangingPunct="1">
              <a:defRPr/>
            </a:pPr>
            <a:r>
              <a:rPr lang="en-CA" dirty="0" smtClean="0"/>
              <a:t>trace </a:t>
            </a:r>
            <a:r>
              <a:rPr lang="en-CA" i="1" dirty="0" smtClean="0"/>
              <a:t>A</a:t>
            </a:r>
            <a:r>
              <a:rPr lang="en-CA" baseline="30000" dirty="0" smtClean="0"/>
              <a:t>T</a:t>
            </a:r>
            <a:r>
              <a:rPr lang="en-CA" i="1" dirty="0" smtClean="0"/>
              <a:t>X</a:t>
            </a:r>
            <a:endParaRPr lang="en-CA" dirty="0" smtClean="0"/>
          </a:p>
          <a:p>
            <a:pPr eaLnBrk="1" hangingPunct="1">
              <a:spcBef>
                <a:spcPts val="2400"/>
              </a:spcBef>
              <a:defRPr/>
            </a:pPr>
            <a:r>
              <a:rPr lang="en-CA" dirty="0" smtClean="0"/>
              <a:t>What does a linear matrix expression look like?</a:t>
            </a:r>
            <a:endParaRPr lang="en-CA" dirty="0"/>
          </a:p>
          <a:p>
            <a:pPr marL="0" indent="0" eaLnBrk="1" hangingPunct="1">
              <a:buFontTx/>
              <a:buNone/>
              <a:defRP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CA" altLang="en-US" smtClean="0"/>
              <a:t>Design principles</a:t>
            </a:r>
          </a:p>
        </p:txBody>
      </p:sp>
      <p:sp>
        <p:nvSpPr>
          <p:cNvPr id="13315" name="Content Placeholder 2"/>
          <p:cNvSpPr>
            <a:spLocks noGrp="1"/>
          </p:cNvSpPr>
          <p:nvPr>
            <p:ph idx="1"/>
          </p:nvPr>
        </p:nvSpPr>
        <p:spPr/>
        <p:txBody>
          <a:bodyPr/>
          <a:lstStyle/>
          <a:p>
            <a:pPr eaLnBrk="1" hangingPunct="1"/>
            <a:r>
              <a:rPr lang="en-CA" altLang="en-US" smtClean="0"/>
              <a:t>Preserve core</a:t>
            </a:r>
          </a:p>
          <a:p>
            <a:pPr eaLnBrk="1" hangingPunct="1"/>
            <a:r>
              <a:rPr lang="en-CA" altLang="en-US" smtClean="0"/>
              <a:t>Be as general as possible</a:t>
            </a:r>
          </a:p>
          <a:p>
            <a:pPr eaLnBrk="1" hangingPunct="1"/>
            <a:r>
              <a:rPr lang="en-CA" altLang="en-US" smtClean="0"/>
              <a:t>Respect sparsity</a:t>
            </a:r>
          </a:p>
          <a:p>
            <a:pPr eaLnBrk="1" hangingPunct="1"/>
            <a:r>
              <a:rPr lang="en-CA" altLang="en-US" smtClean="0"/>
              <a:t>Avoid painting yourself into corners</a:t>
            </a:r>
          </a:p>
          <a:p>
            <a:pPr eaLnBrk="1" hangingPunct="1"/>
            <a:r>
              <a:rPr lang="en-CA" altLang="en-US" smtClean="0"/>
              <a:t>New constructs</a:t>
            </a:r>
          </a:p>
          <a:p>
            <a:pPr lvl="1" eaLnBrk="1" hangingPunct="1"/>
            <a:r>
              <a:rPr lang="en-CA" altLang="en-US" smtClean="0"/>
              <a:t>&lt;matrix&gt;</a:t>
            </a:r>
          </a:p>
          <a:p>
            <a:pPr lvl="1" eaLnBrk="1" hangingPunct="1"/>
            <a:r>
              <a:rPr lang="en-CA" altLang="en-US" smtClean="0"/>
              <a:t>&lt;cone&gt;</a:t>
            </a:r>
          </a:p>
          <a:p>
            <a:pPr lvl="1" eaLnBrk="1" hangingPunct="1"/>
            <a:r>
              <a:rPr lang="en-CA" altLang="en-US" smtClean="0"/>
              <a:t>&lt;matrixProgramming&gt;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CA" altLang="en-US" smtClean="0"/>
              <a:t>OSiL and matrices</a:t>
            </a:r>
          </a:p>
        </p:txBody>
      </p:sp>
      <p:sp>
        <p:nvSpPr>
          <p:cNvPr id="15363" name="Content Placeholder 2"/>
          <p:cNvSpPr>
            <a:spLocks noGrp="1"/>
          </p:cNvSpPr>
          <p:nvPr>
            <p:ph idx="1"/>
          </p:nvPr>
        </p:nvSpPr>
        <p:spPr/>
        <p:txBody>
          <a:bodyPr/>
          <a:lstStyle/>
          <a:p>
            <a:pPr eaLnBrk="1" hangingPunct="1"/>
            <a:r>
              <a:rPr lang="en-CA" altLang="en-US" sz="2400" smtClean="0"/>
              <a:t>Constant matrices</a:t>
            </a:r>
          </a:p>
          <a:p>
            <a:pPr eaLnBrk="1" hangingPunct="1">
              <a:spcBef>
                <a:spcPts val="3600"/>
              </a:spcBef>
            </a:pPr>
            <a:r>
              <a:rPr lang="en-CA" altLang="en-US" sz="2400" smtClean="0"/>
              <a:t>Matrix variables  </a:t>
            </a:r>
            <a:r>
              <a:rPr lang="en-CA" altLang="en-US" sz="2400" smtClean="0">
                <a:latin typeface="Lucida Calligraphy" pitchFamily="66" charset="0"/>
              </a:rPr>
              <a:t>X </a:t>
            </a:r>
            <a:r>
              <a:rPr lang="en-CA" altLang="en-US" sz="2400" smtClean="0"/>
              <a:t> (or                ?)</a:t>
            </a:r>
          </a:p>
          <a:p>
            <a:pPr eaLnBrk="1" hangingPunct="1">
              <a:spcBef>
                <a:spcPts val="1800"/>
              </a:spcBef>
            </a:pPr>
            <a:r>
              <a:rPr lang="en-CA" altLang="en-US" sz="2400" smtClean="0"/>
              <a:t>General matrices (e.g., Hessian, Jacobian, etc.)</a:t>
            </a:r>
          </a:p>
          <a:p>
            <a:pPr eaLnBrk="1" hangingPunct="1">
              <a:spcBef>
                <a:spcPts val="3000"/>
              </a:spcBef>
            </a:pPr>
            <a:r>
              <a:rPr lang="en-CA" altLang="en-US" sz="2400" smtClean="0"/>
              <a:t>Symmetry</a:t>
            </a:r>
          </a:p>
          <a:p>
            <a:pPr eaLnBrk="1" hangingPunct="1"/>
            <a:r>
              <a:rPr lang="en-CA" altLang="en-US" sz="2400" smtClean="0"/>
              <a:t>Sparsity</a:t>
            </a:r>
          </a:p>
          <a:p>
            <a:pPr eaLnBrk="1" hangingPunct="1"/>
            <a:r>
              <a:rPr lang="en-CA" altLang="en-US" sz="2400" smtClean="0"/>
              <a:t>Block structure</a:t>
            </a:r>
          </a:p>
          <a:p>
            <a:pPr eaLnBrk="1" hangingPunct="1"/>
            <a:r>
              <a:rPr lang="en-CA" altLang="en-US" sz="2400" smtClean="0"/>
              <a:t>Matrix construction, e.g., </a:t>
            </a:r>
            <a:r>
              <a:rPr lang="en-CA" altLang="en-US" sz="2400" i="1" smtClean="0"/>
              <a:t>A</a:t>
            </a:r>
            <a:r>
              <a:rPr lang="en-CA" altLang="en-US" sz="2400" smtClean="0"/>
              <a:t> = </a:t>
            </a:r>
            <a:r>
              <a:rPr lang="en-CA" altLang="en-US" sz="2400" i="1" smtClean="0"/>
              <a:t>a a</a:t>
            </a:r>
            <a:r>
              <a:rPr lang="en-CA" altLang="en-US" sz="2400" baseline="30000" smtClean="0"/>
              <a:t>T</a:t>
            </a:r>
          </a:p>
          <a:p>
            <a:pPr eaLnBrk="1" hangingPunct="1"/>
            <a:r>
              <a:rPr lang="en-CA" altLang="en-US" sz="2400" smtClean="0"/>
              <a:t>One matrix type or several?</a:t>
            </a:r>
          </a:p>
        </p:txBody>
      </p:sp>
      <p:graphicFrame>
        <p:nvGraphicFramePr>
          <p:cNvPr id="15364" name="Object 4"/>
          <p:cNvGraphicFramePr>
            <a:graphicFrameLocks noChangeAspect="1"/>
          </p:cNvGraphicFramePr>
          <p:nvPr/>
        </p:nvGraphicFramePr>
        <p:xfrm>
          <a:off x="3784600" y="2066925"/>
          <a:ext cx="1008063" cy="814388"/>
        </p:xfrm>
        <a:graphic>
          <a:graphicData uri="http://schemas.openxmlformats.org/presentationml/2006/ole">
            <mc:AlternateContent xmlns:mc="http://schemas.openxmlformats.org/markup-compatibility/2006">
              <mc:Choice xmlns:v="urn:schemas-microsoft-com:vml" Requires="v">
                <p:oleObj spid="_x0000_s15427" name="Equation" r:id="rId3" imgW="596900" imgH="482600" progId="Equation.3">
                  <p:embed/>
                </p:oleObj>
              </mc:Choice>
              <mc:Fallback>
                <p:oleObj name="Equation" r:id="rId3" imgW="596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600" y="2066925"/>
                        <a:ext cx="1008063"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5"/>
          <p:cNvGraphicFramePr>
            <a:graphicFrameLocks noChangeAspect="1"/>
          </p:cNvGraphicFramePr>
          <p:nvPr/>
        </p:nvGraphicFramePr>
        <p:xfrm>
          <a:off x="6516688" y="2852738"/>
          <a:ext cx="2439987" cy="360362"/>
        </p:xfrm>
        <a:graphic>
          <a:graphicData uri="http://schemas.openxmlformats.org/presentationml/2006/ole">
            <mc:AlternateContent xmlns:mc="http://schemas.openxmlformats.org/markup-compatibility/2006">
              <mc:Choice xmlns:v="urn:schemas-microsoft-com:vml" Requires="v">
                <p:oleObj spid="_x0000_s15428" name="Equation" r:id="rId5" imgW="1549400" imgH="228600" progId="Equation.3">
                  <p:embed/>
                </p:oleObj>
              </mc:Choice>
              <mc:Fallback>
                <p:oleObj name="Equation" r:id="rId5" imgW="15494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2852738"/>
                        <a:ext cx="24399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6"/>
          <p:cNvGraphicFramePr>
            <a:graphicFrameLocks noChangeAspect="1"/>
          </p:cNvGraphicFramePr>
          <p:nvPr/>
        </p:nvGraphicFramePr>
        <p:xfrm>
          <a:off x="3348038" y="1308100"/>
          <a:ext cx="1239837" cy="720725"/>
        </p:xfrm>
        <a:graphic>
          <a:graphicData uri="http://schemas.openxmlformats.org/presentationml/2006/ole">
            <mc:AlternateContent xmlns:mc="http://schemas.openxmlformats.org/markup-compatibility/2006">
              <mc:Choice xmlns:v="urn:schemas-microsoft-com:vml" Requires="v">
                <p:oleObj spid="_x0000_s15429" name="Equation" r:id="rId7" imgW="787400" imgH="457200" progId="Equation.3">
                  <p:embed/>
                </p:oleObj>
              </mc:Choice>
              <mc:Fallback>
                <p:oleObj name="Equation" r:id="rId7" imgW="7874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308100"/>
                        <a:ext cx="12398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l="15854" t="11057" r="32913" b="26894"/>
          <a:stretch>
            <a:fillRect/>
          </a:stretch>
        </p:blipFill>
        <p:spPr bwMode="auto">
          <a:xfrm>
            <a:off x="2117725" y="981075"/>
            <a:ext cx="7026275"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9" name="Title 1"/>
          <p:cNvSpPr>
            <a:spLocks noGrp="1"/>
          </p:cNvSpPr>
          <p:nvPr>
            <p:ph type="title"/>
          </p:nvPr>
        </p:nvSpPr>
        <p:spPr>
          <a:xfrm>
            <a:off x="685800" y="260350"/>
            <a:ext cx="7772400" cy="792163"/>
          </a:xfrm>
        </p:spPr>
        <p:txBody>
          <a:bodyPr/>
          <a:lstStyle/>
          <a:p>
            <a:pPr eaLnBrk="1" hangingPunct="1"/>
            <a:r>
              <a:rPr lang="en-CA" altLang="en-US" smtClean="0"/>
              <a:t>OSiL: Matrix and cone extensions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6"/>
          <p:cNvSpPr>
            <a:spLocks noGrp="1"/>
          </p:cNvSpPr>
          <p:nvPr>
            <p:ph type="title"/>
          </p:nvPr>
        </p:nvSpPr>
        <p:spPr>
          <a:xfrm>
            <a:off x="685800" y="381000"/>
            <a:ext cx="7772400" cy="671513"/>
          </a:xfrm>
        </p:spPr>
        <p:txBody>
          <a:bodyPr/>
          <a:lstStyle/>
          <a:p>
            <a:pPr eaLnBrk="1" hangingPunct="1"/>
            <a:r>
              <a:rPr lang="en-CA" altLang="en-US" smtClean="0"/>
              <a:t>The &lt;matrices&gt; element</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l="28273" t="12357" r="22133" b="33105"/>
          <a:stretch>
            <a:fillRect/>
          </a:stretch>
        </p:blipFill>
        <p:spPr bwMode="auto">
          <a:xfrm>
            <a:off x="1192213" y="1196975"/>
            <a:ext cx="6802437" cy="467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25475" y="188913"/>
            <a:ext cx="7772400" cy="719137"/>
          </a:xfrm>
        </p:spPr>
        <p:txBody>
          <a:bodyPr/>
          <a:lstStyle/>
          <a:p>
            <a:pPr eaLnBrk="1" hangingPunct="1"/>
            <a:r>
              <a:rPr lang="en-CA" altLang="en-US" smtClean="0"/>
              <a:t>Example 1 – elements</a:t>
            </a:r>
          </a:p>
        </p:txBody>
      </p:sp>
      <p:sp>
        <p:nvSpPr>
          <p:cNvPr id="17411" name="Rectangle 3"/>
          <p:cNvSpPr>
            <a:spLocks noChangeArrowheads="1"/>
          </p:cNvSpPr>
          <p:nvPr/>
        </p:nvSpPr>
        <p:spPr bwMode="auto">
          <a:xfrm>
            <a:off x="477838" y="908050"/>
            <a:ext cx="51736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800" dirty="0"/>
              <a:t>&lt;matrices </a:t>
            </a:r>
            <a:r>
              <a:rPr lang="en-CA" altLang="en-US" sz="1800" dirty="0" err="1"/>
              <a:t>numberOfMatrices</a:t>
            </a:r>
            <a:r>
              <a:rPr lang="en-CA" altLang="en-US" sz="1800" dirty="0"/>
              <a:t>= "4"&gt;</a:t>
            </a:r>
          </a:p>
          <a:p>
            <a:pPr eaLnBrk="1" hangingPunct="1">
              <a:spcBef>
                <a:spcPct val="0"/>
              </a:spcBef>
              <a:buFontTx/>
              <a:buNone/>
            </a:pPr>
            <a:r>
              <a:rPr lang="en-CA" altLang="en-US" sz="1800" dirty="0"/>
              <a:t>    &lt;matrix </a:t>
            </a:r>
            <a:r>
              <a:rPr lang="en-CA" altLang="en-US" sz="1800" dirty="0" err="1"/>
              <a:t>numberOfRows</a:t>
            </a:r>
            <a:r>
              <a:rPr lang="en-CA" altLang="en-US" sz="1800" dirty="0"/>
              <a:t>="2" </a:t>
            </a:r>
            <a:r>
              <a:rPr lang="en-CA" altLang="en-US" sz="1800" dirty="0" err="1"/>
              <a:t>numberOfColumns</a:t>
            </a:r>
            <a:r>
              <a:rPr lang="en-CA" altLang="en-US" sz="1800" dirty="0"/>
              <a:t>="1"&gt;</a:t>
            </a:r>
          </a:p>
          <a:p>
            <a:pPr eaLnBrk="1" hangingPunct="1">
              <a:spcBef>
                <a:spcPct val="0"/>
              </a:spcBef>
              <a:buFontTx/>
              <a:buNone/>
            </a:pPr>
            <a:r>
              <a:rPr lang="en-CA" altLang="en-US" sz="1800" dirty="0"/>
              <a:t>        &lt;elements&gt;</a:t>
            </a:r>
          </a:p>
          <a:p>
            <a:pPr eaLnBrk="1" hangingPunct="1">
              <a:spcBef>
                <a:spcPct val="0"/>
              </a:spcBef>
              <a:buFontTx/>
              <a:buNone/>
            </a:pPr>
            <a:r>
              <a:rPr lang="en-CA" altLang="en-US" sz="1800" dirty="0"/>
              <a:t>            &lt;</a:t>
            </a:r>
            <a:r>
              <a:rPr lang="en-CA" altLang="en-US" sz="1800" dirty="0" err="1" smtClean="0"/>
              <a:t>constantElements</a:t>
            </a:r>
            <a:r>
              <a:rPr lang="en-CA" altLang="en-US" sz="1800" dirty="0" smtClean="0"/>
              <a:t> </a:t>
            </a:r>
            <a:r>
              <a:rPr lang="en-CA" altLang="en-US" sz="1800" dirty="0" err="1" smtClean="0"/>
              <a:t>numberOfEl</a:t>
            </a:r>
            <a:r>
              <a:rPr lang="en-CA" altLang="en-US" sz="1800" dirty="0" smtClean="0"/>
              <a:t>="2"&gt;</a:t>
            </a:r>
            <a:endParaRPr lang="en-CA" altLang="en-US" sz="1800" dirty="0"/>
          </a:p>
          <a:p>
            <a:pPr eaLnBrk="1" hangingPunct="1">
              <a:spcBef>
                <a:spcPct val="0"/>
              </a:spcBef>
              <a:buFontTx/>
              <a:buNone/>
            </a:pPr>
            <a:r>
              <a:rPr lang="en-CA" altLang="en-US" sz="1800" dirty="0"/>
              <a:t>                &lt;</a:t>
            </a:r>
            <a:r>
              <a:rPr lang="en-CA" altLang="en-US" sz="1800" dirty="0" smtClean="0"/>
              <a:t>start&gt;</a:t>
            </a:r>
            <a:endParaRPr lang="en-CA" altLang="en-US" sz="1800" dirty="0"/>
          </a:p>
          <a:p>
            <a:pPr eaLnBrk="1" hangingPunct="1">
              <a:spcBef>
                <a:spcPct val="0"/>
              </a:spcBef>
              <a:buFontTx/>
              <a:buNone/>
            </a:pPr>
            <a:r>
              <a:rPr lang="en-CA" altLang="en-US" sz="1800" dirty="0"/>
              <a:t>                    &lt;el&gt; 0 &lt;/el&gt;     &lt;el&gt; 2 &lt;/el&gt;</a:t>
            </a:r>
          </a:p>
          <a:p>
            <a:pPr eaLnBrk="1" hangingPunct="1">
              <a:spcBef>
                <a:spcPct val="0"/>
              </a:spcBef>
              <a:buFontTx/>
              <a:buNone/>
            </a:pPr>
            <a:r>
              <a:rPr lang="en-CA" altLang="en-US" sz="1800" dirty="0"/>
              <a:t>                &lt;/start&gt;</a:t>
            </a:r>
          </a:p>
          <a:p>
            <a:pPr eaLnBrk="1" hangingPunct="1">
              <a:spcBef>
                <a:spcPct val="0"/>
              </a:spcBef>
              <a:buFontTx/>
              <a:buNone/>
            </a:pPr>
            <a:r>
              <a:rPr lang="en-CA" altLang="en-US" sz="1800" dirty="0" smtClean="0"/>
              <a:t>                &lt;</a:t>
            </a:r>
            <a:r>
              <a:rPr lang="en-CA" altLang="en-US" sz="1800" dirty="0"/>
              <a:t>indexes&gt;</a:t>
            </a:r>
          </a:p>
          <a:p>
            <a:pPr eaLnBrk="1" hangingPunct="1">
              <a:spcBef>
                <a:spcPct val="0"/>
              </a:spcBef>
              <a:buFontTx/>
              <a:buNone/>
            </a:pPr>
            <a:r>
              <a:rPr lang="en-CA" altLang="en-US" sz="1800" dirty="0"/>
              <a:t>                </a:t>
            </a:r>
            <a:r>
              <a:rPr lang="en-CA" altLang="en-US" sz="1800" dirty="0" smtClean="0"/>
              <a:t>    </a:t>
            </a:r>
            <a:r>
              <a:rPr lang="en-CA" altLang="en-US" sz="1800" dirty="0"/>
              <a:t>&lt;el&gt; 0 &lt;/el&gt;     &lt;el&gt; 1 &lt;/el&gt;</a:t>
            </a:r>
          </a:p>
          <a:p>
            <a:pPr eaLnBrk="1" hangingPunct="1">
              <a:spcBef>
                <a:spcPct val="0"/>
              </a:spcBef>
              <a:buFontTx/>
              <a:buNone/>
            </a:pPr>
            <a:r>
              <a:rPr lang="en-CA" altLang="en-US" sz="1800" dirty="0"/>
              <a:t>                </a:t>
            </a:r>
            <a:r>
              <a:rPr lang="en-CA" altLang="en-US" sz="1800" dirty="0" smtClean="0"/>
              <a:t>&lt;/</a:t>
            </a:r>
            <a:r>
              <a:rPr lang="en-CA" altLang="en-US" sz="1800" dirty="0"/>
              <a:t>indexes&gt;</a:t>
            </a:r>
          </a:p>
          <a:p>
            <a:pPr eaLnBrk="1" hangingPunct="1">
              <a:spcBef>
                <a:spcPct val="0"/>
              </a:spcBef>
              <a:buFontTx/>
              <a:buNone/>
            </a:pPr>
            <a:r>
              <a:rPr lang="en-CA" altLang="en-US" sz="1800" dirty="0"/>
              <a:t>                </a:t>
            </a:r>
            <a:r>
              <a:rPr lang="en-CA" altLang="en-US" sz="1800" dirty="0" smtClean="0"/>
              <a:t>&lt;</a:t>
            </a:r>
            <a:r>
              <a:rPr lang="en-CA" altLang="en-US" sz="1800" dirty="0"/>
              <a:t>values&gt;</a:t>
            </a:r>
          </a:p>
          <a:p>
            <a:pPr eaLnBrk="1" hangingPunct="1">
              <a:spcBef>
                <a:spcPct val="0"/>
              </a:spcBef>
              <a:buFontTx/>
              <a:buNone/>
            </a:pPr>
            <a:r>
              <a:rPr lang="en-CA" altLang="en-US" sz="1800" dirty="0"/>
              <a:t>                </a:t>
            </a:r>
            <a:r>
              <a:rPr lang="en-CA" altLang="en-US" sz="1800" dirty="0" smtClean="0"/>
              <a:t>    </a:t>
            </a:r>
            <a:r>
              <a:rPr lang="en-CA" altLang="en-US" sz="1800" dirty="0"/>
              <a:t>&lt;el&gt; 1 &lt;/el&gt;     &lt;el&gt; 2 &lt;/el&gt;</a:t>
            </a:r>
          </a:p>
          <a:p>
            <a:pPr eaLnBrk="1" hangingPunct="1">
              <a:spcBef>
                <a:spcPct val="0"/>
              </a:spcBef>
              <a:buFontTx/>
              <a:buNone/>
            </a:pPr>
            <a:r>
              <a:rPr lang="en-CA" altLang="en-US" sz="1800" dirty="0"/>
              <a:t>                </a:t>
            </a:r>
            <a:r>
              <a:rPr lang="en-CA" altLang="en-US" sz="1800" dirty="0" smtClean="0"/>
              <a:t>&lt;/</a:t>
            </a:r>
            <a:r>
              <a:rPr lang="en-CA" altLang="en-US" sz="1800" dirty="0"/>
              <a:t>values</a:t>
            </a:r>
            <a:r>
              <a:rPr lang="en-CA" altLang="en-US" sz="1800" dirty="0" smtClean="0"/>
              <a:t>&gt;</a:t>
            </a:r>
            <a:endParaRPr lang="en-CA" altLang="en-US" sz="1800" dirty="0"/>
          </a:p>
          <a:p>
            <a:pPr eaLnBrk="1" hangingPunct="1">
              <a:spcBef>
                <a:spcPct val="0"/>
              </a:spcBef>
              <a:buFontTx/>
              <a:buNone/>
            </a:pPr>
            <a:r>
              <a:rPr lang="en-CA" altLang="en-US" sz="1800" dirty="0" smtClean="0"/>
              <a:t>            </a:t>
            </a:r>
            <a:r>
              <a:rPr lang="en-CA" altLang="en-US" sz="1800" dirty="0"/>
              <a:t>&lt;/</a:t>
            </a:r>
            <a:r>
              <a:rPr lang="en-CA" altLang="en-US" sz="1800" dirty="0" err="1"/>
              <a:t>constantElements</a:t>
            </a:r>
            <a:r>
              <a:rPr lang="en-CA" altLang="en-US" sz="1800" dirty="0"/>
              <a:t>&gt;</a:t>
            </a:r>
          </a:p>
          <a:p>
            <a:pPr eaLnBrk="1" hangingPunct="1">
              <a:spcBef>
                <a:spcPct val="0"/>
              </a:spcBef>
              <a:buFontTx/>
              <a:buNone/>
            </a:pPr>
            <a:r>
              <a:rPr lang="en-CA" altLang="en-US" sz="1800" dirty="0"/>
              <a:t>        &lt;/elements &gt;</a:t>
            </a:r>
          </a:p>
          <a:p>
            <a:pPr eaLnBrk="1" hangingPunct="1">
              <a:spcBef>
                <a:spcPct val="0"/>
              </a:spcBef>
              <a:buFontTx/>
              <a:buNone/>
            </a:pPr>
            <a:r>
              <a:rPr lang="en-CA" altLang="en-US" sz="1800" dirty="0"/>
              <a:t>    &lt;/matrix&gt;</a:t>
            </a:r>
          </a:p>
        </p:txBody>
      </p:sp>
      <p:graphicFrame>
        <p:nvGraphicFramePr>
          <p:cNvPr id="17412" name="Object 4"/>
          <p:cNvGraphicFramePr>
            <a:graphicFrameLocks noChangeAspect="1"/>
          </p:cNvGraphicFramePr>
          <p:nvPr/>
        </p:nvGraphicFramePr>
        <p:xfrm>
          <a:off x="6875463" y="2349500"/>
          <a:ext cx="1031875" cy="803275"/>
        </p:xfrm>
        <a:graphic>
          <a:graphicData uri="http://schemas.openxmlformats.org/presentationml/2006/ole">
            <mc:AlternateContent xmlns:mc="http://schemas.openxmlformats.org/markup-compatibility/2006">
              <mc:Choice xmlns:v="urn:schemas-microsoft-com:vml" Requires="v">
                <p:oleObj spid="_x0000_s17434" name="Equation" r:id="rId3" imgW="622300" imgH="457200" progId="Equation.3">
                  <p:embed/>
                </p:oleObj>
              </mc:Choice>
              <mc:Fallback>
                <p:oleObj name="Equation" r:id="rId3" imgW="6223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2349500"/>
                        <a:ext cx="1031875" cy="8032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CA" altLang="en-US" smtClean="0"/>
              <a:t>Example 2 - transformation</a:t>
            </a:r>
          </a:p>
        </p:txBody>
      </p:sp>
      <p:sp>
        <p:nvSpPr>
          <p:cNvPr id="18435" name="Rectangle 3"/>
          <p:cNvSpPr>
            <a:spLocks noChangeArrowheads="1"/>
          </p:cNvSpPr>
          <p:nvPr/>
        </p:nvSpPr>
        <p:spPr bwMode="auto">
          <a:xfrm>
            <a:off x="684213" y="1628775"/>
            <a:ext cx="46799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800"/>
              <a:t>&lt;matrix numberOfRows="2" numberOfColumns="2"&gt;</a:t>
            </a:r>
          </a:p>
          <a:p>
            <a:pPr eaLnBrk="1" hangingPunct="1">
              <a:spcBef>
                <a:spcPct val="0"/>
              </a:spcBef>
              <a:buFontTx/>
              <a:buNone/>
            </a:pPr>
            <a:r>
              <a:rPr lang="en-CA" altLang="en-US" sz="1800"/>
              <a:t>    &lt;transformation&gt;</a:t>
            </a:r>
          </a:p>
          <a:p>
            <a:pPr eaLnBrk="1" hangingPunct="1">
              <a:spcBef>
                <a:spcPct val="0"/>
              </a:spcBef>
              <a:buFontTx/>
              <a:buNone/>
            </a:pPr>
            <a:r>
              <a:rPr lang="en-CA" altLang="en-US" sz="1800"/>
              <a:t>        &lt;matrixTimes&gt;</a:t>
            </a:r>
          </a:p>
          <a:p>
            <a:pPr eaLnBrk="1" hangingPunct="1">
              <a:spcBef>
                <a:spcPct val="0"/>
              </a:spcBef>
              <a:buFontTx/>
              <a:buNone/>
            </a:pPr>
            <a:r>
              <a:rPr lang="en-CA" altLang="en-US" sz="1800"/>
              <a:t>            &lt;matrix matrixIdx="0"/&gt;</a:t>
            </a:r>
          </a:p>
          <a:p>
            <a:pPr eaLnBrk="1" hangingPunct="1">
              <a:spcBef>
                <a:spcPct val="0"/>
              </a:spcBef>
              <a:buFontTx/>
              <a:buNone/>
            </a:pPr>
            <a:r>
              <a:rPr lang="en-CA" altLang="en-US" sz="1800"/>
              <a:t>            &lt;matrixTranspose&gt;</a:t>
            </a:r>
          </a:p>
          <a:p>
            <a:pPr eaLnBrk="1" hangingPunct="1">
              <a:spcBef>
                <a:spcPct val="0"/>
              </a:spcBef>
              <a:buFontTx/>
              <a:buNone/>
            </a:pPr>
            <a:r>
              <a:rPr lang="en-CA" altLang="en-US" sz="1800"/>
              <a:t>                &lt;matrix matrixIdx="0"/&gt;</a:t>
            </a:r>
          </a:p>
          <a:p>
            <a:pPr eaLnBrk="1" hangingPunct="1">
              <a:spcBef>
                <a:spcPct val="0"/>
              </a:spcBef>
              <a:buFontTx/>
              <a:buNone/>
            </a:pPr>
            <a:r>
              <a:rPr lang="en-CA" altLang="en-US" sz="1800"/>
              <a:t>            &lt;/matrixTranspose&gt;</a:t>
            </a:r>
          </a:p>
          <a:p>
            <a:pPr eaLnBrk="1" hangingPunct="1">
              <a:spcBef>
                <a:spcPct val="0"/>
              </a:spcBef>
              <a:buFontTx/>
              <a:buNone/>
            </a:pPr>
            <a:r>
              <a:rPr lang="en-CA" altLang="en-US" sz="1800"/>
              <a:t>        &lt;/matrixTimes&gt;</a:t>
            </a:r>
          </a:p>
          <a:p>
            <a:pPr eaLnBrk="1" hangingPunct="1">
              <a:spcBef>
                <a:spcPct val="0"/>
              </a:spcBef>
              <a:buFontTx/>
              <a:buNone/>
            </a:pPr>
            <a:r>
              <a:rPr lang="en-CA" altLang="en-US" sz="1800"/>
              <a:t>    &lt;/transformation&gt;</a:t>
            </a:r>
          </a:p>
          <a:p>
            <a:pPr eaLnBrk="1" hangingPunct="1">
              <a:spcBef>
                <a:spcPct val="0"/>
              </a:spcBef>
              <a:buFontTx/>
              <a:buNone/>
            </a:pPr>
            <a:r>
              <a:rPr lang="en-CA" altLang="en-US" sz="1800"/>
              <a:t>&lt;/matrix&gt;</a:t>
            </a:r>
          </a:p>
        </p:txBody>
      </p:sp>
      <p:graphicFrame>
        <p:nvGraphicFramePr>
          <p:cNvPr id="18436" name="Object 2"/>
          <p:cNvGraphicFramePr>
            <a:graphicFrameLocks noChangeAspect="1"/>
          </p:cNvGraphicFramePr>
          <p:nvPr/>
        </p:nvGraphicFramePr>
        <p:xfrm>
          <a:off x="6011863" y="2565400"/>
          <a:ext cx="1512887" cy="495300"/>
        </p:xfrm>
        <a:graphic>
          <a:graphicData uri="http://schemas.openxmlformats.org/presentationml/2006/ole">
            <mc:AlternateContent xmlns:mc="http://schemas.openxmlformats.org/markup-compatibility/2006">
              <mc:Choice xmlns:v="urn:schemas-microsoft-com:vml" Requires="v">
                <p:oleObj spid="_x0000_s18478" name="Equation" r:id="rId3" imgW="812447" imgH="241195" progId="Equation.3">
                  <p:embed/>
                </p:oleObj>
              </mc:Choice>
              <mc:Fallback>
                <p:oleObj name="Equation" r:id="rId3" imgW="812447"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2565400"/>
                        <a:ext cx="15128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4"/>
          <p:cNvGraphicFramePr>
            <a:graphicFrameLocks noChangeAspect="1"/>
          </p:cNvGraphicFramePr>
          <p:nvPr/>
        </p:nvGraphicFramePr>
        <p:xfrm>
          <a:off x="6372225" y="3141663"/>
          <a:ext cx="1154113" cy="811212"/>
        </p:xfrm>
        <a:graphic>
          <a:graphicData uri="http://schemas.openxmlformats.org/presentationml/2006/ole">
            <mc:AlternateContent xmlns:mc="http://schemas.openxmlformats.org/markup-compatibility/2006">
              <mc:Choice xmlns:v="urn:schemas-microsoft-com:vml" Requires="v">
                <p:oleObj spid="_x0000_s18479" name="Equation" r:id="rId5" imgW="609600" imgH="457200" progId="Equation.3">
                  <p:embed/>
                </p:oleObj>
              </mc:Choice>
              <mc:Fallback>
                <p:oleObj name="Equation" r:id="rId5" imgW="6096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3141663"/>
                        <a:ext cx="115411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381000"/>
            <a:ext cx="7772400" cy="671513"/>
          </a:xfrm>
        </p:spPr>
        <p:txBody>
          <a:bodyPr/>
          <a:lstStyle/>
          <a:p>
            <a:pPr eaLnBrk="1" hangingPunct="1"/>
            <a:r>
              <a:rPr lang="en-CA" altLang="en-US" smtClean="0"/>
              <a:t>Example 3 - blocks</a:t>
            </a:r>
          </a:p>
        </p:txBody>
      </p:sp>
      <p:sp>
        <p:nvSpPr>
          <p:cNvPr id="19459" name="Rectangle 3"/>
          <p:cNvSpPr>
            <a:spLocks noChangeArrowheads="1"/>
          </p:cNvSpPr>
          <p:nvPr/>
        </p:nvSpPr>
        <p:spPr bwMode="auto">
          <a:xfrm>
            <a:off x="604838" y="1125538"/>
            <a:ext cx="8208962"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800" dirty="0"/>
              <a:t>&lt;matrix </a:t>
            </a:r>
            <a:r>
              <a:rPr lang="en-CA" altLang="en-US" sz="1800" dirty="0" err="1"/>
              <a:t>numberOfRows</a:t>
            </a:r>
            <a:r>
              <a:rPr lang="en-CA" altLang="en-US" sz="1800" dirty="0"/>
              <a:t>="3" </a:t>
            </a:r>
            <a:r>
              <a:rPr lang="en-CA" altLang="en-US" sz="1800" dirty="0" err="1"/>
              <a:t>numberOfColumns</a:t>
            </a:r>
            <a:r>
              <a:rPr lang="en-CA" altLang="en-US" sz="1800" dirty="0"/>
              <a:t>="4"&gt;</a:t>
            </a:r>
          </a:p>
          <a:p>
            <a:pPr eaLnBrk="1" hangingPunct="1">
              <a:spcBef>
                <a:spcPct val="0"/>
              </a:spcBef>
              <a:buFontTx/>
              <a:buNone/>
            </a:pPr>
            <a:r>
              <a:rPr lang="en-CA" altLang="en-US" sz="1800" dirty="0"/>
              <a:t>        &lt;blocks </a:t>
            </a:r>
            <a:r>
              <a:rPr lang="en-CA" altLang="en-US" sz="1800" dirty="0" err="1"/>
              <a:t>numberOfBlocks</a:t>
            </a:r>
            <a:r>
              <a:rPr lang="en-CA" altLang="en-US" sz="1800" dirty="0"/>
              <a:t>="2"&gt;</a:t>
            </a:r>
          </a:p>
          <a:p>
            <a:pPr eaLnBrk="1" hangingPunct="1">
              <a:spcBef>
                <a:spcPct val="0"/>
              </a:spcBef>
              <a:buFontTx/>
              <a:buNone/>
            </a:pPr>
            <a:r>
              <a:rPr lang="en-CA" altLang="en-US" sz="1800" dirty="0"/>
              <a:t>            &lt;</a:t>
            </a:r>
            <a:r>
              <a:rPr lang="en-CA" altLang="en-US" sz="1800" dirty="0" err="1"/>
              <a:t>colOffsets</a:t>
            </a:r>
            <a:r>
              <a:rPr lang="en-CA" altLang="en-US" sz="1800" dirty="0"/>
              <a:t> </a:t>
            </a:r>
            <a:r>
              <a:rPr lang="en-CA" altLang="en-US" sz="1800" dirty="0" err="1"/>
              <a:t>numberOfEl</a:t>
            </a:r>
            <a:r>
              <a:rPr lang="en-CA" altLang="en-US" sz="1800" dirty="0" smtClean="0"/>
              <a:t>="3"&gt;</a:t>
            </a:r>
            <a:endParaRPr lang="en-CA" altLang="en-US" sz="1800" dirty="0"/>
          </a:p>
          <a:p>
            <a:pPr eaLnBrk="1" hangingPunct="1">
              <a:spcBef>
                <a:spcPct val="0"/>
              </a:spcBef>
              <a:buFontTx/>
              <a:buNone/>
            </a:pPr>
            <a:r>
              <a:rPr lang="es-ES" altLang="en-US" sz="1800" dirty="0"/>
              <a:t>                &lt;</a:t>
            </a:r>
            <a:r>
              <a:rPr lang="es-ES" altLang="en-US" sz="1800" dirty="0" smtClean="0"/>
              <a:t>el&gt;0&lt;/</a:t>
            </a:r>
            <a:r>
              <a:rPr lang="es-ES" altLang="en-US" sz="1800" dirty="0"/>
              <a:t>el&gt;     &lt;</a:t>
            </a:r>
            <a:r>
              <a:rPr lang="es-ES" altLang="en-US" sz="1800" dirty="0" smtClean="0"/>
              <a:t>el&gt;2&lt;/</a:t>
            </a:r>
            <a:r>
              <a:rPr lang="es-ES" altLang="en-US" sz="1800" dirty="0"/>
              <a:t>el</a:t>
            </a:r>
            <a:r>
              <a:rPr lang="es-ES" altLang="en-US" sz="1800" dirty="0" smtClean="0"/>
              <a:t>&gt;     &lt;el&gt;4&lt;/el&gt;</a:t>
            </a:r>
            <a:endParaRPr lang="es-ES" altLang="en-US" sz="1800" dirty="0"/>
          </a:p>
          <a:p>
            <a:pPr eaLnBrk="1" hangingPunct="1">
              <a:spcBef>
                <a:spcPct val="0"/>
              </a:spcBef>
              <a:buFontTx/>
              <a:buNone/>
            </a:pPr>
            <a:r>
              <a:rPr lang="en-CA" altLang="en-US" sz="1800" dirty="0"/>
              <a:t>            &lt;/</a:t>
            </a:r>
            <a:r>
              <a:rPr lang="en-CA" altLang="en-US" sz="1800" dirty="0" err="1"/>
              <a:t>colOffsets</a:t>
            </a:r>
            <a:r>
              <a:rPr lang="en-CA" altLang="en-US" sz="1800" dirty="0"/>
              <a:t>&gt;</a:t>
            </a:r>
          </a:p>
          <a:p>
            <a:pPr eaLnBrk="1" hangingPunct="1">
              <a:spcBef>
                <a:spcPct val="0"/>
              </a:spcBef>
              <a:buFontTx/>
              <a:buNone/>
            </a:pPr>
            <a:r>
              <a:rPr lang="en-CA" altLang="en-US" sz="1800" dirty="0"/>
              <a:t>            &lt;</a:t>
            </a:r>
            <a:r>
              <a:rPr lang="en-CA" altLang="en-US" sz="1800" dirty="0" err="1"/>
              <a:t>rowOffsets</a:t>
            </a:r>
            <a:r>
              <a:rPr lang="en-CA" altLang="en-US" sz="1800" dirty="0"/>
              <a:t> </a:t>
            </a:r>
            <a:r>
              <a:rPr lang="en-CA" altLang="en-US" sz="1800" dirty="0" err="1"/>
              <a:t>numberOfEl</a:t>
            </a:r>
            <a:r>
              <a:rPr lang="en-CA" altLang="en-US" sz="1800" dirty="0" smtClean="0"/>
              <a:t>="3"&gt;</a:t>
            </a:r>
            <a:endParaRPr lang="en-CA" altLang="en-US" sz="1800" dirty="0"/>
          </a:p>
          <a:p>
            <a:pPr eaLnBrk="1" hangingPunct="1">
              <a:spcBef>
                <a:spcPct val="0"/>
              </a:spcBef>
              <a:buFontTx/>
              <a:buNone/>
            </a:pPr>
            <a:r>
              <a:rPr lang="es-ES" altLang="en-US" sz="1800" dirty="0"/>
              <a:t>                &lt;</a:t>
            </a:r>
            <a:r>
              <a:rPr lang="es-ES" altLang="en-US" sz="1800" dirty="0" smtClean="0"/>
              <a:t>el&gt;0&lt;/</a:t>
            </a:r>
            <a:r>
              <a:rPr lang="es-ES" altLang="en-US" sz="1800" dirty="0"/>
              <a:t>el&gt;     &lt;</a:t>
            </a:r>
            <a:r>
              <a:rPr lang="es-ES" altLang="en-US" sz="1800" dirty="0" smtClean="0"/>
              <a:t>el&gt;2</a:t>
            </a:r>
            <a:r>
              <a:rPr lang="es-ES" altLang="en-US" sz="1800" dirty="0"/>
              <a:t>&lt;/el</a:t>
            </a:r>
            <a:r>
              <a:rPr lang="es-ES" altLang="en-US" sz="1800" dirty="0" smtClean="0"/>
              <a:t>&gt;     &lt;el&gt;3&lt;/el&gt;</a:t>
            </a:r>
            <a:endParaRPr lang="es-ES" altLang="en-US" sz="1800" dirty="0"/>
          </a:p>
          <a:p>
            <a:pPr eaLnBrk="1" hangingPunct="1">
              <a:spcBef>
                <a:spcPct val="0"/>
              </a:spcBef>
              <a:buFontTx/>
              <a:buNone/>
            </a:pPr>
            <a:r>
              <a:rPr lang="en-CA" altLang="en-US" sz="1800" dirty="0"/>
              <a:t>            &lt;/</a:t>
            </a:r>
            <a:r>
              <a:rPr lang="en-CA" altLang="en-US" sz="1800" dirty="0" err="1"/>
              <a:t>rowOffsets</a:t>
            </a:r>
            <a:r>
              <a:rPr lang="en-CA" altLang="en-US" sz="1800" dirty="0"/>
              <a:t>&gt;</a:t>
            </a:r>
          </a:p>
          <a:p>
            <a:pPr eaLnBrk="1" hangingPunct="1">
              <a:spcBef>
                <a:spcPct val="0"/>
              </a:spcBef>
              <a:buFontTx/>
              <a:buNone/>
            </a:pPr>
            <a:r>
              <a:rPr lang="sv-SE" altLang="en-US" sz="1800" dirty="0"/>
              <a:t>            &lt;block blockRowIdx="0" blockColIdx="0"&gt;</a:t>
            </a:r>
          </a:p>
          <a:p>
            <a:pPr eaLnBrk="1" hangingPunct="1">
              <a:spcBef>
                <a:spcPct val="0"/>
              </a:spcBef>
              <a:buFontTx/>
              <a:buNone/>
            </a:pPr>
            <a:r>
              <a:rPr lang="en-CA" altLang="en-US" sz="1800" dirty="0"/>
              <a:t>                &lt;</a:t>
            </a:r>
            <a:r>
              <a:rPr lang="en-CA" altLang="en-US" sz="1800" dirty="0" err="1"/>
              <a:t>baseMatrix</a:t>
            </a:r>
            <a:r>
              <a:rPr lang="en-CA" altLang="en-US" sz="1800" dirty="0"/>
              <a:t> </a:t>
            </a:r>
            <a:r>
              <a:rPr lang="en-CA" altLang="en-US" sz="1800" dirty="0" err="1"/>
              <a:t>baseMatrixIdx</a:t>
            </a:r>
            <a:r>
              <a:rPr lang="en-CA" altLang="en-US" sz="1800" dirty="0"/>
              <a:t>="1"/&gt;</a:t>
            </a:r>
          </a:p>
          <a:p>
            <a:pPr eaLnBrk="1" hangingPunct="1">
              <a:spcBef>
                <a:spcPct val="0"/>
              </a:spcBef>
              <a:buFontTx/>
              <a:buNone/>
            </a:pPr>
            <a:r>
              <a:rPr lang="en-CA" altLang="en-US" sz="1800" dirty="0"/>
              <a:t>            &lt;/block&gt;</a:t>
            </a:r>
          </a:p>
          <a:p>
            <a:pPr eaLnBrk="1" hangingPunct="1">
              <a:spcBef>
                <a:spcPct val="0"/>
              </a:spcBef>
              <a:buFontTx/>
              <a:buNone/>
            </a:pPr>
            <a:r>
              <a:rPr lang="sv-SE" altLang="en-US" sz="1800" dirty="0"/>
              <a:t>            &lt;block blockRowIdx="1" blockColIdx="1"&gt;</a:t>
            </a:r>
          </a:p>
          <a:p>
            <a:pPr eaLnBrk="1" hangingPunct="1">
              <a:spcBef>
                <a:spcPct val="0"/>
              </a:spcBef>
              <a:buFontTx/>
              <a:buNone/>
            </a:pPr>
            <a:r>
              <a:rPr lang="fr-FR" altLang="en-US" sz="1800" dirty="0"/>
              <a:t>                &lt;</a:t>
            </a:r>
            <a:r>
              <a:rPr lang="fr-FR" altLang="en-US" sz="1800" dirty="0" err="1"/>
              <a:t>baseMatrix</a:t>
            </a:r>
            <a:r>
              <a:rPr lang="fr-FR" altLang="en-US" sz="1800" dirty="0"/>
              <a:t> </a:t>
            </a:r>
            <a:r>
              <a:rPr lang="fr-FR" altLang="en-US" sz="1800" dirty="0" err="1"/>
              <a:t>baseMatrixIdx</a:t>
            </a:r>
            <a:r>
              <a:rPr lang="fr-FR" altLang="en-US" sz="1800" dirty="0"/>
              <a:t>="0" </a:t>
            </a:r>
            <a:r>
              <a:rPr lang="fr-FR" altLang="en-US" sz="1800" dirty="0" err="1"/>
              <a:t>baseTranspose</a:t>
            </a:r>
            <a:r>
              <a:rPr lang="fr-FR" altLang="en-US" sz="1800" dirty="0"/>
              <a:t>="</a:t>
            </a:r>
            <a:r>
              <a:rPr lang="fr-FR" altLang="en-US" sz="1800" dirty="0" err="1"/>
              <a:t>true</a:t>
            </a:r>
            <a:r>
              <a:rPr lang="fr-FR" altLang="en-US" sz="1800" dirty="0"/>
              <a:t>" </a:t>
            </a:r>
            <a:r>
              <a:rPr lang="fr-FR" altLang="en-US" sz="1800" dirty="0" err="1"/>
              <a:t>scalarMultiplier</a:t>
            </a:r>
            <a:r>
              <a:rPr lang="fr-FR" altLang="en-US" sz="1800" dirty="0"/>
              <a:t>="-3"/&gt;</a:t>
            </a:r>
          </a:p>
          <a:p>
            <a:pPr eaLnBrk="1" hangingPunct="1">
              <a:spcBef>
                <a:spcPct val="0"/>
              </a:spcBef>
              <a:buFontTx/>
              <a:buNone/>
            </a:pPr>
            <a:r>
              <a:rPr lang="en-CA" altLang="en-US" sz="1800" dirty="0"/>
              <a:t>            &lt;/block&gt;</a:t>
            </a:r>
          </a:p>
          <a:p>
            <a:pPr eaLnBrk="1" hangingPunct="1">
              <a:spcBef>
                <a:spcPct val="0"/>
              </a:spcBef>
              <a:buFontTx/>
              <a:buNone/>
            </a:pPr>
            <a:r>
              <a:rPr lang="en-CA" altLang="en-US" sz="1800" dirty="0"/>
              <a:t>        &lt;/blocks&gt;</a:t>
            </a:r>
          </a:p>
          <a:p>
            <a:pPr eaLnBrk="1" hangingPunct="1">
              <a:spcBef>
                <a:spcPct val="0"/>
              </a:spcBef>
              <a:buFontTx/>
              <a:buNone/>
            </a:pPr>
            <a:r>
              <a:rPr lang="en-CA" altLang="en-US" sz="1800" dirty="0"/>
              <a:t>    &lt;/matrix&gt;</a:t>
            </a:r>
          </a:p>
        </p:txBody>
      </p:sp>
      <p:graphicFrame>
        <p:nvGraphicFramePr>
          <p:cNvPr id="19460" name="Object 2"/>
          <p:cNvGraphicFramePr>
            <a:graphicFrameLocks noChangeAspect="1"/>
          </p:cNvGraphicFramePr>
          <p:nvPr/>
        </p:nvGraphicFramePr>
        <p:xfrm>
          <a:off x="6084888" y="1700213"/>
          <a:ext cx="2319337" cy="865187"/>
        </p:xfrm>
        <a:graphic>
          <a:graphicData uri="http://schemas.openxmlformats.org/presentationml/2006/ole">
            <mc:AlternateContent xmlns:mc="http://schemas.openxmlformats.org/markup-compatibility/2006">
              <mc:Choice xmlns:v="urn:schemas-microsoft-com:vml" Requires="v">
                <p:oleObj spid="_x0000_s19507" name="Equation" r:id="rId3" imgW="1295400" imgH="482600" progId="Equation.3">
                  <p:embed/>
                </p:oleObj>
              </mc:Choice>
              <mc:Fallback>
                <p:oleObj name="Equation" r:id="rId3" imgW="12954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700213"/>
                        <a:ext cx="231933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1" name="Group 11"/>
          <p:cNvGrpSpPr>
            <a:grpSpLocks/>
          </p:cNvGrpSpPr>
          <p:nvPr/>
        </p:nvGrpSpPr>
        <p:grpSpPr bwMode="auto">
          <a:xfrm>
            <a:off x="6516688" y="2636838"/>
            <a:ext cx="1881187" cy="1074737"/>
            <a:chOff x="6516216" y="2636912"/>
            <a:chExt cx="1881187" cy="1074737"/>
          </a:xfrm>
        </p:grpSpPr>
        <p:graphicFrame>
          <p:nvGraphicFramePr>
            <p:cNvPr id="19462" name="Object 4"/>
            <p:cNvGraphicFramePr>
              <a:graphicFrameLocks noChangeAspect="1"/>
            </p:cNvGraphicFramePr>
            <p:nvPr/>
          </p:nvGraphicFramePr>
          <p:xfrm>
            <a:off x="6516216" y="2636912"/>
            <a:ext cx="1881187" cy="1074737"/>
          </p:xfrm>
          <a:graphic>
            <a:graphicData uri="http://schemas.openxmlformats.org/presentationml/2006/ole">
              <mc:AlternateContent xmlns:mc="http://schemas.openxmlformats.org/markup-compatibility/2006">
                <mc:Choice xmlns:v="urn:schemas-microsoft-com:vml" Requires="v">
                  <p:oleObj spid="_x0000_s19508" name="Equation" r:id="rId5" imgW="1244600" imgH="711200" progId="Equation.3">
                    <p:embed/>
                  </p:oleObj>
                </mc:Choice>
                <mc:Fallback>
                  <p:oleObj name="Equation" r:id="rId5" imgW="12446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2636912"/>
                          <a:ext cx="188118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463" name="Straight Connector 7"/>
            <p:cNvCxnSpPr>
              <a:cxnSpLocks noChangeShapeType="1"/>
            </p:cNvCxnSpPr>
            <p:nvPr/>
          </p:nvCxnSpPr>
          <p:spPr bwMode="auto">
            <a:xfrm>
              <a:off x="7404127" y="2708920"/>
              <a:ext cx="0" cy="864096"/>
            </a:xfrm>
            <a:prstGeom prst="line">
              <a:avLst/>
            </a:prstGeom>
            <a:noFill/>
            <a:ln w="9525" algn="ctr">
              <a:solidFill>
                <a:schemeClr val="tx1"/>
              </a:solidFill>
              <a:prstDash val="sysDash"/>
              <a:miter lim="800000"/>
              <a:headEnd/>
              <a:tailEnd/>
            </a:ln>
            <a:extLst>
              <a:ext uri="{909E8E84-426E-40DD-AFC4-6F175D3DCCD1}">
                <a14:hiddenFill xmlns:a14="http://schemas.microsoft.com/office/drawing/2010/main">
                  <a:noFill/>
                </a14:hiddenFill>
              </a:ext>
            </a:extLst>
          </p:spPr>
        </p:cxnSp>
        <p:cxnSp>
          <p:nvCxnSpPr>
            <p:cNvPr id="19464" name="Straight Connector 9"/>
            <p:cNvCxnSpPr>
              <a:cxnSpLocks noChangeShapeType="1"/>
            </p:cNvCxnSpPr>
            <p:nvPr/>
          </p:nvCxnSpPr>
          <p:spPr bwMode="auto">
            <a:xfrm>
              <a:off x="6804248" y="3344034"/>
              <a:ext cx="1440160" cy="0"/>
            </a:xfrm>
            <a:prstGeom prst="line">
              <a:avLst/>
            </a:prstGeom>
            <a:noFill/>
            <a:ln w="9525" algn="ctr">
              <a:solidFill>
                <a:schemeClr val="tx1"/>
              </a:solidFill>
              <a:prstDash val="sysDash"/>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25475" y="188913"/>
            <a:ext cx="7772400" cy="719137"/>
          </a:xfrm>
        </p:spPr>
        <p:txBody>
          <a:bodyPr/>
          <a:lstStyle/>
          <a:p>
            <a:pPr eaLnBrk="1" hangingPunct="1"/>
            <a:r>
              <a:rPr lang="en-CA" altLang="en-US" smtClean="0"/>
              <a:t>Example 4 – base matrix</a:t>
            </a:r>
          </a:p>
        </p:txBody>
      </p:sp>
      <p:sp>
        <p:nvSpPr>
          <p:cNvPr id="4" name="Rectangle 3"/>
          <p:cNvSpPr/>
          <p:nvPr/>
        </p:nvSpPr>
        <p:spPr>
          <a:xfrm>
            <a:off x="477838" y="908050"/>
            <a:ext cx="5534322" cy="3513269"/>
          </a:xfrm>
          <a:prstGeom prst="rect">
            <a:avLst/>
          </a:prstGeom>
        </p:spPr>
        <p:txBody>
          <a:bodyPr wrap="square">
            <a:spAutoFit/>
          </a:bodyPr>
          <a:lstStyle/>
          <a:p>
            <a:pPr fontAlgn="auto">
              <a:lnSpc>
                <a:spcPct val="95000"/>
              </a:lnSpc>
              <a:spcBef>
                <a:spcPts val="0"/>
              </a:spcBef>
              <a:spcAft>
                <a:spcPts val="0"/>
              </a:spcAft>
              <a:defRPr/>
            </a:pPr>
            <a:r>
              <a:rPr lang="en-CA" dirty="0">
                <a:latin typeface="+mn-lt"/>
                <a:cs typeface="+mn-cs"/>
              </a:rPr>
              <a:t>&lt;matrix </a:t>
            </a:r>
            <a:r>
              <a:rPr lang="en-CA" dirty="0" err="1">
                <a:latin typeface="+mn-lt"/>
                <a:cs typeface="+mn-cs"/>
              </a:rPr>
              <a:t>numberOfRows</a:t>
            </a:r>
            <a:r>
              <a:rPr lang="en-CA" dirty="0">
                <a:latin typeface="+mn-lt"/>
                <a:cs typeface="+mn-cs"/>
              </a:rPr>
              <a:t>="5" </a:t>
            </a:r>
            <a:r>
              <a:rPr lang="en-CA" dirty="0" err="1">
                <a:latin typeface="+mn-lt"/>
                <a:cs typeface="+mn-cs"/>
              </a:rPr>
              <a:t>numberOfColumns</a:t>
            </a:r>
            <a:r>
              <a:rPr lang="en-CA" dirty="0">
                <a:latin typeface="+mn-lt"/>
                <a:cs typeface="+mn-cs"/>
              </a:rPr>
              <a:t>="5"&gt;</a:t>
            </a:r>
          </a:p>
          <a:p>
            <a:pPr fontAlgn="auto">
              <a:lnSpc>
                <a:spcPct val="95000"/>
              </a:lnSpc>
              <a:spcBef>
                <a:spcPts val="0"/>
              </a:spcBef>
              <a:spcAft>
                <a:spcPts val="0"/>
              </a:spcAft>
              <a:defRPr/>
            </a:pPr>
            <a:r>
              <a:rPr lang="en-CA" dirty="0">
                <a:latin typeface="+mn-lt"/>
                <a:cs typeface="+mn-cs"/>
              </a:rPr>
              <a:t>    &lt;</a:t>
            </a:r>
            <a:r>
              <a:rPr lang="en-CA" dirty="0" err="1">
                <a:latin typeface="+mn-lt"/>
                <a:cs typeface="+mn-cs"/>
              </a:rPr>
              <a:t>baseMatrix</a:t>
            </a:r>
            <a:endParaRPr lang="en-CA" dirty="0">
              <a:latin typeface="+mn-lt"/>
              <a:cs typeface="+mn-cs"/>
            </a:endParaRPr>
          </a:p>
          <a:p>
            <a:pPr fontAlgn="auto">
              <a:lnSpc>
                <a:spcPct val="95000"/>
              </a:lnSpc>
              <a:spcBef>
                <a:spcPts val="0"/>
              </a:spcBef>
              <a:spcAft>
                <a:spcPts val="0"/>
              </a:spcAft>
              <a:defRPr/>
            </a:pPr>
            <a:r>
              <a:rPr lang="en-CA" dirty="0">
                <a:latin typeface="+mn-lt"/>
                <a:cs typeface="+mn-cs"/>
              </a:rPr>
              <a:t>                </a:t>
            </a:r>
            <a:r>
              <a:rPr lang="en-CA" dirty="0" err="1">
                <a:latin typeface="+mn-lt"/>
                <a:cs typeface="+mn-cs"/>
              </a:rPr>
              <a:t>baseMatrixIdx</a:t>
            </a:r>
            <a:r>
              <a:rPr lang="en-CA" dirty="0">
                <a:latin typeface="+mn-lt"/>
                <a:cs typeface="+mn-cs"/>
              </a:rPr>
              <a:t>="2"   </a:t>
            </a:r>
          </a:p>
          <a:p>
            <a:pPr fontAlgn="auto">
              <a:lnSpc>
                <a:spcPct val="95000"/>
              </a:lnSpc>
              <a:spcBef>
                <a:spcPts val="0"/>
              </a:spcBef>
              <a:spcAft>
                <a:spcPts val="0"/>
              </a:spcAft>
              <a:defRPr/>
            </a:pPr>
            <a:r>
              <a:rPr lang="en-CA" dirty="0">
                <a:solidFill>
                  <a:schemeClr val="bg1">
                    <a:lumMod val="65000"/>
                  </a:schemeClr>
                </a:solidFill>
                <a:latin typeface="+mn-lt"/>
                <a:cs typeface="+mn-cs"/>
              </a:rPr>
              <a:t>                </a:t>
            </a:r>
            <a:r>
              <a:rPr lang="en-CA" dirty="0" err="1">
                <a:solidFill>
                  <a:schemeClr val="bg1">
                    <a:lumMod val="65000"/>
                  </a:schemeClr>
                </a:solidFill>
                <a:latin typeface="+mn-lt"/>
                <a:cs typeface="+mn-cs"/>
              </a:rPr>
              <a:t>baseMatrixFirstRow</a:t>
            </a:r>
            <a:r>
              <a:rPr lang="en-CA" dirty="0">
                <a:solidFill>
                  <a:schemeClr val="bg1">
                    <a:lumMod val="65000"/>
                  </a:schemeClr>
                </a:solidFill>
                <a:latin typeface="+mn-lt"/>
                <a:cs typeface="+mn-cs"/>
              </a:rPr>
              <a:t>="0"   </a:t>
            </a:r>
          </a:p>
          <a:p>
            <a:pPr fontAlgn="auto">
              <a:lnSpc>
                <a:spcPct val="95000"/>
              </a:lnSpc>
              <a:spcBef>
                <a:spcPts val="0"/>
              </a:spcBef>
              <a:spcAft>
                <a:spcPts val="0"/>
              </a:spcAft>
              <a:defRPr/>
            </a:pPr>
            <a:r>
              <a:rPr lang="en-CA" dirty="0">
                <a:solidFill>
                  <a:schemeClr val="bg1">
                    <a:lumMod val="65000"/>
                  </a:schemeClr>
                </a:solidFill>
                <a:latin typeface="+mn-lt"/>
                <a:cs typeface="+mn-cs"/>
              </a:rPr>
              <a:t>                </a:t>
            </a:r>
            <a:r>
              <a:rPr lang="en-CA" dirty="0" err="1">
                <a:solidFill>
                  <a:schemeClr val="bg1">
                    <a:lumMod val="65000"/>
                  </a:schemeClr>
                </a:solidFill>
                <a:latin typeface="+mn-lt"/>
                <a:cs typeface="+mn-cs"/>
              </a:rPr>
              <a:t>baseMatrixFirstCol</a:t>
            </a:r>
            <a:r>
              <a:rPr lang="en-CA" dirty="0">
                <a:solidFill>
                  <a:schemeClr val="bg1">
                    <a:lumMod val="65000"/>
                  </a:schemeClr>
                </a:solidFill>
                <a:latin typeface="+mn-lt"/>
                <a:cs typeface="+mn-cs"/>
              </a:rPr>
              <a:t>="0"   </a:t>
            </a:r>
          </a:p>
          <a:p>
            <a:pPr fontAlgn="auto">
              <a:lnSpc>
                <a:spcPct val="95000"/>
              </a:lnSpc>
              <a:spcBef>
                <a:spcPts val="0"/>
              </a:spcBef>
              <a:spcAft>
                <a:spcPts val="0"/>
              </a:spcAft>
              <a:defRPr/>
            </a:pPr>
            <a:r>
              <a:rPr lang="en-CA" dirty="0">
                <a:solidFill>
                  <a:schemeClr val="bg1">
                    <a:lumMod val="65000"/>
                  </a:schemeClr>
                </a:solidFill>
                <a:latin typeface="+mn-lt"/>
                <a:cs typeface="+mn-cs"/>
              </a:rPr>
              <a:t>                </a:t>
            </a:r>
            <a:r>
              <a:rPr lang="en-CA" dirty="0" err="1">
                <a:solidFill>
                  <a:schemeClr val="bg1">
                    <a:lumMod val="65000"/>
                  </a:schemeClr>
                </a:solidFill>
                <a:latin typeface="+mn-lt"/>
                <a:cs typeface="+mn-cs"/>
              </a:rPr>
              <a:t>baseMatrixLastRow</a:t>
            </a:r>
            <a:r>
              <a:rPr lang="en-CA" dirty="0">
                <a:solidFill>
                  <a:schemeClr val="bg1">
                    <a:lumMod val="65000"/>
                  </a:schemeClr>
                </a:solidFill>
                <a:latin typeface="+mn-lt"/>
                <a:cs typeface="+mn-cs"/>
              </a:rPr>
              <a:t>="2"   </a:t>
            </a:r>
          </a:p>
          <a:p>
            <a:pPr fontAlgn="auto">
              <a:lnSpc>
                <a:spcPct val="95000"/>
              </a:lnSpc>
              <a:spcBef>
                <a:spcPts val="0"/>
              </a:spcBef>
              <a:spcAft>
                <a:spcPts val="0"/>
              </a:spcAft>
              <a:defRPr/>
            </a:pPr>
            <a:r>
              <a:rPr lang="en-CA" dirty="0">
                <a:latin typeface="+mn-lt"/>
                <a:cs typeface="+mn-cs"/>
              </a:rPr>
              <a:t>                </a:t>
            </a:r>
            <a:r>
              <a:rPr lang="en-CA" dirty="0" err="1">
                <a:latin typeface="+mn-lt"/>
                <a:cs typeface="+mn-cs"/>
              </a:rPr>
              <a:t>baseMatrixLastCol</a:t>
            </a:r>
            <a:r>
              <a:rPr lang="en-CA" dirty="0">
                <a:latin typeface="+mn-lt"/>
                <a:cs typeface="+mn-cs"/>
              </a:rPr>
              <a:t>="2"   </a:t>
            </a:r>
          </a:p>
          <a:p>
            <a:pPr fontAlgn="auto">
              <a:lnSpc>
                <a:spcPct val="95000"/>
              </a:lnSpc>
              <a:spcBef>
                <a:spcPts val="0"/>
              </a:spcBef>
              <a:spcAft>
                <a:spcPts val="0"/>
              </a:spcAft>
              <a:defRPr/>
            </a:pPr>
            <a:r>
              <a:rPr lang="en-CA" dirty="0">
                <a:solidFill>
                  <a:schemeClr val="bg1">
                    <a:lumMod val="65000"/>
                  </a:schemeClr>
                </a:solidFill>
                <a:latin typeface="+mn-lt"/>
                <a:cs typeface="+mn-cs"/>
              </a:rPr>
              <a:t>                </a:t>
            </a:r>
            <a:r>
              <a:rPr lang="en-CA" dirty="0" err="1">
                <a:solidFill>
                  <a:schemeClr val="bg1">
                    <a:lumMod val="65000"/>
                  </a:schemeClr>
                </a:solidFill>
                <a:latin typeface="+mn-lt"/>
                <a:cs typeface="+mn-cs"/>
              </a:rPr>
              <a:t>baseTranspose</a:t>
            </a:r>
            <a:r>
              <a:rPr lang="en-CA" dirty="0">
                <a:solidFill>
                  <a:schemeClr val="bg1">
                    <a:lumMod val="65000"/>
                  </a:schemeClr>
                </a:solidFill>
                <a:latin typeface="+mn-lt"/>
                <a:cs typeface="+mn-cs"/>
              </a:rPr>
              <a:t>="false"   </a:t>
            </a:r>
          </a:p>
          <a:p>
            <a:pPr fontAlgn="auto">
              <a:lnSpc>
                <a:spcPct val="95000"/>
              </a:lnSpc>
              <a:spcBef>
                <a:spcPts val="0"/>
              </a:spcBef>
              <a:spcAft>
                <a:spcPts val="0"/>
              </a:spcAft>
              <a:defRPr/>
            </a:pPr>
            <a:r>
              <a:rPr lang="en-CA" dirty="0">
                <a:solidFill>
                  <a:schemeClr val="bg1">
                    <a:lumMod val="65000"/>
                  </a:schemeClr>
                </a:solidFill>
                <a:latin typeface="+mn-lt"/>
                <a:cs typeface="+mn-cs"/>
              </a:rPr>
              <a:t>                </a:t>
            </a:r>
            <a:r>
              <a:rPr lang="en-CA" dirty="0" err="1">
                <a:solidFill>
                  <a:schemeClr val="bg1">
                    <a:lumMod val="65000"/>
                  </a:schemeClr>
                </a:solidFill>
                <a:latin typeface="+mn-lt"/>
                <a:cs typeface="+mn-cs"/>
              </a:rPr>
              <a:t>scalarMultiplier</a:t>
            </a:r>
            <a:r>
              <a:rPr lang="en-CA" dirty="0">
                <a:solidFill>
                  <a:schemeClr val="bg1">
                    <a:lumMod val="65000"/>
                  </a:schemeClr>
                </a:solidFill>
                <a:latin typeface="+mn-lt"/>
                <a:cs typeface="+mn-cs"/>
              </a:rPr>
              <a:t>="1.0" </a:t>
            </a:r>
          </a:p>
          <a:p>
            <a:pPr fontAlgn="auto">
              <a:lnSpc>
                <a:spcPct val="95000"/>
              </a:lnSpc>
              <a:spcBef>
                <a:spcPts val="0"/>
              </a:spcBef>
              <a:spcAft>
                <a:spcPts val="0"/>
              </a:spcAft>
              <a:defRPr/>
            </a:pPr>
            <a:r>
              <a:rPr lang="en-CA" dirty="0">
                <a:latin typeface="+mn-lt"/>
                <a:cs typeface="+mn-cs"/>
              </a:rPr>
              <a:t>                </a:t>
            </a:r>
            <a:r>
              <a:rPr lang="en-CA" dirty="0" err="1">
                <a:latin typeface="+mn-lt"/>
                <a:cs typeface="+mn-cs"/>
              </a:rPr>
              <a:t>targetMatrixFirstRow</a:t>
            </a:r>
            <a:r>
              <a:rPr lang="en-CA" dirty="0">
                <a:latin typeface="+mn-lt"/>
                <a:cs typeface="+mn-cs"/>
              </a:rPr>
              <a:t>="1"</a:t>
            </a:r>
          </a:p>
          <a:p>
            <a:pPr fontAlgn="auto">
              <a:lnSpc>
                <a:spcPct val="95000"/>
              </a:lnSpc>
              <a:spcBef>
                <a:spcPts val="0"/>
              </a:spcBef>
              <a:spcAft>
                <a:spcPts val="0"/>
              </a:spcAft>
              <a:defRPr/>
            </a:pPr>
            <a:r>
              <a:rPr lang="en-CA" dirty="0">
                <a:latin typeface="+mn-lt"/>
                <a:cs typeface="+mn-cs"/>
              </a:rPr>
              <a:t>                </a:t>
            </a:r>
            <a:r>
              <a:rPr lang="en-CA" dirty="0" err="1">
                <a:latin typeface="+mn-lt"/>
                <a:cs typeface="+mn-cs"/>
              </a:rPr>
              <a:t>targetMatrixLastRow</a:t>
            </a:r>
            <a:r>
              <a:rPr lang="en-CA" dirty="0">
                <a:latin typeface="+mn-lt"/>
                <a:cs typeface="+mn-cs"/>
              </a:rPr>
              <a:t> ="1"</a:t>
            </a:r>
          </a:p>
          <a:p>
            <a:pPr fontAlgn="auto">
              <a:lnSpc>
                <a:spcPct val="95000"/>
              </a:lnSpc>
              <a:spcBef>
                <a:spcPts val="0"/>
              </a:spcBef>
              <a:spcAft>
                <a:spcPts val="0"/>
              </a:spcAft>
              <a:defRPr/>
            </a:pPr>
            <a:r>
              <a:rPr lang="en-CA" dirty="0">
                <a:latin typeface="+mn-lt"/>
                <a:cs typeface="+mn-cs"/>
              </a:rPr>
              <a:t>            /&gt;</a:t>
            </a:r>
          </a:p>
          <a:p>
            <a:pPr fontAlgn="auto">
              <a:lnSpc>
                <a:spcPct val="95000"/>
              </a:lnSpc>
              <a:spcBef>
                <a:spcPts val="0"/>
              </a:spcBef>
              <a:spcAft>
                <a:spcPts val="0"/>
              </a:spcAft>
              <a:defRPr/>
            </a:pPr>
            <a:r>
              <a:rPr lang="en-CA" dirty="0">
                <a:latin typeface="+mn-lt"/>
                <a:cs typeface="+mn-cs"/>
              </a:rPr>
              <a:t>&lt;/matrix&gt;</a:t>
            </a:r>
          </a:p>
        </p:txBody>
      </p:sp>
      <p:grpSp>
        <p:nvGrpSpPr>
          <p:cNvPr id="20484" name="Group 9"/>
          <p:cNvGrpSpPr>
            <a:grpSpLocks/>
          </p:cNvGrpSpPr>
          <p:nvPr/>
        </p:nvGrpSpPr>
        <p:grpSpPr bwMode="auto">
          <a:xfrm>
            <a:off x="5407025" y="1773238"/>
            <a:ext cx="3125788" cy="2232025"/>
            <a:chOff x="5407293" y="1772816"/>
            <a:chExt cx="3125147" cy="2232248"/>
          </a:xfrm>
        </p:grpSpPr>
        <p:graphicFrame>
          <p:nvGraphicFramePr>
            <p:cNvPr id="20485" name="Object 2"/>
            <p:cNvGraphicFramePr>
              <a:graphicFrameLocks noChangeAspect="1"/>
            </p:cNvGraphicFramePr>
            <p:nvPr/>
          </p:nvGraphicFramePr>
          <p:xfrm>
            <a:off x="5407293" y="1772816"/>
            <a:ext cx="3125147" cy="2232248"/>
          </p:xfrm>
          <a:graphic>
            <a:graphicData uri="http://schemas.openxmlformats.org/presentationml/2006/ole">
              <mc:AlternateContent xmlns:mc="http://schemas.openxmlformats.org/markup-compatibility/2006">
                <mc:Choice xmlns:v="urn:schemas-microsoft-com:vml" Requires="v">
                  <p:oleObj spid="_x0000_s20508" name="Equation" r:id="rId3" imgW="1600200" imgH="1143000" progId="Equation.3">
                    <p:embed/>
                  </p:oleObj>
                </mc:Choice>
                <mc:Fallback>
                  <p:oleObj name="Equation" r:id="rId3" imgW="1600200" imgH="1143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293" y="1772816"/>
                          <a:ext cx="3125147"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5"/>
            <p:cNvSpPr>
              <a:spLocks noChangeArrowheads="1"/>
            </p:cNvSpPr>
            <p:nvPr/>
          </p:nvSpPr>
          <p:spPr bwMode="auto">
            <a:xfrm>
              <a:off x="6588224" y="2204864"/>
              <a:ext cx="1368152" cy="1296144"/>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spcBef>
                  <a:spcPct val="0"/>
                </a:spcBef>
                <a:buFontTx/>
                <a:buNone/>
              </a:pPr>
              <a:endParaRPr lang="en-CA" altLang="en-US" sz="2400">
                <a:latin typeface="Times" pitchFamily="18"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CA" altLang="en-US" smtClean="0"/>
              <a:t>Outline</a:t>
            </a:r>
          </a:p>
        </p:txBody>
      </p:sp>
      <p:sp>
        <p:nvSpPr>
          <p:cNvPr id="5123" name="Content Placeholder 2"/>
          <p:cNvSpPr>
            <a:spLocks noGrp="1"/>
          </p:cNvSpPr>
          <p:nvPr>
            <p:ph idx="1"/>
          </p:nvPr>
        </p:nvSpPr>
        <p:spPr/>
        <p:txBody>
          <a:bodyPr/>
          <a:lstStyle/>
          <a:p>
            <a:pPr eaLnBrk="1" hangingPunct="1"/>
            <a:r>
              <a:rPr lang="en-CA" altLang="en-US" sz="2800" dirty="0" smtClean="0"/>
              <a:t>Matrices and optimization</a:t>
            </a:r>
          </a:p>
          <a:p>
            <a:pPr eaLnBrk="1" hangingPunct="1"/>
            <a:r>
              <a:rPr lang="en-CA" altLang="en-US" sz="2800" dirty="0" smtClean="0"/>
              <a:t>Optimization Services</a:t>
            </a:r>
          </a:p>
          <a:p>
            <a:pPr eaLnBrk="1" hangingPunct="1"/>
            <a:r>
              <a:rPr lang="en-CA" altLang="en-US" sz="2800" dirty="0" err="1" smtClean="0"/>
              <a:t>OSiL</a:t>
            </a:r>
            <a:r>
              <a:rPr lang="en-CA" altLang="en-US" sz="2800" dirty="0" smtClean="0"/>
              <a:t> (Optimization Services instance Language)</a:t>
            </a:r>
          </a:p>
          <a:p>
            <a:pPr eaLnBrk="1" hangingPunct="1"/>
            <a:r>
              <a:rPr lang="en-CA" altLang="en-US" sz="2800" dirty="0" smtClean="0"/>
              <a:t>Cone and matrix programming</a:t>
            </a:r>
          </a:p>
          <a:p>
            <a:pPr eaLnBrk="1" hangingPunct="1"/>
            <a:r>
              <a:rPr lang="en-CA" altLang="en-US" sz="2800" dirty="0" smtClean="0"/>
              <a:t>Extensions to </a:t>
            </a:r>
            <a:r>
              <a:rPr lang="en-CA" altLang="en-US" sz="2800" dirty="0" err="1" smtClean="0"/>
              <a:t>OSiL</a:t>
            </a:r>
            <a:endParaRPr lang="en-CA" altLang="en-US" sz="2800" dirty="0" smtClean="0"/>
          </a:p>
          <a:p>
            <a:pPr lvl="1" eaLnBrk="1" hangingPunct="1"/>
            <a:r>
              <a:rPr lang="en-CA" altLang="en-US" sz="2400" dirty="0" smtClean="0"/>
              <a:t>Matrices</a:t>
            </a:r>
          </a:p>
          <a:p>
            <a:pPr lvl="1" eaLnBrk="1" hangingPunct="1"/>
            <a:r>
              <a:rPr lang="en-CA" altLang="en-US" sz="2400" dirty="0" smtClean="0"/>
              <a:t>Cones</a:t>
            </a:r>
          </a:p>
          <a:p>
            <a:pPr lvl="1" eaLnBrk="1" hangingPunct="1"/>
            <a:r>
              <a:rPr lang="en-CA" altLang="en-US" sz="2400" dirty="0" smtClean="0"/>
              <a:t>Matrix programming</a:t>
            </a:r>
          </a:p>
          <a:p>
            <a:pPr eaLnBrk="1" hangingPunct="1"/>
            <a:r>
              <a:rPr lang="en-CA" altLang="en-US" sz="2800" dirty="0" smtClean="0"/>
              <a:t>OS and CSDP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25475" y="188913"/>
            <a:ext cx="7772400" cy="719137"/>
          </a:xfrm>
        </p:spPr>
        <p:txBody>
          <a:bodyPr/>
          <a:lstStyle/>
          <a:p>
            <a:pPr eaLnBrk="1" hangingPunct="1"/>
            <a:r>
              <a:rPr lang="en-CA" altLang="en-US" smtClean="0"/>
              <a:t>Example 5 – variable references</a:t>
            </a:r>
          </a:p>
        </p:txBody>
      </p:sp>
      <p:sp>
        <p:nvSpPr>
          <p:cNvPr id="21507" name="Rectangle 3"/>
          <p:cNvSpPr>
            <a:spLocks noChangeArrowheads="1"/>
          </p:cNvSpPr>
          <p:nvPr/>
        </p:nvSpPr>
        <p:spPr bwMode="auto">
          <a:xfrm>
            <a:off x="477838" y="908050"/>
            <a:ext cx="6686550" cy="403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lnSpc>
                <a:spcPct val="95000"/>
              </a:lnSpc>
              <a:spcBef>
                <a:spcPct val="0"/>
              </a:spcBef>
              <a:buFontTx/>
              <a:buNone/>
            </a:pPr>
            <a:r>
              <a:rPr lang="en-CA" altLang="en-US" sz="1800" dirty="0"/>
              <a:t>&lt;matrix </a:t>
            </a:r>
            <a:r>
              <a:rPr lang="en-CA" altLang="en-US" sz="1800" dirty="0" err="1"/>
              <a:t>numberOfRows</a:t>
            </a:r>
            <a:r>
              <a:rPr lang="en-CA" altLang="en-US" sz="1800" dirty="0"/>
              <a:t>="2" </a:t>
            </a:r>
            <a:r>
              <a:rPr lang="en-CA" altLang="en-US" sz="1800" dirty="0" err="1"/>
              <a:t>numberOfColumns</a:t>
            </a:r>
            <a:r>
              <a:rPr lang="en-CA" altLang="en-US" sz="1800" dirty="0"/>
              <a:t>="2" symmetry="lower"&gt;</a:t>
            </a:r>
          </a:p>
          <a:p>
            <a:pPr eaLnBrk="1" hangingPunct="1">
              <a:lnSpc>
                <a:spcPct val="95000"/>
              </a:lnSpc>
              <a:spcBef>
                <a:spcPct val="0"/>
              </a:spcBef>
              <a:buFontTx/>
              <a:buNone/>
            </a:pPr>
            <a:r>
              <a:rPr lang="en-CA" altLang="en-US" sz="1800" dirty="0"/>
              <a:t>    &lt;elements&gt;</a:t>
            </a:r>
          </a:p>
          <a:p>
            <a:pPr eaLnBrk="1" hangingPunct="1">
              <a:lnSpc>
                <a:spcPct val="95000"/>
              </a:lnSpc>
              <a:spcBef>
                <a:spcPct val="0"/>
              </a:spcBef>
              <a:buFontTx/>
              <a:buNone/>
            </a:pPr>
            <a:r>
              <a:rPr lang="en-CA" altLang="en-US" sz="1800" dirty="0"/>
              <a:t>        &lt;</a:t>
            </a:r>
            <a:r>
              <a:rPr lang="en-CA" altLang="en-US" sz="1800" dirty="0" err="1" smtClean="0"/>
              <a:t>varReferenceElements</a:t>
            </a:r>
            <a:r>
              <a:rPr lang="en-CA" altLang="en-US" sz="1800" dirty="0" smtClean="0"/>
              <a:t> </a:t>
            </a:r>
            <a:r>
              <a:rPr lang="en-CA" altLang="en-US" sz="1800" dirty="0" err="1" smtClean="0"/>
              <a:t>numberOfEl</a:t>
            </a:r>
            <a:r>
              <a:rPr lang="en-CA" altLang="en-US" sz="1800" dirty="0" smtClean="0"/>
              <a:t>="3"&gt;</a:t>
            </a:r>
            <a:endParaRPr lang="en-CA" altLang="en-US" sz="1800" dirty="0"/>
          </a:p>
          <a:p>
            <a:pPr eaLnBrk="1" hangingPunct="1">
              <a:lnSpc>
                <a:spcPct val="95000"/>
              </a:lnSpc>
              <a:spcBef>
                <a:spcPct val="0"/>
              </a:spcBef>
              <a:buFontTx/>
              <a:buNone/>
            </a:pPr>
            <a:r>
              <a:rPr lang="en-CA" altLang="en-US" sz="1800" dirty="0"/>
              <a:t>            &lt;</a:t>
            </a:r>
            <a:r>
              <a:rPr lang="en-CA" altLang="en-US" sz="1800" dirty="0" smtClean="0"/>
              <a:t>start&gt;</a:t>
            </a:r>
            <a:endParaRPr lang="en-CA" altLang="en-US" sz="1800" dirty="0"/>
          </a:p>
          <a:p>
            <a:pPr eaLnBrk="1" hangingPunct="1">
              <a:lnSpc>
                <a:spcPct val="95000"/>
              </a:lnSpc>
              <a:spcBef>
                <a:spcPct val="0"/>
              </a:spcBef>
              <a:buFontTx/>
              <a:buNone/>
            </a:pPr>
            <a:r>
              <a:rPr lang="en-CA" altLang="en-US" sz="1800" dirty="0"/>
              <a:t>                &lt;el&gt; 0 &lt;/el&gt;     &lt;el&gt; 2 &lt;/el&gt;     &lt;el&gt; 3 &lt;/el&gt;</a:t>
            </a:r>
          </a:p>
          <a:p>
            <a:pPr eaLnBrk="1" hangingPunct="1">
              <a:lnSpc>
                <a:spcPct val="95000"/>
              </a:lnSpc>
              <a:spcBef>
                <a:spcPct val="0"/>
              </a:spcBef>
              <a:buFontTx/>
              <a:buNone/>
            </a:pPr>
            <a:r>
              <a:rPr lang="en-CA" altLang="en-US" sz="1800" dirty="0"/>
              <a:t>            &lt;/start</a:t>
            </a:r>
            <a:r>
              <a:rPr lang="en-CA" altLang="en-US" sz="1800" dirty="0" smtClean="0"/>
              <a:t>&gt;</a:t>
            </a:r>
            <a:endParaRPr lang="en-CA" altLang="en-US" sz="1800" dirty="0"/>
          </a:p>
          <a:p>
            <a:pPr eaLnBrk="1" hangingPunct="1">
              <a:lnSpc>
                <a:spcPct val="95000"/>
              </a:lnSpc>
              <a:spcBef>
                <a:spcPct val="0"/>
              </a:spcBef>
              <a:buFontTx/>
              <a:buNone/>
            </a:pPr>
            <a:r>
              <a:rPr lang="en-CA" altLang="en-US" sz="1800" dirty="0" smtClean="0"/>
              <a:t>            </a:t>
            </a:r>
            <a:r>
              <a:rPr lang="en-CA" altLang="en-US" sz="1800" dirty="0"/>
              <a:t>&lt;indexes&gt;</a:t>
            </a:r>
          </a:p>
          <a:p>
            <a:pPr eaLnBrk="1" hangingPunct="1">
              <a:lnSpc>
                <a:spcPct val="95000"/>
              </a:lnSpc>
              <a:spcBef>
                <a:spcPct val="0"/>
              </a:spcBef>
              <a:buFontTx/>
              <a:buNone/>
            </a:pPr>
            <a:r>
              <a:rPr lang="en-CA" altLang="en-US" sz="1800" dirty="0" smtClean="0"/>
              <a:t>                </a:t>
            </a:r>
            <a:r>
              <a:rPr lang="en-CA" altLang="en-US" sz="1800" dirty="0"/>
              <a:t>&lt;el&gt; 0 &lt;/el&gt;     &lt;el&gt; 1 &lt;/el&gt;     &lt;el&gt; 1 &lt;/el&gt;</a:t>
            </a:r>
          </a:p>
          <a:p>
            <a:pPr eaLnBrk="1" hangingPunct="1">
              <a:lnSpc>
                <a:spcPct val="95000"/>
              </a:lnSpc>
              <a:spcBef>
                <a:spcPct val="0"/>
              </a:spcBef>
              <a:buFontTx/>
              <a:buNone/>
            </a:pPr>
            <a:r>
              <a:rPr lang="en-CA" altLang="en-US" sz="1800" dirty="0" smtClean="0"/>
              <a:t>            </a:t>
            </a:r>
            <a:r>
              <a:rPr lang="en-CA" altLang="en-US" sz="1800" dirty="0"/>
              <a:t>&lt;/indexes&gt;</a:t>
            </a:r>
          </a:p>
          <a:p>
            <a:pPr eaLnBrk="1" hangingPunct="1">
              <a:lnSpc>
                <a:spcPct val="95000"/>
              </a:lnSpc>
              <a:spcBef>
                <a:spcPct val="0"/>
              </a:spcBef>
              <a:buFontTx/>
              <a:buNone/>
            </a:pPr>
            <a:r>
              <a:rPr lang="en-CA" altLang="en-US" sz="1800" dirty="0" smtClean="0"/>
              <a:t>            </a:t>
            </a:r>
            <a:r>
              <a:rPr lang="en-CA" altLang="en-US" sz="1800" dirty="0"/>
              <a:t>&lt;values&gt;</a:t>
            </a:r>
          </a:p>
          <a:p>
            <a:pPr eaLnBrk="1" hangingPunct="1">
              <a:lnSpc>
                <a:spcPct val="95000"/>
              </a:lnSpc>
              <a:spcBef>
                <a:spcPct val="0"/>
              </a:spcBef>
              <a:buFontTx/>
              <a:buNone/>
            </a:pPr>
            <a:r>
              <a:rPr lang="en-CA" altLang="en-US" sz="1800" dirty="0" smtClean="0"/>
              <a:t>                </a:t>
            </a:r>
            <a:r>
              <a:rPr lang="en-CA" altLang="en-US" sz="1800" dirty="0"/>
              <a:t>&lt;el </a:t>
            </a:r>
            <a:r>
              <a:rPr lang="en-CA" altLang="en-US" sz="1800" dirty="0" err="1"/>
              <a:t>mult</a:t>
            </a:r>
            <a:r>
              <a:rPr lang="en-CA" altLang="en-US" sz="1800" dirty="0"/>
              <a:t>="3" </a:t>
            </a:r>
            <a:r>
              <a:rPr lang="en-CA" altLang="en-US" sz="1800" dirty="0" err="1"/>
              <a:t>incr</a:t>
            </a:r>
            <a:r>
              <a:rPr lang="en-CA" altLang="en-US" sz="1800" dirty="0"/>
              <a:t>="1"&gt; 0 &lt;/el&gt;</a:t>
            </a:r>
          </a:p>
          <a:p>
            <a:pPr eaLnBrk="1" hangingPunct="1">
              <a:lnSpc>
                <a:spcPct val="95000"/>
              </a:lnSpc>
              <a:spcBef>
                <a:spcPct val="0"/>
              </a:spcBef>
              <a:buFontTx/>
              <a:buNone/>
            </a:pPr>
            <a:r>
              <a:rPr lang="en-CA" altLang="en-US" sz="1800" dirty="0" smtClean="0"/>
              <a:t>            </a:t>
            </a:r>
            <a:r>
              <a:rPr lang="en-CA" altLang="en-US" sz="1800" dirty="0"/>
              <a:t>&lt;/values</a:t>
            </a:r>
            <a:r>
              <a:rPr lang="en-CA" altLang="en-US" sz="1800" dirty="0" smtClean="0"/>
              <a:t>&gt;</a:t>
            </a:r>
            <a:endParaRPr lang="en-CA" altLang="en-US" sz="1800" dirty="0"/>
          </a:p>
          <a:p>
            <a:pPr eaLnBrk="1" hangingPunct="1">
              <a:lnSpc>
                <a:spcPct val="95000"/>
              </a:lnSpc>
              <a:spcBef>
                <a:spcPct val="0"/>
              </a:spcBef>
              <a:buFontTx/>
              <a:buNone/>
            </a:pPr>
            <a:r>
              <a:rPr lang="en-CA" altLang="en-US" sz="1800" dirty="0"/>
              <a:t>        &lt;/</a:t>
            </a:r>
            <a:r>
              <a:rPr lang="en-CA" altLang="en-US" sz="1800" dirty="0" err="1"/>
              <a:t>varReferenceElements</a:t>
            </a:r>
            <a:r>
              <a:rPr lang="en-CA" altLang="en-US" sz="1800" dirty="0"/>
              <a:t> &gt;</a:t>
            </a:r>
          </a:p>
          <a:p>
            <a:pPr eaLnBrk="1" hangingPunct="1">
              <a:lnSpc>
                <a:spcPct val="95000"/>
              </a:lnSpc>
              <a:spcBef>
                <a:spcPct val="0"/>
              </a:spcBef>
              <a:buFontTx/>
              <a:buNone/>
            </a:pPr>
            <a:r>
              <a:rPr lang="en-CA" altLang="en-US" sz="1800" dirty="0"/>
              <a:t>    &lt;/elements &gt;</a:t>
            </a:r>
          </a:p>
          <a:p>
            <a:pPr eaLnBrk="1" hangingPunct="1">
              <a:lnSpc>
                <a:spcPct val="95000"/>
              </a:lnSpc>
              <a:spcBef>
                <a:spcPct val="0"/>
              </a:spcBef>
              <a:buFontTx/>
              <a:buNone/>
            </a:pPr>
            <a:r>
              <a:rPr lang="en-CA" altLang="en-US" sz="1800" dirty="0"/>
              <a:t>&lt;/matrix&gt;</a:t>
            </a:r>
          </a:p>
        </p:txBody>
      </p:sp>
      <p:graphicFrame>
        <p:nvGraphicFramePr>
          <p:cNvPr id="21508" name="Object 4"/>
          <p:cNvGraphicFramePr>
            <a:graphicFrameLocks noChangeAspect="1"/>
          </p:cNvGraphicFramePr>
          <p:nvPr/>
        </p:nvGraphicFramePr>
        <p:xfrm>
          <a:off x="6588125" y="2420938"/>
          <a:ext cx="1601788" cy="847725"/>
        </p:xfrm>
        <a:graphic>
          <a:graphicData uri="http://schemas.openxmlformats.org/presentationml/2006/ole">
            <mc:AlternateContent xmlns:mc="http://schemas.openxmlformats.org/markup-compatibility/2006">
              <mc:Choice xmlns:v="urn:schemas-microsoft-com:vml" Requires="v">
                <p:oleObj spid="_x0000_s21531" name="Equation" r:id="rId3" imgW="965200" imgH="482600" progId="Equation.3">
                  <p:embed/>
                </p:oleObj>
              </mc:Choice>
              <mc:Fallback>
                <p:oleObj name="Equation" r:id="rId3" imgW="9652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2420938"/>
                        <a:ext cx="1601788" cy="8477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381000"/>
            <a:ext cx="7772400" cy="671513"/>
          </a:xfrm>
        </p:spPr>
        <p:txBody>
          <a:bodyPr/>
          <a:lstStyle/>
          <a:p>
            <a:pPr eaLnBrk="1" hangingPunct="1"/>
            <a:r>
              <a:rPr lang="en-CA" altLang="en-US" smtClean="0"/>
              <a:t>The &lt;cones&gt; element</a:t>
            </a:r>
          </a:p>
        </p:txBody>
      </p:sp>
      <p:sp>
        <p:nvSpPr>
          <p:cNvPr id="22531" name="TextBox 2"/>
          <p:cNvSpPr txBox="1">
            <a:spLocks noChangeArrowheads="1"/>
          </p:cNvSpPr>
          <p:nvPr/>
        </p:nvSpPr>
        <p:spPr bwMode="auto">
          <a:xfrm>
            <a:off x="4572000" y="5767388"/>
            <a:ext cx="915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2400"/>
              <a:t>…</a:t>
            </a:r>
          </a:p>
        </p:txBody>
      </p:sp>
      <p:pic>
        <p:nvPicPr>
          <p:cNvPr id="22532" name="Picture 3"/>
          <p:cNvPicPr>
            <a:picLocks noChangeAspect="1" noChangeArrowheads="1"/>
          </p:cNvPicPr>
          <p:nvPr/>
        </p:nvPicPr>
        <p:blipFill>
          <a:blip r:embed="rId2">
            <a:extLst>
              <a:ext uri="{28A0092B-C50C-407E-A947-70E740481C1C}">
                <a14:useLocalDpi xmlns:a14="http://schemas.microsoft.com/office/drawing/2010/main" val="0"/>
              </a:ext>
            </a:extLst>
          </a:blip>
          <a:srcRect l="28197" t="14832" r="36250" b="23836"/>
          <a:stretch>
            <a:fillRect/>
          </a:stretch>
        </p:blipFill>
        <p:spPr bwMode="auto">
          <a:xfrm>
            <a:off x="2219325" y="957263"/>
            <a:ext cx="4876800" cy="5040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lstStyle/>
          <a:p>
            <a:pPr eaLnBrk="1" hangingPunct="1"/>
            <a:r>
              <a:rPr lang="en-CA" altLang="en-US" smtClean="0"/>
              <a:t>The &lt;cones&gt; element - Example</a:t>
            </a:r>
          </a:p>
        </p:txBody>
      </p:sp>
      <p:sp>
        <p:nvSpPr>
          <p:cNvPr id="23555" name="Content Placeholder 3"/>
          <p:cNvSpPr>
            <a:spLocks noGrp="1"/>
          </p:cNvSpPr>
          <p:nvPr>
            <p:ph idx="1"/>
          </p:nvPr>
        </p:nvSpPr>
        <p:spPr>
          <a:xfrm>
            <a:off x="757808" y="1700808"/>
            <a:ext cx="7772400" cy="4090392"/>
          </a:xfrm>
        </p:spPr>
        <p:txBody>
          <a:bodyPr/>
          <a:lstStyle/>
          <a:p>
            <a:pPr marL="0" indent="0" eaLnBrk="1" hangingPunct="1">
              <a:buFontTx/>
              <a:buNone/>
            </a:pPr>
            <a:r>
              <a:rPr lang="en-CA" altLang="en-US" sz="1800" dirty="0" smtClean="0"/>
              <a:t>&lt;cones </a:t>
            </a:r>
            <a:r>
              <a:rPr lang="en-CA" altLang="en-US" sz="1800" dirty="0" err="1" smtClean="0"/>
              <a:t>numberOfCones</a:t>
            </a:r>
            <a:r>
              <a:rPr lang="en-CA" altLang="en-US" sz="1800" dirty="0" smtClean="0"/>
              <a:t>="4"&gt;</a:t>
            </a:r>
          </a:p>
          <a:p>
            <a:pPr marL="0" indent="0" eaLnBrk="1" hangingPunct="1">
              <a:buFontTx/>
              <a:buNone/>
            </a:pPr>
            <a:r>
              <a:rPr lang="en-CA" altLang="en-US" sz="1800" dirty="0"/>
              <a:t> </a:t>
            </a:r>
            <a:r>
              <a:rPr lang="en-CA" altLang="en-US" sz="1800" dirty="0" smtClean="0"/>
              <a:t>   &lt;</a:t>
            </a:r>
            <a:r>
              <a:rPr lang="en-CA" altLang="en-US" sz="1800" dirty="0" err="1" smtClean="0"/>
              <a:t>nonnegativeCone</a:t>
            </a:r>
            <a:r>
              <a:rPr lang="en-CA" altLang="en-US" sz="1800" dirty="0" smtClean="0"/>
              <a:t> </a:t>
            </a:r>
            <a:r>
              <a:rPr lang="en-CA" altLang="en-US" sz="1800" dirty="0" err="1" smtClean="0"/>
              <a:t>numberOfRows</a:t>
            </a:r>
            <a:r>
              <a:rPr lang="en-CA" altLang="en-US" sz="1800" dirty="0" smtClean="0"/>
              <a:t>= "2" </a:t>
            </a:r>
            <a:r>
              <a:rPr lang="en-CA" altLang="en-US" sz="1800" dirty="0" err="1" smtClean="0"/>
              <a:t>numberOfColumns</a:t>
            </a:r>
            <a:r>
              <a:rPr lang="en-CA" altLang="en-US" sz="1800" dirty="0" smtClean="0"/>
              <a:t>= “2"/&gt;    </a:t>
            </a:r>
          </a:p>
          <a:p>
            <a:pPr marL="0" indent="0" eaLnBrk="1" hangingPunct="1">
              <a:buFontTx/>
              <a:buNone/>
            </a:pPr>
            <a:r>
              <a:rPr lang="en-CA" altLang="en-US" sz="1800" dirty="0" smtClean="0"/>
              <a:t>    &lt;</a:t>
            </a:r>
            <a:r>
              <a:rPr lang="en-CA" altLang="en-US" sz="1800" dirty="0" err="1" smtClean="0"/>
              <a:t>quadraticCone</a:t>
            </a:r>
            <a:r>
              <a:rPr lang="en-CA" altLang="en-US" sz="1800" dirty="0" smtClean="0"/>
              <a:t> </a:t>
            </a:r>
            <a:r>
              <a:rPr lang="en-CA" altLang="en-US" sz="1800" dirty="0" err="1" smtClean="0"/>
              <a:t>numberOfRows</a:t>
            </a:r>
            <a:r>
              <a:rPr lang="en-CA" altLang="en-US" sz="1800" dirty="0" smtClean="0"/>
              <a:t>= "4" </a:t>
            </a:r>
            <a:r>
              <a:rPr lang="en-CA" altLang="en-US" sz="1800" dirty="0" err="1" smtClean="0"/>
              <a:t>numberOfColumns</a:t>
            </a:r>
            <a:r>
              <a:rPr lang="en-CA" altLang="en-US" sz="1800" dirty="0" smtClean="0"/>
              <a:t>= "1"/&gt;</a:t>
            </a:r>
          </a:p>
          <a:p>
            <a:pPr marL="0" indent="0" eaLnBrk="1" hangingPunct="1">
              <a:buNone/>
            </a:pPr>
            <a:r>
              <a:rPr lang="en-CA" altLang="en-US" sz="1800" dirty="0" smtClean="0"/>
              <a:t>    &lt;</a:t>
            </a:r>
            <a:r>
              <a:rPr lang="en-CA" altLang="en-US" sz="1800" dirty="0" err="1" smtClean="0"/>
              <a:t>semidefiniteCone</a:t>
            </a:r>
            <a:r>
              <a:rPr lang="en-CA" altLang="en-US" sz="1800" dirty="0" smtClean="0"/>
              <a:t> </a:t>
            </a:r>
            <a:r>
              <a:rPr lang="en-CA" altLang="en-US" sz="1800" dirty="0" err="1" smtClean="0"/>
              <a:t>numberOfRows</a:t>
            </a:r>
            <a:r>
              <a:rPr lang="en-CA" altLang="en-US" sz="1800" dirty="0" smtClean="0"/>
              <a:t>= "2" </a:t>
            </a:r>
            <a:r>
              <a:rPr lang="en-CA" altLang="en-US" sz="1800" dirty="0" err="1" smtClean="0"/>
              <a:t>numberOfColumns</a:t>
            </a:r>
            <a:r>
              <a:rPr lang="en-CA" altLang="en-US" sz="1800" dirty="0" smtClean="0"/>
              <a:t>= "2"/&gt;</a:t>
            </a:r>
          </a:p>
          <a:p>
            <a:pPr marL="0" indent="0" eaLnBrk="1" hangingPunct="1">
              <a:buFontTx/>
              <a:buNone/>
            </a:pPr>
            <a:r>
              <a:rPr lang="en-CA" altLang="en-US" sz="1800" dirty="0" smtClean="0"/>
              <a:t>&lt;</a:t>
            </a:r>
            <a:r>
              <a:rPr lang="en-CA" altLang="en-US" sz="1800" dirty="0" err="1" smtClean="0"/>
              <a:t>nonnegativePolynomialsCone</a:t>
            </a:r>
            <a:r>
              <a:rPr lang="en-CA" altLang="en-US" sz="1800" dirty="0" smtClean="0"/>
              <a:t> </a:t>
            </a:r>
            <a:r>
              <a:rPr lang="en-CA" altLang="en-US" sz="1800" dirty="0" err="1" smtClean="0"/>
              <a:t>maxDegree</a:t>
            </a:r>
            <a:r>
              <a:rPr lang="en-CA" altLang="en-US" sz="1800" dirty="0" smtClean="0"/>
              <a:t>="4" </a:t>
            </a:r>
          </a:p>
          <a:p>
            <a:pPr marL="0" indent="0" eaLnBrk="1" hangingPunct="1">
              <a:buFontTx/>
              <a:buNone/>
            </a:pPr>
            <a:r>
              <a:rPr lang="en-CA" altLang="en-US" sz="1800" dirty="0" smtClean="0"/>
              <a:t>            </a:t>
            </a:r>
            <a:r>
              <a:rPr lang="en-CA" altLang="en-US" sz="1800" dirty="0" err="1" smtClean="0"/>
              <a:t>numberOfRows</a:t>
            </a:r>
            <a:r>
              <a:rPr lang="en-CA" altLang="en-US" sz="1800" dirty="0" smtClean="0"/>
              <a:t>= "2" </a:t>
            </a:r>
            <a:r>
              <a:rPr lang="en-CA" altLang="en-US" sz="1800" dirty="0" err="1" smtClean="0"/>
              <a:t>numberOfColumns</a:t>
            </a:r>
            <a:r>
              <a:rPr lang="en-CA" altLang="en-US" sz="1800" dirty="0" smtClean="0"/>
              <a:t>= "1"/&gt;</a:t>
            </a:r>
          </a:p>
          <a:p>
            <a:pPr marL="0" indent="0" eaLnBrk="1" hangingPunct="1">
              <a:buFontTx/>
              <a:buNone/>
            </a:pPr>
            <a:r>
              <a:rPr lang="en-CA" altLang="en-US" sz="1800" dirty="0" smtClean="0"/>
              <a:t>    &lt;</a:t>
            </a:r>
            <a:r>
              <a:rPr lang="en-CA" altLang="en-US" sz="1800" dirty="0" err="1" smtClean="0"/>
              <a:t>intersectionCone</a:t>
            </a:r>
            <a:r>
              <a:rPr lang="en-CA" altLang="en-US" sz="1800" dirty="0" smtClean="0"/>
              <a:t> </a:t>
            </a:r>
            <a:r>
              <a:rPr lang="en-CA" altLang="en-US" sz="1800" dirty="0" err="1" smtClean="0"/>
              <a:t>numberOfRows</a:t>
            </a:r>
            <a:r>
              <a:rPr lang="en-CA" altLang="en-US" sz="1800" dirty="0" smtClean="0"/>
              <a:t>= "2" </a:t>
            </a:r>
            <a:r>
              <a:rPr lang="en-CA" altLang="en-US" sz="1800" dirty="0" err="1" smtClean="0"/>
              <a:t>numberOfColumns</a:t>
            </a:r>
            <a:r>
              <a:rPr lang="en-CA" altLang="en-US" sz="1800" dirty="0" smtClean="0"/>
              <a:t>= “2"&gt;</a:t>
            </a:r>
          </a:p>
          <a:p>
            <a:pPr marL="0" indent="0" eaLnBrk="1" hangingPunct="1">
              <a:buFontTx/>
              <a:buNone/>
            </a:pPr>
            <a:r>
              <a:rPr lang="en-CA" altLang="en-US" sz="1800" dirty="0"/>
              <a:t> </a:t>
            </a:r>
            <a:r>
              <a:rPr lang="en-CA" altLang="en-US" sz="1800" dirty="0" smtClean="0"/>
              <a:t>       &lt;components </a:t>
            </a:r>
            <a:r>
              <a:rPr lang="en-CA" altLang="en-US" sz="1800" dirty="0" err="1" smtClean="0"/>
              <a:t>numberOfEl</a:t>
            </a:r>
            <a:r>
              <a:rPr lang="en-CA" altLang="en-US" sz="1800" dirty="0" smtClean="0"/>
              <a:t>="2“&gt;</a:t>
            </a:r>
          </a:p>
          <a:p>
            <a:pPr marL="0" indent="0" eaLnBrk="1" hangingPunct="1">
              <a:buFontTx/>
              <a:buNone/>
            </a:pPr>
            <a:r>
              <a:rPr lang="en-CA" altLang="en-US" sz="1800" dirty="0"/>
              <a:t> </a:t>
            </a:r>
            <a:r>
              <a:rPr lang="en-CA" altLang="en-US" sz="1800" dirty="0" smtClean="0"/>
              <a:t>           &lt;el&gt;2&lt;/el&gt;      &lt;el&gt;0&lt;/el&gt;</a:t>
            </a:r>
          </a:p>
          <a:p>
            <a:pPr marL="0" indent="0" eaLnBrk="1" hangingPunct="1">
              <a:buFontTx/>
              <a:buNone/>
            </a:pPr>
            <a:r>
              <a:rPr lang="en-CA" altLang="en-US" sz="1800" dirty="0" smtClean="0"/>
              <a:t>        &lt;/components&gt;</a:t>
            </a:r>
          </a:p>
          <a:p>
            <a:pPr marL="0" indent="0" eaLnBrk="1" hangingPunct="1">
              <a:buFontTx/>
              <a:buNone/>
            </a:pPr>
            <a:r>
              <a:rPr lang="en-CA" altLang="en-US" sz="1800" dirty="0"/>
              <a:t> </a:t>
            </a:r>
            <a:r>
              <a:rPr lang="en-CA" altLang="en-US" sz="1800" dirty="0" smtClean="0"/>
              <a:t>   &lt;/</a:t>
            </a:r>
            <a:r>
              <a:rPr lang="en-CA" altLang="en-US" sz="1800" dirty="0" err="1" smtClean="0"/>
              <a:t>intersectionCone</a:t>
            </a:r>
            <a:r>
              <a:rPr lang="en-CA" altLang="en-US" sz="1800" dirty="0" smtClean="0"/>
              <a:t>&gt;</a:t>
            </a:r>
          </a:p>
          <a:p>
            <a:pPr marL="0" indent="0" eaLnBrk="1" hangingPunct="1">
              <a:buFontTx/>
              <a:buNone/>
            </a:pPr>
            <a:r>
              <a:rPr lang="en-CA" altLang="en-US" sz="1800" dirty="0" smtClean="0"/>
              <a:t>&lt;/cones&gt;</a:t>
            </a:r>
          </a:p>
          <a:p>
            <a:pPr marL="0" indent="0" eaLnBrk="1" hangingPunct="1">
              <a:buFontTx/>
              <a:buNone/>
            </a:pPr>
            <a:endParaRPr lang="en-CA" altLang="en-US" sz="1800" dirty="0" smtClean="0"/>
          </a:p>
        </p:txBody>
      </p:sp>
      <p:grpSp>
        <p:nvGrpSpPr>
          <p:cNvPr id="10" name="Group 9"/>
          <p:cNvGrpSpPr/>
          <p:nvPr/>
        </p:nvGrpSpPr>
        <p:grpSpPr>
          <a:xfrm>
            <a:off x="4788024" y="4127825"/>
            <a:ext cx="4032448" cy="923330"/>
            <a:chOff x="4788024" y="4127825"/>
            <a:chExt cx="4032448" cy="923330"/>
          </a:xfrm>
        </p:grpSpPr>
        <p:sp>
          <p:nvSpPr>
            <p:cNvPr id="3" name="TextBox 2"/>
            <p:cNvSpPr txBox="1"/>
            <p:nvPr/>
          </p:nvSpPr>
          <p:spPr>
            <a:xfrm>
              <a:off x="6084168" y="4127825"/>
              <a:ext cx="2736304" cy="923330"/>
            </a:xfrm>
            <a:prstGeom prst="rect">
              <a:avLst/>
            </a:prstGeom>
            <a:noFill/>
            <a:ln>
              <a:solidFill>
                <a:schemeClr val="tx1"/>
              </a:solidFill>
            </a:ln>
          </p:spPr>
          <p:txBody>
            <a:bodyPr wrap="square" rtlCol="0">
              <a:spAutoFit/>
            </a:bodyPr>
            <a:lstStyle/>
            <a:p>
              <a:r>
                <a:rPr lang="en-CA" dirty="0" smtClean="0"/>
                <a:t>Cone of symmetric positive </a:t>
              </a:r>
              <a:r>
                <a:rPr lang="en-CA" dirty="0" err="1" smtClean="0"/>
                <a:t>semidefinite</a:t>
              </a:r>
              <a:r>
                <a:rPr lang="en-CA" dirty="0" smtClean="0"/>
                <a:t> 2x2 matrices with nonnegative entries</a:t>
              </a:r>
              <a:endParaRPr lang="en-CA" dirty="0"/>
            </a:p>
          </p:txBody>
        </p:sp>
        <p:cxnSp>
          <p:nvCxnSpPr>
            <p:cNvPr id="5" name="Straight Arrow Connector 4"/>
            <p:cNvCxnSpPr/>
            <p:nvPr/>
          </p:nvCxnSpPr>
          <p:spPr bwMode="auto">
            <a:xfrm flipH="1">
              <a:off x="4788024" y="4589490"/>
              <a:ext cx="1296144"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grpSp>
      <p:grpSp>
        <p:nvGrpSpPr>
          <p:cNvPr id="9" name="Group 8"/>
          <p:cNvGrpSpPr/>
          <p:nvPr/>
        </p:nvGrpSpPr>
        <p:grpSpPr>
          <a:xfrm>
            <a:off x="5868144" y="2998693"/>
            <a:ext cx="2952328" cy="646331"/>
            <a:chOff x="5868144" y="2998693"/>
            <a:chExt cx="2952328" cy="646331"/>
          </a:xfrm>
        </p:grpSpPr>
        <p:sp>
          <p:nvSpPr>
            <p:cNvPr id="6" name="TextBox 5"/>
            <p:cNvSpPr txBox="1"/>
            <p:nvPr/>
          </p:nvSpPr>
          <p:spPr>
            <a:xfrm>
              <a:off x="6660232" y="2998693"/>
              <a:ext cx="2160240" cy="646331"/>
            </a:xfrm>
            <a:prstGeom prst="rect">
              <a:avLst/>
            </a:prstGeom>
            <a:noFill/>
            <a:ln>
              <a:solidFill>
                <a:schemeClr val="tx1"/>
              </a:solidFill>
            </a:ln>
          </p:spPr>
          <p:txBody>
            <a:bodyPr wrap="square" rtlCol="0">
              <a:spAutoFit/>
            </a:bodyPr>
            <a:lstStyle/>
            <a:p>
              <a:r>
                <a:rPr lang="en-CA" dirty="0" smtClean="0"/>
                <a:t>Cone of </a:t>
              </a:r>
              <a:r>
                <a:rPr lang="en-CA" dirty="0" err="1" smtClean="0"/>
                <a:t>nonneg</a:t>
              </a:r>
              <a:r>
                <a:rPr lang="en-CA" dirty="0" smtClean="0"/>
                <a:t>. poly. in two variables</a:t>
              </a:r>
              <a:endParaRPr lang="en-CA" dirty="0"/>
            </a:p>
          </p:txBody>
        </p:sp>
        <p:cxnSp>
          <p:nvCxnSpPr>
            <p:cNvPr id="8" name="Straight Arrow Connector 7"/>
            <p:cNvCxnSpPr/>
            <p:nvPr/>
          </p:nvCxnSpPr>
          <p:spPr bwMode="auto">
            <a:xfrm flipH="1">
              <a:off x="5868144" y="3321858"/>
              <a:ext cx="79208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3568" y="188640"/>
            <a:ext cx="7772400" cy="576064"/>
          </a:xfrm>
        </p:spPr>
        <p:txBody>
          <a:bodyPr/>
          <a:lstStyle/>
          <a:p>
            <a:pPr eaLnBrk="1" hangingPunct="1"/>
            <a:r>
              <a:rPr lang="en-CA" altLang="en-US" dirty="0" smtClean="0"/>
              <a:t>&lt;</a:t>
            </a:r>
            <a:r>
              <a:rPr lang="en-CA" altLang="en-US" dirty="0" err="1" smtClean="0"/>
              <a:t>matrixProgramming</a:t>
            </a:r>
            <a:r>
              <a:rPr lang="en-CA" altLang="en-US" dirty="0" smtClean="0"/>
              <a:t>&gt;</a:t>
            </a:r>
          </a:p>
        </p:txBody>
      </p:sp>
      <p:pic>
        <p:nvPicPr>
          <p:cNvPr id="24586" name="Picture 10"/>
          <p:cNvPicPr>
            <a:picLocks noChangeAspect="1" noChangeArrowheads="1"/>
          </p:cNvPicPr>
          <p:nvPr/>
        </p:nvPicPr>
        <p:blipFill rotWithShape="1">
          <a:blip r:embed="rId2">
            <a:extLst>
              <a:ext uri="{28A0092B-C50C-407E-A947-70E740481C1C}">
                <a14:useLocalDpi xmlns:a14="http://schemas.microsoft.com/office/drawing/2010/main" val="0"/>
              </a:ext>
            </a:extLst>
          </a:blip>
          <a:srcRect l="20694" t="13918" r="40569" b="46537"/>
          <a:stretch/>
        </p:blipFill>
        <p:spPr bwMode="auto">
          <a:xfrm>
            <a:off x="1115616" y="1193177"/>
            <a:ext cx="6984776" cy="445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0" y="5592763"/>
            <a:ext cx="4859338" cy="3603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spcBef>
                <a:spcPct val="0"/>
              </a:spcBef>
              <a:buFontTx/>
              <a:buNone/>
            </a:pPr>
            <a:endParaRPr lang="en-CA" altLang="en-US" sz="2400">
              <a:latin typeface="Times" pitchFamily="18" charset="0"/>
            </a:endParaRPr>
          </a:p>
        </p:txBody>
      </p:sp>
      <p:sp>
        <p:nvSpPr>
          <p:cNvPr id="25604" name="Rectangle 5"/>
          <p:cNvSpPr>
            <a:spLocks noChangeArrowheads="1"/>
          </p:cNvSpPr>
          <p:nvPr/>
        </p:nvSpPr>
        <p:spPr bwMode="auto">
          <a:xfrm>
            <a:off x="2055813" y="5876925"/>
            <a:ext cx="7088187" cy="2889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spcBef>
                <a:spcPct val="0"/>
              </a:spcBef>
              <a:buFontTx/>
              <a:buNone/>
            </a:pPr>
            <a:endParaRPr lang="en-CA" altLang="en-US" sz="2400">
              <a:latin typeface="Times" pitchFamily="18" charset="0"/>
            </a:endParaRPr>
          </a:p>
        </p:txBody>
      </p:sp>
      <p:sp>
        <p:nvSpPr>
          <p:cNvPr id="25606" name="Title 1"/>
          <p:cNvSpPr>
            <a:spLocks noGrp="1"/>
          </p:cNvSpPr>
          <p:nvPr>
            <p:ph type="title"/>
          </p:nvPr>
        </p:nvSpPr>
        <p:spPr>
          <a:xfrm>
            <a:off x="6300192" y="128465"/>
            <a:ext cx="2843808" cy="1788367"/>
          </a:xfrm>
        </p:spPr>
        <p:txBody>
          <a:bodyPr/>
          <a:lstStyle/>
          <a:p>
            <a:pPr algn="l" eaLnBrk="1" hangingPunct="1">
              <a:lnSpc>
                <a:spcPct val="95000"/>
              </a:lnSpc>
            </a:pPr>
            <a:r>
              <a:rPr lang="en-CA" altLang="en-US" sz="3600" dirty="0" smtClean="0"/>
              <a:t>&lt;</a:t>
            </a:r>
            <a:r>
              <a:rPr lang="en-CA" altLang="en-US" sz="3600" dirty="0" err="1" smtClean="0"/>
              <a:t>matrixVar</a:t>
            </a:r>
            <a:r>
              <a:rPr lang="en-CA" altLang="en-US" sz="3600" dirty="0" smtClean="0"/>
              <a:t>&gt;, &lt;</a:t>
            </a:r>
            <a:r>
              <a:rPr lang="en-CA" altLang="en-US" sz="3600" dirty="0" err="1" smtClean="0"/>
              <a:t>matrixObj</a:t>
            </a:r>
            <a:r>
              <a:rPr lang="en-CA" altLang="en-US" sz="3600" dirty="0" smtClean="0"/>
              <a:t>&gt;, &lt;</a:t>
            </a:r>
            <a:r>
              <a:rPr lang="en-CA" altLang="en-US" sz="3600" dirty="0" err="1" smtClean="0"/>
              <a:t>matrixCon</a:t>
            </a:r>
            <a:r>
              <a:rPr lang="en-CA" altLang="en-US" sz="3600" dirty="0" smtClean="0"/>
              <a:t>&gt;</a:t>
            </a:r>
          </a:p>
        </p:txBody>
      </p:sp>
      <p:pic>
        <p:nvPicPr>
          <p:cNvPr id="2560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0711" t="8065" r="27805" b="14276"/>
          <a:stretch/>
        </p:blipFill>
        <p:spPr bwMode="auto">
          <a:xfrm>
            <a:off x="3059832" y="200722"/>
            <a:ext cx="2946652" cy="6657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8"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1198" t="23011" r="26829" b="26050"/>
          <a:stretch/>
        </p:blipFill>
        <p:spPr bwMode="auto">
          <a:xfrm>
            <a:off x="6112492" y="2265623"/>
            <a:ext cx="3013793" cy="4366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50184" t="13918" r="30569" b="14003"/>
          <a:stretch/>
        </p:blipFill>
        <p:spPr bwMode="auto">
          <a:xfrm>
            <a:off x="250246" y="448381"/>
            <a:ext cx="2639876" cy="61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a:spLocks noGrp="1"/>
          </p:cNvSpPr>
          <p:nvPr>
            <p:ph type="title"/>
          </p:nvPr>
        </p:nvSpPr>
        <p:spPr>
          <a:xfrm>
            <a:off x="3575551" y="332656"/>
            <a:ext cx="4860032" cy="1356319"/>
          </a:xfrm>
        </p:spPr>
        <p:txBody>
          <a:bodyPr/>
          <a:lstStyle/>
          <a:p>
            <a:pPr algn="l" eaLnBrk="1" hangingPunct="1">
              <a:lnSpc>
                <a:spcPct val="95000"/>
              </a:lnSpc>
            </a:pPr>
            <a:r>
              <a:rPr lang="en-CA" altLang="en-US" sz="3600" dirty="0" smtClean="0"/>
              <a:t>&lt;</a:t>
            </a:r>
            <a:r>
              <a:rPr lang="en-CA" altLang="en-US" sz="3600" dirty="0" err="1" smtClean="0"/>
              <a:t>matrixVar</a:t>
            </a:r>
            <a:r>
              <a:rPr lang="en-CA" altLang="en-US" sz="3600" dirty="0" smtClean="0"/>
              <a:t>&gt; example</a:t>
            </a:r>
          </a:p>
        </p:txBody>
      </p:sp>
      <p:pic>
        <p:nvPicPr>
          <p:cNvPr id="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50184" t="13918" r="30569" b="14003"/>
          <a:stretch/>
        </p:blipFill>
        <p:spPr bwMode="auto">
          <a:xfrm>
            <a:off x="250246" y="448381"/>
            <a:ext cx="2639876" cy="61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987824" y="2276872"/>
            <a:ext cx="4824536" cy="646331"/>
          </a:xfrm>
          <a:prstGeom prst="rect">
            <a:avLst/>
          </a:prstGeom>
          <a:noFill/>
        </p:spPr>
        <p:txBody>
          <a:bodyPr wrap="square" rtlCol="0">
            <a:spAutoFit/>
          </a:bodyPr>
          <a:lstStyle/>
          <a:p>
            <a:r>
              <a:rPr lang="en-CA" b="1" dirty="0" smtClean="0"/>
              <a:t>Recall:</a:t>
            </a:r>
          </a:p>
          <a:p>
            <a:r>
              <a:rPr lang="en-CA" dirty="0" smtClean="0"/>
              <a:t> </a:t>
            </a:r>
            <a:endParaRPr lang="en-CA" dirty="0"/>
          </a:p>
        </p:txBody>
      </p:sp>
      <p:graphicFrame>
        <p:nvGraphicFramePr>
          <p:cNvPr id="3" name="Object 2"/>
          <p:cNvGraphicFramePr>
            <a:graphicFrameLocks noChangeAspect="1"/>
          </p:cNvGraphicFramePr>
          <p:nvPr>
            <p:extLst>
              <p:ext uri="{D42A27DB-BD31-4B8C-83A1-F6EECF244321}">
                <p14:modId xmlns:p14="http://schemas.microsoft.com/office/powerpoint/2010/main" val="2968802541"/>
              </p:ext>
            </p:extLst>
          </p:nvPr>
        </p:nvGraphicFramePr>
        <p:xfrm>
          <a:off x="3563888" y="2643356"/>
          <a:ext cx="1601788" cy="847725"/>
        </p:xfrm>
        <a:graphic>
          <a:graphicData uri="http://schemas.openxmlformats.org/presentationml/2006/ole">
            <mc:AlternateContent xmlns:mc="http://schemas.openxmlformats.org/markup-compatibility/2006">
              <mc:Choice xmlns:v="urn:schemas-microsoft-com:vml" Requires="v">
                <p:oleObj spid="_x0000_s49162" name="Equation" r:id="rId5" imgW="965200" imgH="482600" progId="Equation.3">
                  <p:embed/>
                </p:oleObj>
              </mc:Choice>
              <mc:Fallback>
                <p:oleObj name="Equation" r:id="rId5" imgW="9652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2643356"/>
                        <a:ext cx="1601788" cy="847725"/>
                      </a:xfrm>
                      <a:prstGeom prst="rect">
                        <a:avLst/>
                      </a:prstGeom>
                      <a:noFill/>
                      <a:ln w="9525">
                        <a:noFill/>
                        <a:miter lim="800000"/>
                        <a:headEnd/>
                        <a:tailEnd/>
                      </a:ln>
                    </p:spPr>
                  </p:pic>
                </p:oleObj>
              </mc:Fallback>
            </mc:AlternateContent>
          </a:graphicData>
        </a:graphic>
      </p:graphicFrame>
      <p:sp>
        <p:nvSpPr>
          <p:cNvPr id="13" name="TextBox 3"/>
          <p:cNvSpPr txBox="1">
            <a:spLocks noChangeArrowheads="1"/>
          </p:cNvSpPr>
          <p:nvPr/>
        </p:nvSpPr>
        <p:spPr bwMode="auto">
          <a:xfrm>
            <a:off x="3743945" y="4725144"/>
            <a:ext cx="47524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buFontTx/>
              <a:buNone/>
            </a:pPr>
            <a:r>
              <a:rPr lang="en-CA" altLang="en-US" sz="1600" b="1" dirty="0" smtClean="0"/>
              <a:t>&lt;</a:t>
            </a:r>
            <a:r>
              <a:rPr lang="en-CA" altLang="en-US" sz="1600" b="1" dirty="0" err="1"/>
              <a:t>matrixVar</a:t>
            </a:r>
            <a:r>
              <a:rPr lang="en-CA" altLang="en-US" sz="1600" b="1" dirty="0"/>
              <a:t> </a:t>
            </a:r>
            <a:r>
              <a:rPr lang="en-CA" altLang="en-US" sz="1600" b="1" dirty="0" err="1" smtClean="0"/>
              <a:t>numberOfRows</a:t>
            </a:r>
            <a:r>
              <a:rPr lang="en-CA" altLang="en-US" sz="1600" b="1" dirty="0" smtClean="0"/>
              <a:t>="2" </a:t>
            </a:r>
            <a:r>
              <a:rPr lang="en-CA" altLang="en-US" sz="1600" b="1" dirty="0" err="1" smtClean="0"/>
              <a:t>numberOfColumns</a:t>
            </a:r>
            <a:r>
              <a:rPr lang="en-CA" altLang="en-US" sz="1600" b="1" dirty="0" smtClean="0"/>
              <a:t>="2"</a:t>
            </a:r>
            <a:br>
              <a:rPr lang="en-CA" altLang="en-US" sz="1600" b="1" dirty="0" smtClean="0"/>
            </a:br>
            <a:r>
              <a:rPr lang="en-CA" altLang="en-US" sz="1600" b="1" dirty="0" smtClean="0"/>
              <a:t>        </a:t>
            </a:r>
            <a:r>
              <a:rPr lang="en-CA" altLang="en-US" sz="1600" b="1" dirty="0" err="1" smtClean="0"/>
              <a:t>varReferenceMatrixIdx</a:t>
            </a:r>
            <a:r>
              <a:rPr lang="en-CA" altLang="en-US" sz="1600" b="1" dirty="0"/>
              <a:t>="4" </a:t>
            </a:r>
            <a:r>
              <a:rPr lang="en-CA" altLang="en-US" sz="1600" b="1" dirty="0" err="1"/>
              <a:t>lbConeIdx</a:t>
            </a:r>
            <a:r>
              <a:rPr lang="en-CA" altLang="en-US" sz="1600" b="1" dirty="0"/>
              <a:t>="0</a:t>
            </a:r>
            <a:r>
              <a:rPr lang="en-CA" altLang="en-US" sz="1600" b="1" dirty="0" smtClean="0"/>
              <a:t>"/&gt;</a:t>
            </a:r>
            <a:endParaRPr lang="en-CA" altLang="en-US" sz="1600" b="1" dirty="0"/>
          </a:p>
        </p:txBody>
      </p:sp>
      <p:sp>
        <p:nvSpPr>
          <p:cNvPr id="14" name="TextBox 4"/>
          <p:cNvSpPr txBox="1">
            <a:spLocks noChangeArrowheads="1"/>
          </p:cNvSpPr>
          <p:nvPr/>
        </p:nvSpPr>
        <p:spPr bwMode="auto">
          <a:xfrm>
            <a:off x="3563888" y="4005064"/>
            <a:ext cx="3672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r>
              <a:rPr lang="en-CA" altLang="en-US" sz="1800" dirty="0" smtClean="0"/>
              <a:t>X = </a:t>
            </a:r>
            <a:r>
              <a:rPr lang="en-CA" altLang="en-US" sz="1800" i="1" dirty="0" smtClean="0"/>
              <a:t>M</a:t>
            </a:r>
            <a:r>
              <a:rPr lang="en-CA" altLang="en-US" sz="1800" baseline="-25000" dirty="0" smtClean="0"/>
              <a:t>4</a:t>
            </a:r>
            <a:r>
              <a:rPr lang="en-CA" altLang="en-US" sz="1800" dirty="0" smtClean="0"/>
              <a:t> </a:t>
            </a:r>
            <a:r>
              <a:rPr lang="en-CA" altLang="en-US" sz="1800" dirty="0"/>
              <a:t>is positive </a:t>
            </a:r>
            <a:r>
              <a:rPr lang="en-CA" altLang="en-US" sz="1800" dirty="0" err="1"/>
              <a:t>semidefinite</a:t>
            </a:r>
            <a:r>
              <a:rPr lang="en-CA" altLang="en-US" sz="1800" dirty="0"/>
              <a:t> (i.e., in </a:t>
            </a:r>
            <a:r>
              <a:rPr lang="en-CA" altLang="en-US" sz="1800" i="1" dirty="0"/>
              <a:t>C</a:t>
            </a:r>
            <a:r>
              <a:rPr lang="en-CA" altLang="en-US" sz="1800" baseline="-25000" dirty="0"/>
              <a:t>0</a:t>
            </a:r>
            <a:r>
              <a:rPr lang="en-CA" altLang="en-US" sz="1800" dirty="0"/>
              <a:t>):</a:t>
            </a:r>
          </a:p>
        </p:txBody>
      </p:sp>
      <p:sp>
        <p:nvSpPr>
          <p:cNvPr id="4" name="TextBox 3"/>
          <p:cNvSpPr txBox="1"/>
          <p:nvPr/>
        </p:nvSpPr>
        <p:spPr>
          <a:xfrm>
            <a:off x="3563888" y="3534498"/>
            <a:ext cx="5112568" cy="369332"/>
          </a:xfrm>
          <a:prstGeom prst="rect">
            <a:avLst/>
          </a:prstGeom>
          <a:noFill/>
        </p:spPr>
        <p:txBody>
          <a:bodyPr wrap="square" rtlCol="0">
            <a:spAutoFit/>
          </a:bodyPr>
          <a:lstStyle/>
          <a:p>
            <a:r>
              <a:rPr lang="en-CA" i="1" dirty="0" smtClean="0">
                <a:latin typeface="Arial Narrow" panose="020B0606020202030204" pitchFamily="34" charset="0"/>
              </a:rPr>
              <a:t>C</a:t>
            </a:r>
            <a:r>
              <a:rPr lang="en-CA" baseline="-25000" dirty="0" smtClean="0">
                <a:latin typeface="Arial Narrow" panose="020B0606020202030204" pitchFamily="34" charset="0"/>
              </a:rPr>
              <a:t>0</a:t>
            </a:r>
            <a:r>
              <a:rPr lang="en-CA" dirty="0" smtClean="0">
                <a:latin typeface="Arial Narrow" panose="020B0606020202030204" pitchFamily="34" charset="0"/>
              </a:rPr>
              <a:t> is the cone of 2x2 positive </a:t>
            </a:r>
            <a:r>
              <a:rPr lang="en-CA" dirty="0" err="1" smtClean="0">
                <a:latin typeface="Arial Narrow" panose="020B0606020202030204" pitchFamily="34" charset="0"/>
              </a:rPr>
              <a:t>semidefinite</a:t>
            </a:r>
            <a:r>
              <a:rPr lang="en-CA" dirty="0" smtClean="0">
                <a:latin typeface="Arial Narrow" panose="020B0606020202030204" pitchFamily="34" charset="0"/>
              </a:rPr>
              <a:t> matrices</a:t>
            </a:r>
            <a:endParaRPr lang="en-CA" dirty="0">
              <a:latin typeface="Arial Narrow" panose="020B0606020202030204" pitchFamily="34" charset="0"/>
            </a:endParaRPr>
          </a:p>
        </p:txBody>
      </p:sp>
    </p:spTree>
    <p:extLst>
      <p:ext uri="{BB962C8B-B14F-4D97-AF65-F5344CB8AC3E}">
        <p14:creationId xmlns:p14="http://schemas.microsoft.com/office/powerpoint/2010/main" val="3791208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4213" y="260350"/>
            <a:ext cx="7772400" cy="647700"/>
          </a:xfrm>
        </p:spPr>
        <p:txBody>
          <a:bodyPr/>
          <a:lstStyle/>
          <a:p>
            <a:r>
              <a:rPr lang="en-CA" altLang="en-US" smtClean="0"/>
              <a:t>&lt;matrixProgramming&gt; example</a:t>
            </a:r>
          </a:p>
        </p:txBody>
      </p:sp>
      <p:sp>
        <p:nvSpPr>
          <p:cNvPr id="26627" name="Content Placeholder 2"/>
          <p:cNvSpPr>
            <a:spLocks noGrp="1"/>
          </p:cNvSpPr>
          <p:nvPr>
            <p:ph idx="1"/>
          </p:nvPr>
        </p:nvSpPr>
        <p:spPr>
          <a:xfrm>
            <a:off x="3347864" y="1124744"/>
            <a:ext cx="5256212" cy="4968329"/>
          </a:xfrm>
        </p:spPr>
        <p:txBody>
          <a:bodyPr/>
          <a:lstStyle/>
          <a:p>
            <a:pPr marL="0" indent="0">
              <a:buFontTx/>
              <a:buNone/>
            </a:pPr>
            <a:r>
              <a:rPr lang="en-CA" altLang="en-US" sz="1600" b="1" dirty="0" smtClean="0"/>
              <a:t>&lt;</a:t>
            </a:r>
            <a:r>
              <a:rPr lang="en-CA" altLang="en-US" sz="1600" b="1" dirty="0" err="1" smtClean="0"/>
              <a:t>matrixProgramming</a:t>
            </a:r>
            <a:r>
              <a:rPr lang="en-CA" altLang="en-US" sz="1600" b="1" dirty="0" smtClean="0"/>
              <a:t>&gt;</a:t>
            </a:r>
          </a:p>
          <a:p>
            <a:pPr marL="0" indent="0">
              <a:buFontTx/>
              <a:buNone/>
            </a:pPr>
            <a:r>
              <a:rPr lang="en-CA" altLang="en-US" sz="1600" b="1" dirty="0" smtClean="0"/>
              <a:t>    &lt;</a:t>
            </a:r>
            <a:r>
              <a:rPr lang="en-CA" altLang="en-US" sz="1600" b="1" dirty="0" err="1" smtClean="0"/>
              <a:t>matrixVariables</a:t>
            </a:r>
            <a:r>
              <a:rPr lang="en-CA" altLang="en-US" sz="1600" b="1" dirty="0" smtClean="0"/>
              <a:t> </a:t>
            </a:r>
            <a:r>
              <a:rPr lang="en-CA" altLang="en-US" sz="1600" b="1" dirty="0" err="1" smtClean="0"/>
              <a:t>numberOfMatrixVar</a:t>
            </a:r>
            <a:r>
              <a:rPr lang="en-CA" altLang="en-US" sz="1600" b="1" dirty="0" smtClean="0"/>
              <a:t>="1"&gt;</a:t>
            </a:r>
          </a:p>
          <a:p>
            <a:pPr marL="0" indent="0">
              <a:buNone/>
            </a:pPr>
            <a:r>
              <a:rPr lang="en-CA" altLang="en-US" sz="1600" b="1" dirty="0" smtClean="0"/>
              <a:t>        &lt;</a:t>
            </a:r>
            <a:r>
              <a:rPr lang="en-CA" altLang="en-US" sz="1600" b="1" dirty="0" err="1" smtClean="0"/>
              <a:t>matrixVar</a:t>
            </a:r>
            <a:r>
              <a:rPr lang="en-CA" altLang="en-US" sz="1600" b="1" dirty="0" smtClean="0"/>
              <a:t> </a:t>
            </a:r>
            <a:r>
              <a:rPr lang="en-CA" altLang="en-US" sz="1600" b="1" dirty="0" err="1" smtClean="0"/>
              <a:t>numberOfRows</a:t>
            </a:r>
            <a:r>
              <a:rPr lang="en-CA" altLang="en-US" sz="1600" b="1" dirty="0" smtClean="0"/>
              <a:t>="2" </a:t>
            </a:r>
            <a:r>
              <a:rPr lang="en-CA" altLang="en-US" sz="1600" b="1" dirty="0" err="1" smtClean="0"/>
              <a:t>numberOfColumns</a:t>
            </a:r>
            <a:r>
              <a:rPr lang="en-CA" altLang="en-US" sz="1600" b="1" dirty="0" smtClean="0"/>
              <a:t>="2"</a:t>
            </a:r>
            <a:br>
              <a:rPr lang="en-CA" altLang="en-US" sz="1600" b="1" dirty="0" smtClean="0"/>
            </a:br>
            <a:r>
              <a:rPr lang="en-CA" altLang="en-US" sz="1600" b="1" dirty="0" smtClean="0"/>
              <a:t>             </a:t>
            </a:r>
            <a:r>
              <a:rPr lang="en-CA" altLang="en-US" sz="1600" b="1" dirty="0" err="1" smtClean="0"/>
              <a:t>varReferenceMatrixIdx</a:t>
            </a:r>
            <a:r>
              <a:rPr lang="en-CA" altLang="en-US" sz="1600" b="1" dirty="0" smtClean="0"/>
              <a:t>="4" </a:t>
            </a:r>
            <a:r>
              <a:rPr lang="en-CA" altLang="en-US" sz="1600" b="1" dirty="0" err="1" smtClean="0"/>
              <a:t>lbConeIdx</a:t>
            </a:r>
            <a:r>
              <a:rPr lang="en-CA" altLang="en-US" sz="1600" b="1" dirty="0" smtClean="0"/>
              <a:t>="0"/&gt;</a:t>
            </a:r>
          </a:p>
          <a:p>
            <a:pPr marL="0" indent="0">
              <a:buFontTx/>
              <a:buNone/>
            </a:pPr>
            <a:r>
              <a:rPr lang="en-CA" altLang="en-US" sz="1600" b="1" dirty="0" smtClean="0"/>
              <a:t>    &lt;/</a:t>
            </a:r>
            <a:r>
              <a:rPr lang="en-CA" altLang="en-US" sz="1600" b="1" dirty="0" err="1" smtClean="0"/>
              <a:t>matrixVariables</a:t>
            </a:r>
            <a:r>
              <a:rPr lang="en-CA" altLang="en-US" sz="1600" b="1" dirty="0" smtClean="0"/>
              <a:t>&gt;</a:t>
            </a:r>
          </a:p>
          <a:p>
            <a:pPr marL="0" indent="0">
              <a:buFontTx/>
              <a:buNone/>
            </a:pPr>
            <a:r>
              <a:rPr lang="en-CA" altLang="en-US" sz="1600" b="1" dirty="0" smtClean="0"/>
              <a:t>    &lt;</a:t>
            </a:r>
            <a:r>
              <a:rPr lang="en-CA" altLang="en-US" sz="1600" b="1" dirty="0" err="1" smtClean="0"/>
              <a:t>matrixExpressions</a:t>
            </a:r>
            <a:r>
              <a:rPr lang="en-CA" altLang="en-US" sz="1600" b="1" dirty="0" smtClean="0"/>
              <a:t> </a:t>
            </a:r>
            <a:r>
              <a:rPr lang="en-CA" altLang="en-US" sz="1600" b="1" dirty="0" err="1" smtClean="0"/>
              <a:t>numberOfExpr</a:t>
            </a:r>
            <a:r>
              <a:rPr lang="en-CA" altLang="en-US" sz="1600" b="1" dirty="0" smtClean="0"/>
              <a:t>="3"&gt;</a:t>
            </a:r>
          </a:p>
          <a:p>
            <a:pPr marL="0" indent="0">
              <a:buFontTx/>
              <a:buNone/>
            </a:pPr>
            <a:r>
              <a:rPr lang="en-CA" altLang="en-US" sz="1600" b="1" dirty="0" smtClean="0"/>
              <a:t>        &lt;expr </a:t>
            </a:r>
            <a:r>
              <a:rPr lang="en-CA" altLang="en-US" sz="1600" b="1" dirty="0" err="1" smtClean="0"/>
              <a:t>idx</a:t>
            </a:r>
            <a:r>
              <a:rPr lang="en-CA" altLang="en-US" sz="1600" b="1" dirty="0" smtClean="0"/>
              <a:t>="-1" shape="linear"&gt;</a:t>
            </a:r>
          </a:p>
          <a:p>
            <a:pPr marL="0" indent="0">
              <a:buFontTx/>
              <a:buNone/>
            </a:pPr>
            <a:r>
              <a:rPr lang="en-CA" altLang="en-US" sz="1600" b="1" dirty="0" smtClean="0"/>
              <a:t>            &lt;</a:t>
            </a:r>
            <a:r>
              <a:rPr lang="en-CA" altLang="en-US" sz="1600" b="1" dirty="0" err="1" smtClean="0"/>
              <a:t>matrixTrace</a:t>
            </a:r>
            <a:r>
              <a:rPr lang="en-CA" altLang="en-US" sz="1600" b="1" dirty="0" smtClean="0"/>
              <a:t>&gt;</a:t>
            </a:r>
          </a:p>
          <a:p>
            <a:pPr marL="0" indent="0">
              <a:buFontTx/>
              <a:buNone/>
            </a:pPr>
            <a:r>
              <a:rPr lang="en-CA" altLang="en-US" sz="1600" b="1" dirty="0" smtClean="0"/>
              <a:t>                &lt;</a:t>
            </a:r>
            <a:r>
              <a:rPr lang="en-CA" altLang="en-US" sz="1600" b="1" dirty="0" err="1" smtClean="0"/>
              <a:t>matrixTimes</a:t>
            </a:r>
            <a:r>
              <a:rPr lang="en-CA" altLang="en-US" sz="1600" b="1" dirty="0" smtClean="0"/>
              <a:t>&gt;</a:t>
            </a:r>
          </a:p>
          <a:p>
            <a:pPr marL="0" indent="0">
              <a:buFontTx/>
              <a:buNone/>
            </a:pPr>
            <a:r>
              <a:rPr lang="en-CA" altLang="en-US" sz="1600" b="1" dirty="0" smtClean="0"/>
              <a:t>                    &lt;matrix </a:t>
            </a:r>
            <a:r>
              <a:rPr lang="en-CA" altLang="en-US" sz="1600" b="1" dirty="0" err="1" smtClean="0"/>
              <a:t>matrixIdx</a:t>
            </a:r>
            <a:r>
              <a:rPr lang="en-CA" altLang="en-US" sz="1600" b="1" dirty="0" smtClean="0"/>
              <a:t>="1"/&gt;</a:t>
            </a:r>
          </a:p>
          <a:p>
            <a:pPr marL="0" indent="0">
              <a:buFontTx/>
              <a:buNone/>
            </a:pPr>
            <a:r>
              <a:rPr lang="en-CA" altLang="en-US" sz="1600" b="1" dirty="0" smtClean="0"/>
              <a:t>                    &lt;matrix </a:t>
            </a:r>
            <a:r>
              <a:rPr lang="en-CA" altLang="en-US" sz="1600" b="1" dirty="0" err="1" smtClean="0"/>
              <a:t>matrixIdx</a:t>
            </a:r>
            <a:r>
              <a:rPr lang="en-CA" altLang="en-US" sz="1600" b="1" dirty="0" smtClean="0"/>
              <a:t>="4"/&gt;</a:t>
            </a:r>
          </a:p>
          <a:p>
            <a:pPr marL="0" indent="0">
              <a:buFontTx/>
              <a:buNone/>
            </a:pPr>
            <a:r>
              <a:rPr lang="en-CA" altLang="en-US" sz="1600" b="1" dirty="0" smtClean="0"/>
              <a:t>                &lt;/</a:t>
            </a:r>
            <a:r>
              <a:rPr lang="en-CA" altLang="en-US" sz="1600" b="1" dirty="0" err="1" smtClean="0"/>
              <a:t>matrixTimes</a:t>
            </a:r>
            <a:r>
              <a:rPr lang="en-CA" altLang="en-US" sz="1600" b="1" dirty="0" smtClean="0"/>
              <a:t>&gt;</a:t>
            </a:r>
          </a:p>
          <a:p>
            <a:pPr marL="0" indent="0">
              <a:buFontTx/>
              <a:buNone/>
            </a:pPr>
            <a:r>
              <a:rPr lang="en-CA" altLang="en-US" sz="1600" b="1" dirty="0" smtClean="0"/>
              <a:t>            &lt;/</a:t>
            </a:r>
            <a:r>
              <a:rPr lang="en-CA" altLang="en-US" sz="1600" b="1" dirty="0" err="1" smtClean="0"/>
              <a:t>matrixTrace</a:t>
            </a:r>
            <a:r>
              <a:rPr lang="en-CA" altLang="en-US" sz="1600" b="1" dirty="0" smtClean="0"/>
              <a:t>&gt;</a:t>
            </a:r>
          </a:p>
          <a:p>
            <a:pPr marL="0" indent="0">
              <a:buFontTx/>
              <a:buNone/>
            </a:pPr>
            <a:r>
              <a:rPr lang="en-CA" altLang="en-US" sz="1600" b="1" dirty="0" smtClean="0"/>
              <a:t>        &lt;/expr&gt;</a:t>
            </a:r>
          </a:p>
          <a:p>
            <a:pPr marL="0" indent="0">
              <a:buFontTx/>
              <a:buNone/>
            </a:pPr>
            <a:r>
              <a:rPr lang="en-CA" altLang="en-US" sz="1600" b="1" dirty="0" smtClean="0"/>
              <a:t>        …</a:t>
            </a:r>
          </a:p>
          <a:p>
            <a:pPr marL="0" indent="0">
              <a:buFontTx/>
              <a:buNone/>
            </a:pPr>
            <a:r>
              <a:rPr lang="en-CA" altLang="en-US" sz="1600" b="1" dirty="0" smtClean="0"/>
              <a:t>    &lt;/</a:t>
            </a:r>
            <a:r>
              <a:rPr lang="en-CA" altLang="en-US" sz="1600" b="1" dirty="0" err="1" smtClean="0"/>
              <a:t>matrixExpressions</a:t>
            </a:r>
            <a:r>
              <a:rPr lang="en-CA" altLang="en-US" sz="1600" b="1" dirty="0" smtClean="0"/>
              <a:t> &gt;</a:t>
            </a:r>
          </a:p>
          <a:p>
            <a:pPr marL="0" indent="0">
              <a:buFontTx/>
              <a:buNone/>
            </a:pPr>
            <a:r>
              <a:rPr lang="en-CA" altLang="en-US" sz="1600" b="1" dirty="0" smtClean="0"/>
              <a:t>&lt;/</a:t>
            </a:r>
            <a:r>
              <a:rPr lang="en-CA" altLang="en-US" sz="1600" b="1" dirty="0" err="1" smtClean="0"/>
              <a:t>matrixProgramming</a:t>
            </a:r>
            <a:r>
              <a:rPr lang="en-CA" altLang="en-US" sz="1600" b="1" dirty="0" smtClean="0"/>
              <a:t>&gt;</a:t>
            </a:r>
          </a:p>
        </p:txBody>
      </p:sp>
      <p:graphicFrame>
        <p:nvGraphicFramePr>
          <p:cNvPr id="26628" name="Object 3"/>
          <p:cNvGraphicFramePr>
            <a:graphicFrameLocks noChangeAspect="1"/>
          </p:cNvGraphicFramePr>
          <p:nvPr/>
        </p:nvGraphicFramePr>
        <p:xfrm>
          <a:off x="468313" y="2349500"/>
          <a:ext cx="2416175" cy="1547813"/>
        </p:xfrm>
        <a:graphic>
          <a:graphicData uri="http://schemas.openxmlformats.org/presentationml/2006/ole">
            <mc:AlternateContent xmlns:mc="http://schemas.openxmlformats.org/markup-compatibility/2006">
              <mc:Choice xmlns:v="urn:schemas-microsoft-com:vml" Requires="v">
                <p:oleObj spid="_x0000_s26651" name="Equation" r:id="rId3" imgW="1460500" imgH="889000" progId="Equation.3">
                  <p:embed/>
                </p:oleObj>
              </mc:Choice>
              <mc:Fallback>
                <p:oleObj name="Equation" r:id="rId3" imgW="14605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349500"/>
                        <a:ext cx="241617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CA" altLang="en-US" smtClean="0"/>
              <a:t>Future work</a:t>
            </a:r>
          </a:p>
        </p:txBody>
      </p:sp>
      <p:sp>
        <p:nvSpPr>
          <p:cNvPr id="27651" name="Content Placeholder 2"/>
          <p:cNvSpPr>
            <a:spLocks noGrp="1"/>
          </p:cNvSpPr>
          <p:nvPr>
            <p:ph idx="1"/>
          </p:nvPr>
        </p:nvSpPr>
        <p:spPr/>
        <p:txBody>
          <a:bodyPr/>
          <a:lstStyle/>
          <a:p>
            <a:pPr eaLnBrk="1" hangingPunct="1"/>
            <a:r>
              <a:rPr lang="en-CA" altLang="en-US" smtClean="0"/>
              <a:t>Complete the parser</a:t>
            </a:r>
          </a:p>
          <a:p>
            <a:pPr eaLnBrk="1" hangingPunct="1"/>
            <a:r>
              <a:rPr lang="en-CA" altLang="en-US" smtClean="0"/>
              <a:t>Translate SDP problems (SDPlib)</a:t>
            </a:r>
          </a:p>
          <a:p>
            <a:pPr eaLnBrk="1" hangingPunct="1"/>
            <a:r>
              <a:rPr lang="en-CA" altLang="en-US" smtClean="0"/>
              <a:t>Write CSDP driver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How to get OS</a:t>
            </a:r>
          </a:p>
        </p:txBody>
      </p:sp>
      <p:sp>
        <p:nvSpPr>
          <p:cNvPr id="29699" name="Rectangle 3"/>
          <p:cNvSpPr>
            <a:spLocks noGrp="1" noChangeArrowheads="1"/>
          </p:cNvSpPr>
          <p:nvPr>
            <p:ph type="body" idx="1"/>
          </p:nvPr>
        </p:nvSpPr>
        <p:spPr/>
        <p:txBody>
          <a:bodyPr/>
          <a:lstStyle/>
          <a:p>
            <a:pPr eaLnBrk="1" hangingPunct="1"/>
            <a:r>
              <a:rPr lang="en-US" altLang="en-US" sz="2800" dirty="0" smtClean="0"/>
              <a:t>Download</a:t>
            </a:r>
          </a:p>
          <a:p>
            <a:pPr lvl="1" eaLnBrk="1" hangingPunct="1"/>
            <a:r>
              <a:rPr lang="en-US" altLang="en-US" sz="2400" dirty="0" smtClean="0"/>
              <a:t>Binaries</a:t>
            </a:r>
          </a:p>
          <a:p>
            <a:pPr lvl="2" eaLnBrk="1" hangingPunct="1"/>
            <a:r>
              <a:rPr lang="en-US" altLang="en-US" sz="2000" dirty="0" smtClean="0">
                <a:hlinkClick r:id="rId2"/>
              </a:rPr>
              <a:t>http://www.coin-or.org/download/binary/OS</a:t>
            </a:r>
            <a:endParaRPr lang="en-US" altLang="en-US" sz="2000" dirty="0" smtClean="0"/>
          </a:p>
          <a:p>
            <a:pPr lvl="3" eaLnBrk="1" hangingPunct="1"/>
            <a:r>
              <a:rPr lang="en-US" altLang="en-US" sz="1800" dirty="0" smtClean="0">
                <a:hlinkClick r:id="rId3"/>
              </a:rPr>
              <a:t>OS-2.1.1-win32-msvc9.zip</a:t>
            </a:r>
            <a:r>
              <a:rPr lang="en-US" altLang="en-US" sz="1800" dirty="0" smtClean="0"/>
              <a:t> </a:t>
            </a:r>
          </a:p>
          <a:p>
            <a:pPr lvl="3" eaLnBrk="1" hangingPunct="1"/>
            <a:r>
              <a:rPr lang="en-US" altLang="en-US" sz="1800" dirty="0" smtClean="0">
                <a:hlinkClick r:id="rId4"/>
              </a:rPr>
              <a:t>OS-2.3.0-linux-x86_64-gcc4.3.2.tgz</a:t>
            </a:r>
            <a:r>
              <a:rPr lang="en-US" altLang="en-US" sz="1800" dirty="0" smtClean="0"/>
              <a:t> </a:t>
            </a:r>
          </a:p>
          <a:p>
            <a:pPr lvl="1" eaLnBrk="1" hangingPunct="1"/>
            <a:r>
              <a:rPr lang="en-US" altLang="en-US" sz="2400" dirty="0" smtClean="0"/>
              <a:t>Stable source</a:t>
            </a:r>
          </a:p>
          <a:p>
            <a:pPr lvl="2" eaLnBrk="1" hangingPunct="1"/>
            <a:r>
              <a:rPr lang="en-US" altLang="en-US" sz="2000" dirty="0" smtClean="0">
                <a:hlinkClick r:id="rId5"/>
              </a:rPr>
              <a:t>http://www.coin-or.org/download/source/OS/</a:t>
            </a:r>
            <a:r>
              <a:rPr lang="en-US" altLang="en-US" sz="2000" dirty="0" smtClean="0"/>
              <a:t> </a:t>
            </a:r>
          </a:p>
          <a:p>
            <a:pPr lvl="3" eaLnBrk="1" hangingPunct="1"/>
            <a:r>
              <a:rPr lang="en-US" altLang="en-US" sz="1800" dirty="0" smtClean="0">
                <a:hlinkClick r:id="rId6"/>
              </a:rPr>
              <a:t>OS-2.8.0.tgz</a:t>
            </a:r>
            <a:r>
              <a:rPr lang="en-US" altLang="en-US" sz="1800" dirty="0" smtClean="0"/>
              <a:t> </a:t>
            </a:r>
          </a:p>
          <a:p>
            <a:pPr lvl="3" eaLnBrk="1" hangingPunct="1"/>
            <a:r>
              <a:rPr lang="en-US" altLang="en-US" sz="1800" dirty="0" smtClean="0">
                <a:hlinkClick r:id="rId7"/>
              </a:rPr>
              <a:t>OS-2.8.0.zip</a:t>
            </a:r>
            <a:r>
              <a:rPr lang="en-US" altLang="en-US" sz="1800" dirty="0" smtClean="0"/>
              <a:t> </a:t>
            </a:r>
          </a:p>
          <a:p>
            <a:pPr lvl="1" eaLnBrk="1" hangingPunct="1"/>
            <a:r>
              <a:rPr lang="en-US" altLang="en-US" sz="2400" dirty="0" smtClean="0"/>
              <a:t>Development version (using </a:t>
            </a:r>
            <a:r>
              <a:rPr lang="en-US" altLang="en-US" sz="2400" dirty="0" err="1" smtClean="0"/>
              <a:t>svn</a:t>
            </a:r>
            <a:r>
              <a:rPr lang="en-US" altLang="en-US" sz="2400" dirty="0" smtClean="0"/>
              <a:t>)</a:t>
            </a:r>
          </a:p>
          <a:p>
            <a:pPr lvl="2" eaLnBrk="1" hangingPunct="1"/>
            <a:r>
              <a:rPr lang="en-US" altLang="en-US" sz="2000" dirty="0" err="1" smtClean="0"/>
              <a:t>svn</a:t>
            </a:r>
            <a:r>
              <a:rPr lang="en-US" altLang="en-US" sz="2000" dirty="0" smtClean="0"/>
              <a:t> co https://projects.coin-or.org/svn/OS/releases/2.8.0 COIN-OS  </a:t>
            </a:r>
          </a:p>
          <a:p>
            <a:pPr lvl="2" eaLnBrk="1" hangingPunct="1"/>
            <a:r>
              <a:rPr lang="en-US" altLang="en-US" sz="2000" dirty="0" err="1" smtClean="0"/>
              <a:t>svn</a:t>
            </a:r>
            <a:r>
              <a:rPr lang="en-US" altLang="en-US" sz="2000" dirty="0" smtClean="0"/>
              <a:t> co https://projects.coin-or.org/svn/OS/trunk  </a:t>
            </a:r>
            <a:r>
              <a:rPr lang="en-CA" altLang="en-US" sz="2000" dirty="0" smtClean="0"/>
              <a:t>COIN-OS</a:t>
            </a:r>
            <a:endParaRPr lang="en-US" alt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QUESTIONS?</a:t>
            </a:r>
          </a:p>
        </p:txBody>
      </p:sp>
      <p:pic>
        <p:nvPicPr>
          <p:cNvPr id="30723" name="Picture 3" descr="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47800"/>
            <a:ext cx="38100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2438400" y="4419600"/>
            <a:ext cx="4191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lgn="ctr" eaLnBrk="1" hangingPunct="1">
              <a:spcBef>
                <a:spcPct val="50000"/>
              </a:spcBef>
              <a:buFontTx/>
              <a:buNone/>
            </a:pPr>
            <a:r>
              <a:rPr lang="en-US" altLang="en-US" sz="1800">
                <a:solidFill>
                  <a:srgbClr val="3333FF"/>
                </a:solidFill>
                <a:latin typeface="Arial" charset="0"/>
                <a:hlinkClick r:id="rId3"/>
              </a:rPr>
              <a:t>http://www.optimizationservices.org</a:t>
            </a:r>
            <a:endParaRPr lang="en-US" altLang="en-US" sz="1800">
              <a:solidFill>
                <a:srgbClr val="3333FF"/>
              </a:solidFill>
              <a:latin typeface="Arial" charset="0"/>
            </a:endParaRPr>
          </a:p>
          <a:p>
            <a:pPr algn="ctr" eaLnBrk="1" hangingPunct="1">
              <a:spcBef>
                <a:spcPct val="50000"/>
              </a:spcBef>
              <a:buFontTx/>
              <a:buNone/>
            </a:pPr>
            <a:r>
              <a:rPr lang="en-US" altLang="en-US" sz="1800" u="sng">
                <a:solidFill>
                  <a:schemeClr val="hlink"/>
                </a:solidFill>
                <a:latin typeface="Arial" charset="0"/>
                <a:hlinkClick r:id="rId4"/>
              </a:rPr>
              <a:t>https://projects.coin-or.org/OS</a:t>
            </a:r>
            <a:endParaRPr lang="en-US" altLang="en-US" sz="1800" u="sng">
              <a:solidFill>
                <a:schemeClr val="hlink"/>
              </a:solidFill>
              <a:latin typeface="Arial" charset="0"/>
            </a:endParaRPr>
          </a:p>
          <a:p>
            <a:pPr algn="ctr" eaLnBrk="1" hangingPunct="1">
              <a:spcBef>
                <a:spcPct val="150000"/>
              </a:spcBef>
              <a:buFontTx/>
              <a:buNone/>
            </a:pPr>
            <a:r>
              <a:rPr lang="en-US" altLang="en-US" sz="1800">
                <a:solidFill>
                  <a:srgbClr val="3333FF"/>
                </a:solidFill>
                <a:latin typeface="Arial" charset="0"/>
              </a:rPr>
              <a:t>Horand.Gassmann@dal.ca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81000"/>
            <a:ext cx="8064896" cy="838200"/>
          </a:xfrm>
        </p:spPr>
        <p:txBody>
          <a:bodyPr/>
          <a:lstStyle/>
          <a:p>
            <a:r>
              <a:rPr lang="en-CA" dirty="0" smtClean="0"/>
              <a:t>Matrices in optimization</a:t>
            </a:r>
            <a:endParaRPr lang="en-CA" dirty="0"/>
          </a:p>
        </p:txBody>
      </p:sp>
      <p:sp>
        <p:nvSpPr>
          <p:cNvPr id="3" name="Content Placeholder 2"/>
          <p:cNvSpPr>
            <a:spLocks noGrp="1"/>
          </p:cNvSpPr>
          <p:nvPr>
            <p:ph idx="1"/>
          </p:nvPr>
        </p:nvSpPr>
        <p:spPr>
          <a:xfrm>
            <a:off x="539552" y="1484784"/>
            <a:ext cx="8280920" cy="4306416"/>
          </a:xfrm>
        </p:spPr>
        <p:txBody>
          <a:bodyPr/>
          <a:lstStyle/>
          <a:p>
            <a:r>
              <a:rPr lang="en-CA" sz="2800" dirty="0" smtClean="0"/>
              <a:t>Coefficient matrices in linear programming</a:t>
            </a:r>
          </a:p>
          <a:p>
            <a:r>
              <a:rPr lang="en-CA" sz="2800" dirty="0" err="1" smtClean="0"/>
              <a:t>Jacobian</a:t>
            </a:r>
            <a:r>
              <a:rPr lang="en-CA" sz="2800" dirty="0" smtClean="0"/>
              <a:t> and Hessian matrices, gradient vectors</a:t>
            </a:r>
          </a:p>
          <a:p>
            <a:r>
              <a:rPr lang="en-CA" sz="2800" dirty="0" smtClean="0"/>
              <a:t>Matrix variables in positive </a:t>
            </a:r>
            <a:r>
              <a:rPr lang="en-CA" sz="2800" dirty="0" err="1" smtClean="0"/>
              <a:t>semidefinite</a:t>
            </a:r>
            <a:r>
              <a:rPr lang="en-CA" sz="2800" dirty="0" smtClean="0"/>
              <a:t> programming</a:t>
            </a:r>
          </a:p>
          <a:p>
            <a:pPr>
              <a:spcBef>
                <a:spcPts val="3000"/>
              </a:spcBef>
            </a:pPr>
            <a:r>
              <a:rPr lang="en-CA" sz="2800" dirty="0" smtClean="0"/>
              <a:t>Formats for sparse matrix representations</a:t>
            </a:r>
          </a:p>
          <a:p>
            <a:pPr lvl="1"/>
            <a:r>
              <a:rPr lang="en-CA" sz="2400" dirty="0" smtClean="0"/>
              <a:t>Harvard format (starts, indices and values)</a:t>
            </a:r>
          </a:p>
          <a:p>
            <a:pPr lvl="1"/>
            <a:r>
              <a:rPr lang="en-CA" sz="2400" dirty="0" smtClean="0"/>
              <a:t>MPS, CPLEX LP format</a:t>
            </a:r>
          </a:p>
          <a:p>
            <a:pPr lvl="1"/>
            <a:r>
              <a:rPr lang="en-CA" sz="2400" dirty="0" smtClean="0"/>
              <a:t>SDP format</a:t>
            </a:r>
          </a:p>
          <a:p>
            <a:pPr marL="457200" lvl="1" indent="0">
              <a:buNone/>
            </a:pPr>
            <a:r>
              <a:rPr lang="en-CA" sz="2400" dirty="0" smtClean="0"/>
              <a:t>Static (real) values only, even SDP result format</a:t>
            </a:r>
          </a:p>
        </p:txBody>
      </p:sp>
    </p:spTree>
    <p:extLst>
      <p:ext uri="{BB962C8B-B14F-4D97-AF65-F5344CB8AC3E}">
        <p14:creationId xmlns:p14="http://schemas.microsoft.com/office/powerpoint/2010/main" val="354713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pPr eaLnBrk="1" hangingPunct="1"/>
            <a:r>
              <a:rPr lang="en-CA" altLang="en-US" dirty="0" smtClean="0"/>
              <a:t>Cone and matrix programming</a:t>
            </a:r>
          </a:p>
        </p:txBody>
      </p:sp>
      <p:sp>
        <p:nvSpPr>
          <p:cNvPr id="10243" name="Content Placeholder 5"/>
          <p:cNvSpPr>
            <a:spLocks noGrp="1"/>
          </p:cNvSpPr>
          <p:nvPr>
            <p:ph idx="1"/>
          </p:nvPr>
        </p:nvSpPr>
        <p:spPr>
          <a:xfrm>
            <a:off x="395536" y="1371600"/>
            <a:ext cx="8748464" cy="4419600"/>
          </a:xfrm>
        </p:spPr>
        <p:txBody>
          <a:bodyPr/>
          <a:lstStyle/>
          <a:p>
            <a:pPr eaLnBrk="1" hangingPunct="1"/>
            <a:r>
              <a:rPr lang="en-CA" altLang="en-US" sz="2800" dirty="0" smtClean="0"/>
              <a:t>Constraints (and objectives) expressed in terms of cones</a:t>
            </a:r>
          </a:p>
          <a:p>
            <a:pPr lvl="1" eaLnBrk="1" hangingPunct="1"/>
            <a:r>
              <a:rPr lang="en-CA" altLang="en-US" sz="2400" dirty="0" smtClean="0"/>
              <a:t>Second order cones</a:t>
            </a:r>
          </a:p>
          <a:p>
            <a:pPr lvl="1" eaLnBrk="1" hangingPunct="1"/>
            <a:r>
              <a:rPr lang="en-CA" altLang="en-US" sz="2400" dirty="0" smtClean="0"/>
              <a:t>Cones of positive </a:t>
            </a:r>
            <a:r>
              <a:rPr lang="en-CA" altLang="en-US" sz="2400" dirty="0" err="1" smtClean="0"/>
              <a:t>semidefinite</a:t>
            </a:r>
            <a:r>
              <a:rPr lang="en-CA" altLang="en-US" sz="2400" dirty="0" smtClean="0"/>
              <a:t> matrices</a:t>
            </a:r>
          </a:p>
          <a:p>
            <a:pPr lvl="1" eaLnBrk="1" hangingPunct="1"/>
            <a:r>
              <a:rPr lang="en-CA" altLang="en-US" sz="2400" dirty="0" err="1" smtClean="0"/>
              <a:t>Orthant</a:t>
            </a:r>
            <a:r>
              <a:rPr lang="en-CA" altLang="en-US" sz="2400" dirty="0" smtClean="0"/>
              <a:t> cones (linear cones)</a:t>
            </a:r>
          </a:p>
          <a:p>
            <a:pPr lvl="1" eaLnBrk="1" hangingPunct="1"/>
            <a:r>
              <a:rPr lang="en-CA" altLang="en-US" sz="2400" dirty="0" smtClean="0"/>
              <a:t>Cones of nonnegative polynomials (over some interval)</a:t>
            </a:r>
          </a:p>
          <a:p>
            <a:pPr eaLnBrk="1" hangingPunct="1">
              <a:spcBef>
                <a:spcPts val="3000"/>
              </a:spcBef>
            </a:pPr>
            <a:r>
              <a:rPr lang="en-CA" altLang="en-US" sz="2800" dirty="0" smtClean="0"/>
              <a:t>Solvers: CSDP, </a:t>
            </a:r>
            <a:r>
              <a:rPr lang="en-CA" altLang="en-US" sz="2800" dirty="0" err="1" smtClean="0"/>
              <a:t>SeDuMi</a:t>
            </a:r>
            <a:r>
              <a:rPr lang="en-CA" altLang="en-US" sz="2800" dirty="0" smtClean="0"/>
              <a:t>, </a:t>
            </a:r>
            <a:r>
              <a:rPr lang="en-CA" altLang="en-US" sz="2800" dirty="0" err="1" smtClean="0"/>
              <a:t>Mosek</a:t>
            </a:r>
            <a:r>
              <a:rPr lang="en-CA" altLang="en-US" sz="2800" dirty="0" smtClean="0"/>
              <a:t>, </a:t>
            </a:r>
            <a:r>
              <a:rPr lang="en-CA" altLang="en-US" sz="2800" dirty="0" err="1" smtClean="0"/>
              <a:t>Cplex</a:t>
            </a:r>
            <a:r>
              <a:rPr lang="en-CA" altLang="en-US" sz="2800" dirty="0" smtClean="0"/>
              <a:t>, </a:t>
            </a:r>
            <a:r>
              <a:rPr lang="en-CA" altLang="en-US" sz="2800" dirty="0" err="1" smtClean="0"/>
              <a:t>Gurobi</a:t>
            </a:r>
            <a:r>
              <a:rPr lang="en-CA" altLang="en-US" sz="2800" dirty="0" smtClean="0"/>
              <a:t>, FICO</a:t>
            </a:r>
          </a:p>
          <a:p>
            <a:pPr eaLnBrk="1" hangingPunct="1">
              <a:spcBef>
                <a:spcPts val="3000"/>
              </a:spcBef>
            </a:pPr>
            <a:r>
              <a:rPr lang="en-CA" sz="2800" dirty="0" smtClean="0"/>
              <a:t>Unified treatment within the Optimization Services framework</a:t>
            </a:r>
          </a:p>
          <a:p>
            <a:pPr eaLnBrk="1" hangingPunct="1">
              <a:spcBef>
                <a:spcPts val="1200"/>
              </a:spcBef>
            </a:pPr>
            <a:endParaRPr lang="en-CA"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pPr eaLnBrk="1" hangingPunct="1"/>
            <a:r>
              <a:rPr lang="en-CA" altLang="en-US" smtClean="0"/>
              <a:t>Sample problems</a:t>
            </a:r>
          </a:p>
        </p:txBody>
      </p:sp>
      <p:sp>
        <p:nvSpPr>
          <p:cNvPr id="6" name="Content Placeholder 5"/>
          <p:cNvSpPr>
            <a:spLocks noGrp="1"/>
          </p:cNvSpPr>
          <p:nvPr>
            <p:ph idx="1"/>
          </p:nvPr>
        </p:nvSpPr>
        <p:spPr/>
        <p:txBody>
          <a:bodyPr/>
          <a:lstStyle/>
          <a:p>
            <a:pPr eaLnBrk="1" hangingPunct="1">
              <a:defRPr/>
            </a:pPr>
            <a:r>
              <a:rPr lang="en-CA" dirty="0"/>
              <a:t>Second order cone program</a:t>
            </a:r>
          </a:p>
          <a:p>
            <a:pPr marL="0" indent="0" eaLnBrk="1" hangingPunct="1">
              <a:buFontTx/>
              <a:buNone/>
              <a:defRPr/>
            </a:pPr>
            <a:endParaRPr lang="en-CA" dirty="0"/>
          </a:p>
          <a:p>
            <a:pPr eaLnBrk="1" hangingPunct="1">
              <a:spcBef>
                <a:spcPts val="7800"/>
              </a:spcBef>
              <a:defRPr/>
            </a:pPr>
            <a:r>
              <a:rPr lang="en-CA" dirty="0" err="1" smtClean="0"/>
              <a:t>Semidefinite</a:t>
            </a:r>
            <a:r>
              <a:rPr lang="en-CA" dirty="0" smtClean="0"/>
              <a:t> program</a:t>
            </a:r>
            <a:endParaRPr lang="en-CA" dirty="0"/>
          </a:p>
          <a:p>
            <a:pPr marL="0" indent="0" eaLnBrk="1" hangingPunct="1">
              <a:buFontTx/>
              <a:buNone/>
              <a:defRPr/>
            </a:pPr>
            <a:endParaRPr lang="en-CA" dirty="0"/>
          </a:p>
        </p:txBody>
      </p:sp>
      <p:graphicFrame>
        <p:nvGraphicFramePr>
          <p:cNvPr id="11268" name="Object 1"/>
          <p:cNvGraphicFramePr>
            <a:graphicFrameLocks noChangeAspect="1"/>
          </p:cNvGraphicFramePr>
          <p:nvPr/>
        </p:nvGraphicFramePr>
        <p:xfrm>
          <a:off x="1292225" y="1916113"/>
          <a:ext cx="3060700" cy="1368425"/>
        </p:xfrm>
        <a:graphic>
          <a:graphicData uri="http://schemas.openxmlformats.org/presentationml/2006/ole">
            <mc:AlternateContent xmlns:mc="http://schemas.openxmlformats.org/markup-compatibility/2006">
              <mc:Choice xmlns:v="urn:schemas-microsoft-com:vml" Requires="v">
                <p:oleObj spid="_x0000_s51214" name="Equation" r:id="rId3" imgW="1562100" imgH="698500" progId="Equation.3">
                  <p:embed/>
                </p:oleObj>
              </mc:Choice>
              <mc:Fallback>
                <p:oleObj name="Equation" r:id="rId3" imgW="1562100" imgH="698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1916113"/>
                        <a:ext cx="30607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51215" name="Equation" r:id="rId5" imgW="391303" imgH="739129" progId="Equation.3">
                  <p:embed/>
                </p:oleObj>
              </mc:Choice>
              <mc:Fallback>
                <p:oleObj name="Equation" r:id="rId5" imgW="391303" imgH="7391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Object 3"/>
          <p:cNvGraphicFramePr>
            <a:graphicFrameLocks noChangeAspect="1"/>
          </p:cNvGraphicFramePr>
          <p:nvPr/>
        </p:nvGraphicFramePr>
        <p:xfrm>
          <a:off x="1331913" y="4221163"/>
          <a:ext cx="5024437" cy="1368425"/>
        </p:xfrm>
        <a:graphic>
          <a:graphicData uri="http://schemas.openxmlformats.org/presentationml/2006/ole">
            <mc:AlternateContent xmlns:mc="http://schemas.openxmlformats.org/markup-compatibility/2006">
              <mc:Choice xmlns:v="urn:schemas-microsoft-com:vml" Requires="v">
                <p:oleObj spid="_x0000_s51216" name="Equation" r:id="rId7" imgW="2425700" imgH="660400" progId="Equation.3">
                  <p:embed/>
                </p:oleObj>
              </mc:Choice>
              <mc:Fallback>
                <p:oleObj name="Equation" r:id="rId7" imgW="2425700" imgH="660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221163"/>
                        <a:ext cx="50244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371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4213" y="260350"/>
            <a:ext cx="7772400" cy="671513"/>
          </a:xfrm>
        </p:spPr>
        <p:txBody>
          <a:bodyPr/>
          <a:lstStyle/>
          <a:p>
            <a:pPr eaLnBrk="1" hangingPunct="1"/>
            <a:r>
              <a:rPr lang="en-CA" altLang="en-US" smtClean="0"/>
              <a:t>CSDP</a:t>
            </a:r>
          </a:p>
        </p:txBody>
      </p:sp>
      <p:sp>
        <p:nvSpPr>
          <p:cNvPr id="28675" name="Content Placeholder 2"/>
          <p:cNvSpPr>
            <a:spLocks noGrp="1"/>
          </p:cNvSpPr>
          <p:nvPr>
            <p:ph idx="1"/>
          </p:nvPr>
        </p:nvSpPr>
        <p:spPr>
          <a:xfrm>
            <a:off x="684213" y="1052513"/>
            <a:ext cx="7772400" cy="4679950"/>
          </a:xfrm>
        </p:spPr>
        <p:txBody>
          <a:bodyPr/>
          <a:lstStyle/>
          <a:p>
            <a:pPr eaLnBrk="1" hangingPunct="1"/>
            <a:r>
              <a:rPr lang="en-CA" altLang="en-US" smtClean="0"/>
              <a:t>Open-source project (COIN-OR)</a:t>
            </a:r>
          </a:p>
          <a:p>
            <a:pPr eaLnBrk="1" hangingPunct="1"/>
            <a:r>
              <a:rPr lang="en-CA" altLang="en-US" smtClean="0"/>
              <a:t>Solves</a:t>
            </a:r>
          </a:p>
          <a:p>
            <a:pPr eaLnBrk="1" hangingPunct="1"/>
            <a:endParaRPr lang="en-CA" altLang="en-US" smtClean="0"/>
          </a:p>
          <a:p>
            <a:pPr eaLnBrk="1" hangingPunct="1"/>
            <a:endParaRPr lang="en-CA" altLang="en-US" smtClean="0"/>
          </a:p>
          <a:p>
            <a:pPr eaLnBrk="1" hangingPunct="1"/>
            <a:endParaRPr lang="en-CA" altLang="en-US" smtClean="0"/>
          </a:p>
          <a:p>
            <a:pPr eaLnBrk="1" hangingPunct="1"/>
            <a:endParaRPr lang="en-CA" altLang="en-US" smtClean="0"/>
          </a:p>
          <a:p>
            <a:pPr eaLnBrk="1" hangingPunct="1"/>
            <a:r>
              <a:rPr lang="en-CA" altLang="en-US" smtClean="0"/>
              <a:t>Assumes </a:t>
            </a:r>
            <a:r>
              <a:rPr lang="en-CA" altLang="en-US" i="1" smtClean="0"/>
              <a:t>A</a:t>
            </a:r>
            <a:r>
              <a:rPr lang="en-CA" altLang="en-US" i="1" baseline="-25000" smtClean="0"/>
              <a:t>i</a:t>
            </a:r>
            <a:r>
              <a:rPr lang="en-CA" altLang="en-US" smtClean="0"/>
              <a:t>, </a:t>
            </a:r>
            <a:r>
              <a:rPr lang="en-CA" altLang="en-US" i="1" smtClean="0"/>
              <a:t>C</a:t>
            </a:r>
            <a:r>
              <a:rPr lang="en-CA" altLang="en-US" smtClean="0"/>
              <a:t>, </a:t>
            </a:r>
            <a:r>
              <a:rPr lang="en-CA" altLang="en-US" i="1" smtClean="0"/>
              <a:t>X</a:t>
            </a:r>
            <a:r>
              <a:rPr lang="en-CA" altLang="en-US" smtClean="0"/>
              <a:t> are real and symmetric</a:t>
            </a:r>
          </a:p>
          <a:p>
            <a:pPr eaLnBrk="1" hangingPunct="1"/>
            <a:r>
              <a:rPr lang="en-CA" altLang="en-US" smtClean="0"/>
              <a:t>    : positive semidefinite</a:t>
            </a:r>
          </a:p>
        </p:txBody>
      </p:sp>
      <p:graphicFrame>
        <p:nvGraphicFramePr>
          <p:cNvPr id="28676" name="Object 3"/>
          <p:cNvGraphicFramePr>
            <a:graphicFrameLocks noChangeAspect="1"/>
          </p:cNvGraphicFramePr>
          <p:nvPr/>
        </p:nvGraphicFramePr>
        <p:xfrm>
          <a:off x="2481263" y="1770063"/>
          <a:ext cx="3070225" cy="2833687"/>
        </p:xfrm>
        <a:graphic>
          <a:graphicData uri="http://schemas.openxmlformats.org/presentationml/2006/ole">
            <mc:AlternateContent xmlns:mc="http://schemas.openxmlformats.org/markup-compatibility/2006">
              <mc:Choice xmlns:v="urn:schemas-microsoft-com:vml" Requires="v">
                <p:oleObj spid="_x0000_s52238" name="Equation" r:id="rId3" imgW="1536700" imgH="1346200" progId="Equation.3">
                  <p:embed/>
                </p:oleObj>
              </mc:Choice>
              <mc:Fallback>
                <p:oleObj name="Equation" r:id="rId3" imgW="1536700" imgH="1346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1770063"/>
                        <a:ext cx="3070225"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2239" name="Equation" r:id="rId5" imgW="391303" imgH="739129" progId="Equation.3">
                  <p:embed/>
                </p:oleObj>
              </mc:Choice>
              <mc:Fallback>
                <p:oleObj name="Equation" r:id="rId5" imgW="391303" imgH="7391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5"/>
          <p:cNvGraphicFramePr>
            <a:graphicFrameLocks noChangeAspect="1"/>
          </p:cNvGraphicFramePr>
          <p:nvPr/>
        </p:nvGraphicFramePr>
        <p:xfrm>
          <a:off x="1123950" y="5229225"/>
          <a:ext cx="279400" cy="454025"/>
        </p:xfrm>
        <a:graphic>
          <a:graphicData uri="http://schemas.openxmlformats.org/presentationml/2006/ole">
            <mc:AlternateContent xmlns:mc="http://schemas.openxmlformats.org/markup-compatibility/2006">
              <mc:Choice xmlns:v="urn:schemas-microsoft-com:vml" Requires="v">
                <p:oleObj spid="_x0000_s52240" name="Equation" r:id="rId7" imgW="139579" imgH="215713" progId="Equation.3">
                  <p:embed/>
                </p:oleObj>
              </mc:Choice>
              <mc:Fallback>
                <p:oleObj name="Equation" r:id="rId7" imgW="139579"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950" y="5229225"/>
                        <a:ext cx="2794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83195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CA" altLang="en-US" smtClean="0"/>
              <a:t>Optimization Services</a:t>
            </a:r>
          </a:p>
        </p:txBody>
      </p:sp>
      <p:sp>
        <p:nvSpPr>
          <p:cNvPr id="6147" name="Content Placeholder 2"/>
          <p:cNvSpPr>
            <a:spLocks noGrp="1"/>
          </p:cNvSpPr>
          <p:nvPr>
            <p:ph idx="1"/>
          </p:nvPr>
        </p:nvSpPr>
        <p:spPr/>
        <p:txBody>
          <a:bodyPr/>
          <a:lstStyle/>
          <a:p>
            <a:pPr eaLnBrk="1" hangingPunct="1"/>
            <a:r>
              <a:rPr lang="en-CA" altLang="en-US" sz="2800" dirty="0" smtClean="0"/>
              <a:t>Framework for optimization in a distributed computing environment</a:t>
            </a:r>
          </a:p>
          <a:p>
            <a:pPr eaLnBrk="1" hangingPunct="1"/>
            <a:r>
              <a:rPr lang="en-CA" altLang="en-US" sz="2800" dirty="0" smtClean="0"/>
              <a:t>XML schemas for communicating instances, options, results, …</a:t>
            </a:r>
          </a:p>
          <a:p>
            <a:pPr eaLnBrk="1" hangingPunct="1"/>
            <a:r>
              <a:rPr lang="en-CA" altLang="en-US" sz="2800" dirty="0" smtClean="0"/>
              <a:t>Implementation (COIN-OR project OS)</a:t>
            </a:r>
          </a:p>
          <a:p>
            <a:pPr lvl="1" eaLnBrk="1" hangingPunct="1"/>
            <a:r>
              <a:rPr lang="en-CA" altLang="en-US" sz="2400" dirty="0" err="1" smtClean="0"/>
              <a:t>OSSolverService</a:t>
            </a:r>
            <a:endParaRPr lang="en-CA" altLang="en-US" sz="2400" dirty="0" smtClean="0"/>
          </a:p>
          <a:p>
            <a:pPr lvl="1" eaLnBrk="1" hangingPunct="1"/>
            <a:r>
              <a:rPr lang="en-CA" altLang="en-US" sz="2400" dirty="0" err="1" smtClean="0"/>
              <a:t>OSAmplClient</a:t>
            </a:r>
            <a:endParaRPr lang="en-CA" altLang="en-US" sz="2400" dirty="0" smtClean="0"/>
          </a:p>
          <a:p>
            <a:pPr lvl="1" eaLnBrk="1" hangingPunct="1"/>
            <a:r>
              <a:rPr lang="en-CA" altLang="en-US" sz="2400" dirty="0" err="1" smtClean="0"/>
              <a:t>OSServer</a:t>
            </a:r>
            <a:endParaRPr lang="en-CA" altLang="en-US" sz="2400" dirty="0" smtClean="0"/>
          </a:p>
          <a:p>
            <a:pPr lvl="1" eaLnBrk="1" hangingPunct="1"/>
            <a:r>
              <a:rPr lang="en-CA" altLang="en-US" sz="2400" dirty="0" smtClean="0"/>
              <a:t>callable library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7086600" y="762000"/>
            <a:ext cx="1485900" cy="5257800"/>
            <a:chOff x="4320" y="192"/>
            <a:chExt cx="1080" cy="3600"/>
          </a:xfrm>
        </p:grpSpPr>
        <p:pic>
          <p:nvPicPr>
            <p:cNvPr id="7193" name="Picture 3" descr="j0431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1416"/>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4" name="Picture 4" descr="j0431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192"/>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5" name="Picture 5" descr="j0431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2664"/>
              <a:ext cx="1080"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1" name="Text Box 6"/>
          <p:cNvSpPr txBox="1">
            <a:spLocks noChangeArrowheads="1"/>
          </p:cNvSpPr>
          <p:nvPr/>
        </p:nvSpPr>
        <p:spPr bwMode="auto">
          <a:xfrm>
            <a:off x="7239000" y="304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50000"/>
              </a:spcBef>
              <a:buFontTx/>
              <a:buNone/>
            </a:pPr>
            <a:r>
              <a:rPr lang="en-US" altLang="en-US" sz="2400">
                <a:latin typeface="Times" pitchFamily="18" charset="0"/>
              </a:rPr>
              <a:t>Solvers</a:t>
            </a:r>
          </a:p>
        </p:txBody>
      </p:sp>
      <p:grpSp>
        <p:nvGrpSpPr>
          <p:cNvPr id="7172" name="Group 7"/>
          <p:cNvGrpSpPr>
            <a:grpSpLocks/>
          </p:cNvGrpSpPr>
          <p:nvPr/>
        </p:nvGrpSpPr>
        <p:grpSpPr bwMode="auto">
          <a:xfrm>
            <a:off x="2819400" y="381000"/>
            <a:ext cx="1714500" cy="2209800"/>
            <a:chOff x="1632" y="240"/>
            <a:chExt cx="1080" cy="1392"/>
          </a:xfrm>
        </p:grpSpPr>
        <p:pic>
          <p:nvPicPr>
            <p:cNvPr id="7191" name="Picture 8" descr="j0431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40"/>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2" name="Text Box 9"/>
            <p:cNvSpPr txBox="1">
              <a:spLocks noChangeArrowheads="1"/>
            </p:cNvSpPr>
            <p:nvPr/>
          </p:nvSpPr>
          <p:spPr bwMode="auto">
            <a:xfrm>
              <a:off x="1728" y="134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50000"/>
                </a:spcBef>
                <a:buFontTx/>
                <a:buNone/>
              </a:pPr>
              <a:r>
                <a:rPr lang="en-US" altLang="en-US" sz="2400">
                  <a:latin typeface="Times" pitchFamily="18" charset="0"/>
                </a:rPr>
                <a:t>AML</a:t>
              </a:r>
            </a:p>
          </p:txBody>
        </p:sp>
      </p:grpSp>
      <p:grpSp>
        <p:nvGrpSpPr>
          <p:cNvPr id="7173" name="Group 10"/>
          <p:cNvGrpSpPr>
            <a:grpSpLocks/>
          </p:cNvGrpSpPr>
          <p:nvPr/>
        </p:nvGrpSpPr>
        <p:grpSpPr bwMode="auto">
          <a:xfrm>
            <a:off x="2057400" y="3810000"/>
            <a:ext cx="2797175" cy="2727325"/>
            <a:chOff x="1152" y="2400"/>
            <a:chExt cx="1762" cy="1718"/>
          </a:xfrm>
        </p:grpSpPr>
        <p:pic>
          <p:nvPicPr>
            <p:cNvPr id="7187" name="Picture 11" descr="j04348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2400"/>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Picture 12" descr="j04348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 y="2448"/>
              <a:ext cx="1080"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Picture 13" descr="j04348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 y="2493"/>
              <a:ext cx="1080"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0" name="Text Box 14"/>
            <p:cNvSpPr txBox="1">
              <a:spLocks noChangeArrowheads="1"/>
            </p:cNvSpPr>
            <p:nvPr/>
          </p:nvSpPr>
          <p:spPr bwMode="auto">
            <a:xfrm>
              <a:off x="1248" y="3600"/>
              <a:ext cx="9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lgn="ctr" eaLnBrk="1" hangingPunct="1">
                <a:spcBef>
                  <a:spcPct val="50000"/>
                </a:spcBef>
                <a:buFontTx/>
                <a:buNone/>
              </a:pPr>
              <a:r>
                <a:rPr lang="en-US" altLang="en-US" sz="2400">
                  <a:latin typeface="Times" pitchFamily="18" charset="0"/>
                </a:rPr>
                <a:t>Corporate databases</a:t>
              </a:r>
            </a:p>
          </p:txBody>
        </p:sp>
      </p:grpSp>
      <p:grpSp>
        <p:nvGrpSpPr>
          <p:cNvPr id="7174" name="Group 15"/>
          <p:cNvGrpSpPr>
            <a:grpSpLocks/>
          </p:cNvGrpSpPr>
          <p:nvPr/>
        </p:nvGrpSpPr>
        <p:grpSpPr bwMode="auto">
          <a:xfrm>
            <a:off x="0" y="609600"/>
            <a:ext cx="2043113" cy="1905000"/>
            <a:chOff x="252" y="1152"/>
            <a:chExt cx="1287" cy="1200"/>
          </a:xfrm>
        </p:grpSpPr>
        <p:pic>
          <p:nvPicPr>
            <p:cNvPr id="7185" name="Picture 16" descr="j042423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 y="1152"/>
              <a:ext cx="912"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6" name="Text Box 17"/>
            <p:cNvSpPr txBox="1">
              <a:spLocks noChangeArrowheads="1"/>
            </p:cNvSpPr>
            <p:nvPr/>
          </p:nvSpPr>
          <p:spPr bwMode="auto">
            <a:xfrm>
              <a:off x="252" y="2064"/>
              <a:ext cx="1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lgn="ctr" eaLnBrk="1" hangingPunct="1">
                <a:spcBef>
                  <a:spcPct val="50000"/>
                </a:spcBef>
                <a:buFontTx/>
                <a:buNone/>
              </a:pPr>
              <a:r>
                <a:rPr lang="en-US" altLang="en-US" sz="2400">
                  <a:latin typeface="Times" pitchFamily="18" charset="0"/>
                </a:rPr>
                <a:t>User interface</a:t>
              </a:r>
            </a:p>
          </p:txBody>
        </p:sp>
      </p:grpSp>
      <p:sp>
        <p:nvSpPr>
          <p:cNvPr id="7175" name="Line 18"/>
          <p:cNvSpPr>
            <a:spLocks noChangeShapeType="1"/>
          </p:cNvSpPr>
          <p:nvPr/>
        </p:nvSpPr>
        <p:spPr bwMode="auto">
          <a:xfrm>
            <a:off x="1905000" y="1295400"/>
            <a:ext cx="914400" cy="0"/>
          </a:xfrm>
          <a:prstGeom prst="line">
            <a:avLst/>
          </a:prstGeom>
          <a:noFill/>
          <a:ln w="25400">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en-CA"/>
          </a:p>
        </p:txBody>
      </p:sp>
      <p:sp>
        <p:nvSpPr>
          <p:cNvPr id="7176" name="Line 19"/>
          <p:cNvSpPr>
            <a:spLocks noChangeShapeType="1"/>
          </p:cNvSpPr>
          <p:nvPr/>
        </p:nvSpPr>
        <p:spPr bwMode="auto">
          <a:xfrm>
            <a:off x="3348038" y="2590800"/>
            <a:ext cx="0" cy="1295400"/>
          </a:xfrm>
          <a:prstGeom prst="line">
            <a:avLst/>
          </a:prstGeom>
          <a:noFill/>
          <a:ln w="25400">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en-CA"/>
          </a:p>
        </p:txBody>
      </p:sp>
      <p:sp>
        <p:nvSpPr>
          <p:cNvPr id="7177" name="Line 20"/>
          <p:cNvSpPr>
            <a:spLocks noChangeShapeType="1"/>
          </p:cNvSpPr>
          <p:nvPr/>
        </p:nvSpPr>
        <p:spPr bwMode="auto">
          <a:xfrm>
            <a:off x="6227763" y="1557338"/>
            <a:ext cx="846137" cy="22225"/>
          </a:xfrm>
          <a:prstGeom prst="line">
            <a:avLst/>
          </a:prstGeom>
          <a:noFill/>
          <a:ln w="25400">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en-CA"/>
          </a:p>
        </p:txBody>
      </p:sp>
      <p:sp>
        <p:nvSpPr>
          <p:cNvPr id="7178" name="Line 21"/>
          <p:cNvSpPr>
            <a:spLocks noChangeShapeType="1"/>
          </p:cNvSpPr>
          <p:nvPr/>
        </p:nvSpPr>
        <p:spPr bwMode="auto">
          <a:xfrm>
            <a:off x="6300788" y="2708275"/>
            <a:ext cx="719137" cy="433388"/>
          </a:xfrm>
          <a:prstGeom prst="line">
            <a:avLst/>
          </a:prstGeom>
          <a:noFill/>
          <a:ln w="25400">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en-CA"/>
          </a:p>
        </p:txBody>
      </p:sp>
      <p:sp>
        <p:nvSpPr>
          <p:cNvPr id="7179" name="Line 22"/>
          <p:cNvSpPr>
            <a:spLocks noChangeShapeType="1"/>
          </p:cNvSpPr>
          <p:nvPr/>
        </p:nvSpPr>
        <p:spPr bwMode="auto">
          <a:xfrm>
            <a:off x="6011863" y="3789363"/>
            <a:ext cx="1008062" cy="1295400"/>
          </a:xfrm>
          <a:prstGeom prst="line">
            <a:avLst/>
          </a:prstGeom>
          <a:noFill/>
          <a:ln w="25400">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en-CA"/>
          </a:p>
        </p:txBody>
      </p:sp>
      <p:grpSp>
        <p:nvGrpSpPr>
          <p:cNvPr id="7180" name="Group 23"/>
          <p:cNvGrpSpPr>
            <a:grpSpLocks/>
          </p:cNvGrpSpPr>
          <p:nvPr/>
        </p:nvGrpSpPr>
        <p:grpSpPr bwMode="auto">
          <a:xfrm>
            <a:off x="4986338" y="914400"/>
            <a:ext cx="1371600" cy="3124200"/>
            <a:chOff x="3141" y="576"/>
            <a:chExt cx="864" cy="1968"/>
          </a:xfrm>
        </p:grpSpPr>
        <p:sp>
          <p:nvSpPr>
            <p:cNvPr id="7183" name="Oval 24"/>
            <p:cNvSpPr>
              <a:spLocks noChangeArrowheads="1"/>
            </p:cNvSpPr>
            <p:nvPr/>
          </p:nvSpPr>
          <p:spPr bwMode="auto">
            <a:xfrm>
              <a:off x="3168" y="576"/>
              <a:ext cx="816" cy="1968"/>
            </a:xfrm>
            <a:prstGeom prst="ellipse">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eaLnBrk="1" hangingPunct="1">
                <a:spcBef>
                  <a:spcPct val="0"/>
                </a:spcBef>
                <a:buFontTx/>
                <a:buNone/>
              </a:pPr>
              <a:endParaRPr lang="en-US" altLang="en-US" sz="2400">
                <a:latin typeface="Times" pitchFamily="18" charset="0"/>
              </a:endParaRPr>
            </a:p>
          </p:txBody>
        </p:sp>
        <p:sp>
          <p:nvSpPr>
            <p:cNvPr id="7184" name="Text Box 25"/>
            <p:cNvSpPr txBox="1">
              <a:spLocks noChangeArrowheads="1"/>
            </p:cNvSpPr>
            <p:nvPr/>
          </p:nvSpPr>
          <p:spPr bwMode="auto">
            <a:xfrm>
              <a:off x="3141" y="1200"/>
              <a:ext cx="8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Narrow" pitchFamily="34" charset="0"/>
                </a:defRPr>
              </a:lvl1pPr>
              <a:lvl2pPr marL="742950" indent="-285750" eaLnBrk="0" hangingPunct="0">
                <a:spcBef>
                  <a:spcPct val="20000"/>
                </a:spcBef>
                <a:buChar char="–"/>
                <a:defRPr sz="2800">
                  <a:solidFill>
                    <a:schemeClr val="tx1"/>
                  </a:solidFill>
                  <a:latin typeface="Arial Narrow" pitchFamily="34" charset="0"/>
                </a:defRPr>
              </a:lvl2pPr>
              <a:lvl3pPr marL="1143000" indent="-228600" eaLnBrk="0" hangingPunct="0">
                <a:spcBef>
                  <a:spcPct val="20000"/>
                </a:spcBef>
                <a:buChar char="•"/>
                <a:defRPr sz="2400">
                  <a:solidFill>
                    <a:schemeClr val="tx1"/>
                  </a:solidFill>
                  <a:latin typeface="Arial Narrow" pitchFamily="34" charset="0"/>
                </a:defRPr>
              </a:lvl3pPr>
              <a:lvl4pPr marL="1600200" indent="-228600" eaLnBrk="0" hangingPunct="0">
                <a:spcBef>
                  <a:spcPct val="20000"/>
                </a:spcBef>
                <a:buChar char="–"/>
                <a:defRPr sz="2000">
                  <a:solidFill>
                    <a:schemeClr val="tx1"/>
                  </a:solidFill>
                  <a:latin typeface="Arial Narrow" pitchFamily="34" charset="0"/>
                </a:defRPr>
              </a:lvl4pPr>
              <a:lvl5pPr marL="2057400" indent="-228600" eaLnBrk="0" hangingPunct="0">
                <a:spcBef>
                  <a:spcPct val="20000"/>
                </a:spcBef>
                <a:buChar char="»"/>
                <a:defRPr sz="2000">
                  <a:solidFill>
                    <a:schemeClr val="tx1"/>
                  </a:solidFill>
                  <a:latin typeface="Arial Narrow" pitchFamily="34" charset="0"/>
                </a:defRPr>
              </a:lvl5pPr>
              <a:lvl6pPr marL="2514600" indent="-228600" eaLnBrk="0" fontAlgn="base" hangingPunct="0">
                <a:spcBef>
                  <a:spcPct val="20000"/>
                </a:spcBef>
                <a:spcAft>
                  <a:spcPct val="0"/>
                </a:spcAft>
                <a:buChar char="»"/>
                <a:defRPr sz="2000">
                  <a:solidFill>
                    <a:schemeClr val="tx1"/>
                  </a:solidFill>
                  <a:latin typeface="Arial Narrow" pitchFamily="34" charset="0"/>
                </a:defRPr>
              </a:lvl6pPr>
              <a:lvl7pPr marL="2971800" indent="-228600" eaLnBrk="0" fontAlgn="base" hangingPunct="0">
                <a:spcBef>
                  <a:spcPct val="20000"/>
                </a:spcBef>
                <a:spcAft>
                  <a:spcPct val="0"/>
                </a:spcAft>
                <a:buChar char="»"/>
                <a:defRPr sz="2000">
                  <a:solidFill>
                    <a:schemeClr val="tx1"/>
                  </a:solidFill>
                  <a:latin typeface="Arial Narrow" pitchFamily="34" charset="0"/>
                </a:defRPr>
              </a:lvl7pPr>
              <a:lvl8pPr marL="3429000" indent="-228600" eaLnBrk="0" fontAlgn="base" hangingPunct="0">
                <a:spcBef>
                  <a:spcPct val="20000"/>
                </a:spcBef>
                <a:spcAft>
                  <a:spcPct val="0"/>
                </a:spcAft>
                <a:buChar char="»"/>
                <a:defRPr sz="2000">
                  <a:solidFill>
                    <a:schemeClr val="tx1"/>
                  </a:solidFill>
                  <a:latin typeface="Arial Narrow" pitchFamily="34" charset="0"/>
                </a:defRPr>
              </a:lvl8pPr>
              <a:lvl9pPr marL="3886200" indent="-228600" eaLnBrk="0" fontAlgn="base" hangingPunct="0">
                <a:spcBef>
                  <a:spcPct val="20000"/>
                </a:spcBef>
                <a:spcAft>
                  <a:spcPct val="0"/>
                </a:spcAft>
                <a:buChar char="»"/>
                <a:defRPr sz="2000">
                  <a:solidFill>
                    <a:schemeClr val="tx1"/>
                  </a:solidFill>
                  <a:latin typeface="Arial Narrow" pitchFamily="34" charset="0"/>
                </a:defRPr>
              </a:lvl9pPr>
            </a:lstStyle>
            <a:p>
              <a:pPr algn="ctr" eaLnBrk="1" hangingPunct="1">
                <a:spcBef>
                  <a:spcPct val="50000"/>
                </a:spcBef>
                <a:buFontTx/>
                <a:buNone/>
              </a:pPr>
              <a:r>
                <a:rPr lang="en-US" altLang="en-US" sz="1800">
                  <a:latin typeface="Arial" charset="0"/>
                </a:rPr>
                <a:t>Data </a:t>
              </a:r>
              <a:br>
                <a:rPr lang="en-US" altLang="en-US" sz="1800">
                  <a:latin typeface="Arial" charset="0"/>
                </a:rPr>
              </a:br>
              <a:r>
                <a:rPr lang="en-US" altLang="en-US" sz="1800">
                  <a:latin typeface="Arial" charset="0"/>
                </a:rPr>
                <a:t>inter-change</a:t>
              </a:r>
            </a:p>
          </p:txBody>
        </p:sp>
      </p:grpSp>
      <p:sp>
        <p:nvSpPr>
          <p:cNvPr id="7181" name="Line 26"/>
          <p:cNvSpPr>
            <a:spLocks noChangeShapeType="1"/>
          </p:cNvSpPr>
          <p:nvPr/>
        </p:nvSpPr>
        <p:spPr bwMode="auto">
          <a:xfrm>
            <a:off x="4356100" y="1268413"/>
            <a:ext cx="720725" cy="431800"/>
          </a:xfrm>
          <a:prstGeom prst="line">
            <a:avLst/>
          </a:prstGeom>
          <a:noFill/>
          <a:ln w="25400">
            <a:solidFill>
              <a:schemeClr val="tx1"/>
            </a:solidFill>
            <a:miter lim="800000"/>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en-CA"/>
          </a:p>
        </p:txBody>
      </p:sp>
      <p:pic>
        <p:nvPicPr>
          <p:cNvPr id="7182" name="Picture 27" descr="m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905000"/>
            <a:ext cx="1143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CA" altLang="en-US" smtClean="0"/>
              <a:t>“Core” OS and OSiL</a:t>
            </a:r>
          </a:p>
        </p:txBody>
      </p:sp>
      <p:sp>
        <p:nvSpPr>
          <p:cNvPr id="8195" name="Content Placeholder 2"/>
          <p:cNvSpPr>
            <a:spLocks noGrp="1"/>
          </p:cNvSpPr>
          <p:nvPr>
            <p:ph sz="half" idx="1"/>
          </p:nvPr>
        </p:nvSpPr>
        <p:spPr/>
        <p:txBody>
          <a:bodyPr/>
          <a:lstStyle/>
          <a:p>
            <a:pPr eaLnBrk="1" hangingPunct="1"/>
            <a:r>
              <a:rPr lang="en-CA" altLang="en-US" smtClean="0"/>
              <a:t>Problems handled</a:t>
            </a:r>
          </a:p>
          <a:p>
            <a:pPr lvl="1" eaLnBrk="1" hangingPunct="1"/>
            <a:r>
              <a:rPr lang="en-CA" altLang="en-US" smtClean="0"/>
              <a:t>Linear programs</a:t>
            </a:r>
          </a:p>
          <a:p>
            <a:pPr lvl="1" eaLnBrk="1" hangingPunct="1"/>
            <a:r>
              <a:rPr lang="en-CA" altLang="en-US" smtClean="0"/>
              <a:t>Integer programs</a:t>
            </a:r>
          </a:p>
          <a:p>
            <a:pPr lvl="1" eaLnBrk="1" hangingPunct="1"/>
            <a:r>
              <a:rPr lang="en-CA" altLang="en-US" smtClean="0"/>
              <a:t>MILP</a:t>
            </a:r>
          </a:p>
          <a:p>
            <a:pPr lvl="1" eaLnBrk="1" hangingPunct="1"/>
            <a:r>
              <a:rPr lang="en-CA" altLang="en-US" smtClean="0"/>
              <a:t>Convex NLP</a:t>
            </a:r>
          </a:p>
          <a:p>
            <a:pPr lvl="1" eaLnBrk="1" hangingPunct="1"/>
            <a:r>
              <a:rPr lang="en-CA" altLang="en-US" smtClean="0"/>
              <a:t>Discrete NLP</a:t>
            </a:r>
          </a:p>
          <a:p>
            <a:pPr lvl="1" eaLnBrk="1" hangingPunct="1"/>
            <a:r>
              <a:rPr lang="en-CA" altLang="en-US" smtClean="0"/>
              <a:t>Nonconvex NLP</a:t>
            </a:r>
          </a:p>
        </p:txBody>
      </p:sp>
      <p:sp>
        <p:nvSpPr>
          <p:cNvPr id="8196" name="Content Placeholder 3"/>
          <p:cNvSpPr>
            <a:spLocks noGrp="1"/>
          </p:cNvSpPr>
          <p:nvPr>
            <p:ph sz="half" idx="2"/>
          </p:nvPr>
        </p:nvSpPr>
        <p:spPr/>
        <p:txBody>
          <a:bodyPr/>
          <a:lstStyle/>
          <a:p>
            <a:pPr eaLnBrk="1" hangingPunct="1"/>
            <a:r>
              <a:rPr lang="en-CA" altLang="en-US" smtClean="0"/>
              <a:t>Available solvers</a:t>
            </a:r>
          </a:p>
          <a:p>
            <a:pPr lvl="1" eaLnBrk="1" hangingPunct="1">
              <a:lnSpc>
                <a:spcPts val="2500"/>
              </a:lnSpc>
            </a:pPr>
            <a:r>
              <a:rPr lang="en-CA" altLang="en-US" smtClean="0"/>
              <a:t>Clp</a:t>
            </a:r>
          </a:p>
          <a:p>
            <a:pPr lvl="1" eaLnBrk="1" hangingPunct="1">
              <a:lnSpc>
                <a:spcPts val="2500"/>
              </a:lnSpc>
            </a:pPr>
            <a:r>
              <a:rPr lang="en-CA" altLang="en-US" smtClean="0"/>
              <a:t>Cbc</a:t>
            </a:r>
          </a:p>
          <a:p>
            <a:pPr lvl="1" eaLnBrk="1" hangingPunct="1">
              <a:lnSpc>
                <a:spcPts val="2500"/>
              </a:lnSpc>
            </a:pPr>
            <a:r>
              <a:rPr lang="en-CA" altLang="en-US" smtClean="0"/>
              <a:t>SYMPHONY</a:t>
            </a:r>
          </a:p>
          <a:p>
            <a:pPr lvl="1" eaLnBrk="1" hangingPunct="1">
              <a:lnSpc>
                <a:spcPts val="2500"/>
              </a:lnSpc>
            </a:pPr>
            <a:r>
              <a:rPr lang="en-CA" altLang="en-US" smtClean="0"/>
              <a:t>Ipopt</a:t>
            </a:r>
          </a:p>
          <a:p>
            <a:pPr lvl="1" eaLnBrk="1" hangingPunct="1">
              <a:lnSpc>
                <a:spcPts val="2500"/>
              </a:lnSpc>
            </a:pPr>
            <a:r>
              <a:rPr lang="en-CA" altLang="en-US" smtClean="0"/>
              <a:t>Bonmin</a:t>
            </a:r>
          </a:p>
          <a:p>
            <a:pPr lvl="1" eaLnBrk="1" hangingPunct="1">
              <a:lnSpc>
                <a:spcPts val="2500"/>
              </a:lnSpc>
            </a:pPr>
            <a:r>
              <a:rPr lang="en-CA" altLang="en-US" smtClean="0"/>
              <a:t>Couenne</a:t>
            </a:r>
          </a:p>
          <a:p>
            <a:pPr lvl="1" eaLnBrk="1" hangingPunct="1">
              <a:lnSpc>
                <a:spcPts val="2500"/>
              </a:lnSpc>
            </a:pPr>
            <a:r>
              <a:rPr lang="en-CA" altLang="en-US" smtClean="0"/>
              <a:t>Glpk</a:t>
            </a:r>
          </a:p>
          <a:p>
            <a:pPr lvl="1" eaLnBrk="1" hangingPunct="1">
              <a:lnSpc>
                <a:spcPts val="2500"/>
              </a:lnSpc>
            </a:pPr>
            <a:r>
              <a:rPr lang="en-CA" altLang="en-US" smtClean="0"/>
              <a:t>Cplex</a:t>
            </a:r>
          </a:p>
          <a:p>
            <a:pPr lvl="1" eaLnBrk="1" hangingPunct="1">
              <a:lnSpc>
                <a:spcPts val="2500"/>
              </a:lnSpc>
            </a:pPr>
            <a:r>
              <a:rPr lang="en-CA" altLang="en-US" smtClean="0"/>
              <a:t>Gurobi</a:t>
            </a:r>
          </a:p>
          <a:p>
            <a:pPr lvl="1" eaLnBrk="1" hangingPunct="1">
              <a:lnSpc>
                <a:spcPts val="2500"/>
              </a:lnSpc>
            </a:pPr>
            <a:r>
              <a:rPr lang="en-CA" altLang="en-US" smtClean="0"/>
              <a:t>Mosek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12608</TotalTime>
  <Words>1315</Words>
  <Application>Microsoft Office PowerPoint</Application>
  <PresentationFormat>On-screen Show (4:3)</PresentationFormat>
  <Paragraphs>259</Paragraphs>
  <Slides>29</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Custom Design</vt:lpstr>
      <vt:lpstr>Blank Presentation</vt:lpstr>
      <vt:lpstr>Equation</vt:lpstr>
      <vt:lpstr>Extensions to the OSiL schema: Matrix and cone programming</vt:lpstr>
      <vt:lpstr>Outline</vt:lpstr>
      <vt:lpstr>Matrices in optimization</vt:lpstr>
      <vt:lpstr>Cone and matrix programming</vt:lpstr>
      <vt:lpstr>Sample problems</vt:lpstr>
      <vt:lpstr>CSDP</vt:lpstr>
      <vt:lpstr>Optimization Services</vt:lpstr>
      <vt:lpstr>PowerPoint Presentation</vt:lpstr>
      <vt:lpstr>“Core” OS and OSiL</vt:lpstr>
      <vt:lpstr>“Core” OSiL elements</vt:lpstr>
      <vt:lpstr>Requirements and challenges</vt:lpstr>
      <vt:lpstr>Design principles</vt:lpstr>
      <vt:lpstr>OSiL and matrices</vt:lpstr>
      <vt:lpstr>OSiL: Matrix and cone extensions</vt:lpstr>
      <vt:lpstr>The &lt;matrices&gt; element</vt:lpstr>
      <vt:lpstr>Example 1 – elements</vt:lpstr>
      <vt:lpstr>Example 2 - transformation</vt:lpstr>
      <vt:lpstr>Example 3 - blocks</vt:lpstr>
      <vt:lpstr>Example 4 – base matrix</vt:lpstr>
      <vt:lpstr>Example 5 – variable references</vt:lpstr>
      <vt:lpstr>The &lt;cones&gt; element</vt:lpstr>
      <vt:lpstr>The &lt;cones&gt; element - Example</vt:lpstr>
      <vt:lpstr>&lt;matrixProgramming&gt;</vt:lpstr>
      <vt:lpstr>&lt;matrixVar&gt;, &lt;matrixObj&gt;, &lt;matrixCon&gt;</vt:lpstr>
      <vt:lpstr>&lt;matrixVar&gt; example</vt:lpstr>
      <vt:lpstr>&lt;matrixProgramming&gt; example</vt:lpstr>
      <vt:lpstr>Future work</vt:lpstr>
      <vt:lpstr>How to get OS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to the OSiL schema: Matrix and cone programming</dc:title>
  <dc:creator>Guss</dc:creator>
  <cp:lastModifiedBy>Gus</cp:lastModifiedBy>
  <cp:revision>119</cp:revision>
  <dcterms:created xsi:type="dcterms:W3CDTF">2014-05-25T02:03:54Z</dcterms:created>
  <dcterms:modified xsi:type="dcterms:W3CDTF">2015-04-20T18:56:22Z</dcterms:modified>
</cp:coreProperties>
</file>