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43891200" cy="32918400"/>
  <p:notesSz cx="9144000" cy="6858000"/>
  <p:defaultTextStyle>
    <a:defPPr>
      <a:defRPr lang="en-US"/>
    </a:defPPr>
    <a:lvl1pPr marL="0" algn="l" defTabSz="2194514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514" algn="l" defTabSz="2194514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9028" algn="l" defTabSz="2194514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3543" algn="l" defTabSz="2194514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8057" algn="l" defTabSz="2194514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2571" algn="l" defTabSz="2194514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7085" algn="l" defTabSz="2194514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61599" algn="l" defTabSz="2194514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6115" algn="l" defTabSz="2194514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 horzBarState="maximized">
    <p:restoredLeft sz="15620"/>
    <p:restoredTop sz="94660"/>
  </p:normalViewPr>
  <p:slideViewPr>
    <p:cSldViewPr snapToGrid="0" snapToObjects="1">
      <p:cViewPr varScale="1">
        <p:scale>
          <a:sx n="33" d="100"/>
          <a:sy n="33" d="100"/>
        </p:scale>
        <p:origin x="-3008" y="-14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960C1-A2F1-3341-880E-86FEA866A0CB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D694-DE4D-A34F-BFAC-79281DEB7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219451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94514" algn="l" defTabSz="219451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89028" algn="l" defTabSz="219451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583543" algn="l" defTabSz="219451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778057" algn="l" defTabSz="219451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972571" algn="l" defTabSz="219451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3167085" algn="l" defTabSz="219451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361599" algn="l" defTabSz="219451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556115" algn="l" defTabSz="2194514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3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7"/>
          </a:xfrm>
        </p:spPr>
        <p:txBody>
          <a:bodyPr anchor="b"/>
          <a:lstStyle>
            <a:lvl1pPr marL="0" indent="0">
              <a:buNone/>
              <a:defRPr sz="9700">
                <a:solidFill>
                  <a:schemeClr val="tx1">
                    <a:tint val="75000"/>
                  </a:schemeClr>
                </a:solidFill>
              </a:defRPr>
            </a:lvl1pPr>
            <a:lvl2pPr marL="2194514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902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5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05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57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085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59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115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7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7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2" y="7368544"/>
            <a:ext cx="19392903" cy="307085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14" indent="0">
              <a:buNone/>
              <a:defRPr sz="9700" b="1"/>
            </a:lvl2pPr>
            <a:lvl3pPr marL="4389028" indent="0">
              <a:buNone/>
              <a:defRPr sz="8700" b="1"/>
            </a:lvl3pPr>
            <a:lvl4pPr marL="6583543" indent="0">
              <a:buNone/>
              <a:defRPr sz="7700" b="1"/>
            </a:lvl4pPr>
            <a:lvl5pPr marL="8778057" indent="0">
              <a:buNone/>
              <a:defRPr sz="7700" b="1"/>
            </a:lvl5pPr>
            <a:lvl6pPr marL="10972571" indent="0">
              <a:buNone/>
              <a:defRPr sz="7700" b="1"/>
            </a:lvl6pPr>
            <a:lvl7pPr marL="13167085" indent="0">
              <a:buNone/>
              <a:defRPr sz="7700" b="1"/>
            </a:lvl7pPr>
            <a:lvl8pPr marL="15361599" indent="0">
              <a:buNone/>
              <a:defRPr sz="7700" b="1"/>
            </a:lvl8pPr>
            <a:lvl9pPr marL="17556115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2" y="10439401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7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4"/>
            <a:ext cx="19400520" cy="307085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14" indent="0">
              <a:buNone/>
              <a:defRPr sz="9700" b="1"/>
            </a:lvl2pPr>
            <a:lvl3pPr marL="4389028" indent="0">
              <a:buNone/>
              <a:defRPr sz="8700" b="1"/>
            </a:lvl3pPr>
            <a:lvl4pPr marL="6583543" indent="0">
              <a:buNone/>
              <a:defRPr sz="7700" b="1"/>
            </a:lvl4pPr>
            <a:lvl5pPr marL="8778057" indent="0">
              <a:buNone/>
              <a:defRPr sz="7700" b="1"/>
            </a:lvl5pPr>
            <a:lvl6pPr marL="10972571" indent="0">
              <a:buNone/>
              <a:defRPr sz="7700" b="1"/>
            </a:lvl6pPr>
            <a:lvl7pPr marL="13167085" indent="0">
              <a:buNone/>
              <a:defRPr sz="7700" b="1"/>
            </a:lvl7pPr>
            <a:lvl8pPr marL="15361599" indent="0">
              <a:buNone/>
              <a:defRPr sz="7700" b="1"/>
            </a:lvl8pPr>
            <a:lvl9pPr marL="17556115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1"/>
            <a:ext cx="19400520" cy="18966183"/>
          </a:xfrm>
        </p:spPr>
        <p:txBody>
          <a:bodyPr/>
          <a:lstStyle>
            <a:lvl1pPr>
              <a:defRPr sz="11500"/>
            </a:lvl1pPr>
            <a:lvl2pPr>
              <a:defRPr sz="97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5" y="1310640"/>
            <a:ext cx="14439903" cy="5577840"/>
          </a:xfrm>
        </p:spPr>
        <p:txBody>
          <a:bodyPr anchor="b"/>
          <a:lstStyle>
            <a:lvl1pPr algn="l">
              <a:defRPr sz="9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2"/>
            <a:ext cx="24536400" cy="2809494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700"/>
            </a:lvl4pPr>
            <a:lvl5pPr>
              <a:defRPr sz="9700"/>
            </a:lvl5pPr>
            <a:lvl6pPr>
              <a:defRPr sz="9700"/>
            </a:lvl6pPr>
            <a:lvl7pPr>
              <a:defRPr sz="9700"/>
            </a:lvl7pPr>
            <a:lvl8pPr>
              <a:defRPr sz="9700"/>
            </a:lvl8pPr>
            <a:lvl9pPr>
              <a:defRPr sz="9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5" y="6888482"/>
            <a:ext cx="14439903" cy="22517103"/>
          </a:xfrm>
        </p:spPr>
        <p:txBody>
          <a:bodyPr/>
          <a:lstStyle>
            <a:lvl1pPr marL="0" indent="0">
              <a:buNone/>
              <a:defRPr sz="6700"/>
            </a:lvl1pPr>
            <a:lvl2pPr marL="2194514" indent="0">
              <a:buNone/>
              <a:defRPr sz="5700"/>
            </a:lvl2pPr>
            <a:lvl3pPr marL="4389028" indent="0">
              <a:buNone/>
              <a:defRPr sz="4800"/>
            </a:lvl3pPr>
            <a:lvl4pPr marL="6583543" indent="0">
              <a:buNone/>
              <a:defRPr sz="4300"/>
            </a:lvl4pPr>
            <a:lvl5pPr marL="8778057" indent="0">
              <a:buNone/>
              <a:defRPr sz="4300"/>
            </a:lvl5pPr>
            <a:lvl6pPr marL="10972571" indent="0">
              <a:buNone/>
              <a:defRPr sz="4300"/>
            </a:lvl6pPr>
            <a:lvl7pPr marL="13167085" indent="0">
              <a:buNone/>
              <a:defRPr sz="4300"/>
            </a:lvl7pPr>
            <a:lvl8pPr marL="15361599" indent="0">
              <a:buNone/>
              <a:defRPr sz="4300"/>
            </a:lvl8pPr>
            <a:lvl9pPr marL="17556115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1"/>
            <a:ext cx="26334720" cy="2720343"/>
          </a:xfrm>
        </p:spPr>
        <p:txBody>
          <a:bodyPr anchor="b"/>
          <a:lstStyle>
            <a:lvl1pPr algn="l">
              <a:defRPr sz="9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14" indent="0">
              <a:buNone/>
              <a:defRPr sz="13400"/>
            </a:lvl2pPr>
            <a:lvl3pPr marL="4389028" indent="0">
              <a:buNone/>
              <a:defRPr sz="11500"/>
            </a:lvl3pPr>
            <a:lvl4pPr marL="6583543" indent="0">
              <a:buNone/>
              <a:defRPr sz="9700"/>
            </a:lvl4pPr>
            <a:lvl5pPr marL="8778057" indent="0">
              <a:buNone/>
              <a:defRPr sz="9700"/>
            </a:lvl5pPr>
            <a:lvl6pPr marL="10972571" indent="0">
              <a:buNone/>
              <a:defRPr sz="9700"/>
            </a:lvl6pPr>
            <a:lvl7pPr marL="13167085" indent="0">
              <a:buNone/>
              <a:defRPr sz="9700"/>
            </a:lvl7pPr>
            <a:lvl8pPr marL="15361599" indent="0">
              <a:buNone/>
              <a:defRPr sz="9700"/>
            </a:lvl8pPr>
            <a:lvl9pPr marL="17556115" indent="0">
              <a:buNone/>
              <a:defRPr sz="9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7"/>
          </a:xfrm>
        </p:spPr>
        <p:txBody>
          <a:bodyPr/>
          <a:lstStyle>
            <a:lvl1pPr marL="0" indent="0">
              <a:buNone/>
              <a:defRPr sz="6700"/>
            </a:lvl1pPr>
            <a:lvl2pPr marL="2194514" indent="0">
              <a:buNone/>
              <a:defRPr sz="5700"/>
            </a:lvl2pPr>
            <a:lvl3pPr marL="4389028" indent="0">
              <a:buNone/>
              <a:defRPr sz="4800"/>
            </a:lvl3pPr>
            <a:lvl4pPr marL="6583543" indent="0">
              <a:buNone/>
              <a:defRPr sz="4300"/>
            </a:lvl4pPr>
            <a:lvl5pPr marL="8778057" indent="0">
              <a:buNone/>
              <a:defRPr sz="4300"/>
            </a:lvl5pPr>
            <a:lvl6pPr marL="10972571" indent="0">
              <a:buNone/>
              <a:defRPr sz="4300"/>
            </a:lvl6pPr>
            <a:lvl7pPr marL="13167085" indent="0">
              <a:buNone/>
              <a:defRPr sz="4300"/>
            </a:lvl7pPr>
            <a:lvl8pPr marL="15361599" indent="0">
              <a:buNone/>
              <a:defRPr sz="4300"/>
            </a:lvl8pPr>
            <a:lvl9pPr marL="17556115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2FB9-680A-AF4E-8AA6-0FAA227F6367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903" tIns="219451" rIns="438903" bIns="2194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903" tIns="219451" rIns="438903" bIns="2194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B2FB9-680A-AF4E-8AA6-0FAA227F6367}" type="datetimeFigureOut">
              <a:rPr lang="en-US" smtClean="0"/>
              <a:pPr/>
              <a:t>4/20/11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B4E4F-3DE9-8C4B-B44C-034503C5C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14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886" indent="-1645886" algn="l" defTabSz="2194514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086" indent="-1371572" algn="l" defTabSz="2194514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86" indent="-1097257" algn="l" defTabSz="2194514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800" indent="-1097257" algn="l" defTabSz="2194514" rtl="0" eaLnBrk="1" latinLnBrk="0" hangingPunct="1">
        <a:spcBef>
          <a:spcPct val="20000"/>
        </a:spcBef>
        <a:buFont typeface="Arial"/>
        <a:buChar char="–"/>
        <a:defRPr sz="97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314" indent="-1097257" algn="l" defTabSz="2194514" rtl="0" eaLnBrk="1" latinLnBrk="0" hangingPunct="1">
        <a:spcBef>
          <a:spcPct val="20000"/>
        </a:spcBef>
        <a:buFont typeface="Arial"/>
        <a:buChar char="»"/>
        <a:defRPr sz="97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828" indent="-1097257" algn="l" defTabSz="2194514" rtl="0" eaLnBrk="1" latinLnBrk="0" hangingPunct="1">
        <a:spcBef>
          <a:spcPct val="20000"/>
        </a:spcBef>
        <a:buFont typeface="Arial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342" indent="-1097257" algn="l" defTabSz="2194514" rtl="0" eaLnBrk="1" latinLnBrk="0" hangingPunct="1">
        <a:spcBef>
          <a:spcPct val="20000"/>
        </a:spcBef>
        <a:buFont typeface="Arial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858" indent="-1097257" algn="l" defTabSz="2194514" rtl="0" eaLnBrk="1" latinLnBrk="0" hangingPunct="1">
        <a:spcBef>
          <a:spcPct val="20000"/>
        </a:spcBef>
        <a:buFont typeface="Arial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372" indent="-1097257" algn="l" defTabSz="2194514" rtl="0" eaLnBrk="1" latinLnBrk="0" hangingPunct="1">
        <a:spcBef>
          <a:spcPct val="20000"/>
        </a:spcBef>
        <a:buFont typeface="Arial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14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14" algn="l" defTabSz="2194514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028" algn="l" defTabSz="2194514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algn="l" defTabSz="2194514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057" algn="l" defTabSz="2194514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571" algn="l" defTabSz="2194514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085" algn="l" defTabSz="2194514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599" algn="l" defTabSz="2194514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115" algn="l" defTabSz="2194514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492"/>
          <p:cNvGrpSpPr/>
          <p:nvPr/>
        </p:nvGrpSpPr>
        <p:grpSpPr>
          <a:xfrm>
            <a:off x="29968107" y="28147667"/>
            <a:ext cx="11656808" cy="2984016"/>
            <a:chOff x="30374476" y="27690467"/>
            <a:chExt cx="11656808" cy="2984016"/>
          </a:xfrm>
        </p:grpSpPr>
        <p:sp>
          <p:nvSpPr>
            <p:cNvPr id="184" name="Content Placeholder 2"/>
            <p:cNvSpPr txBox="1">
              <a:spLocks/>
            </p:cNvSpPr>
            <p:nvPr/>
          </p:nvSpPr>
          <p:spPr bwMode="auto">
            <a:xfrm>
              <a:off x="30627238" y="28728864"/>
              <a:ext cx="11404046" cy="1945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-128"/>
                  <a:cs typeface="ＭＳ Ｐゴシック" charset="-128"/>
                </a:rPr>
                <a:t>Frequent</a:t>
              </a:r>
              <a:r>
                <a:rPr kumimoji="0" lang="en-US" sz="2200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-128"/>
                  <a:cs typeface="ＭＳ Ｐゴシック" charset="-128"/>
                </a:rPr>
                <a:t> Itemset Mining on Graphics Processors, Fang et al., </a:t>
              </a:r>
              <a:r>
                <a:rPr kumimoji="0" lang="en-US" sz="2200" b="0" i="0" u="none" strike="noStrike" kern="1200" cap="none" spc="0" normalizeH="0" noProof="0" dirty="0" err="1" smtClean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-128"/>
                  <a:cs typeface="ＭＳ Ｐゴシック" charset="-128"/>
                </a:rPr>
                <a:t>DaMoN</a:t>
              </a:r>
              <a:r>
                <a:rPr kumimoji="0" lang="en-US" sz="2200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-128"/>
                  <a:cs typeface="ＭＳ Ｐゴシック" charset="-128"/>
                </a:rPr>
                <a:t> 2009.</a:t>
              </a:r>
            </a:p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tabLst/>
                <a:defRPr/>
              </a:pPr>
              <a:r>
                <a:rPr lang="en-US" sz="2200" baseline="0" dirty="0" smtClean="0">
                  <a:ea typeface="ＭＳ Ｐゴシック" charset="-128"/>
                  <a:cs typeface="ＭＳ Ｐゴシック" charset="-128"/>
                </a:rPr>
                <a:t>Turbo-charging</a:t>
              </a:r>
              <a:r>
                <a:rPr lang="en-US" sz="2200" dirty="0" smtClean="0">
                  <a:ea typeface="ＭＳ Ｐゴシック" charset="-128"/>
                  <a:cs typeface="ＭＳ Ｐゴシック" charset="-128"/>
                </a:rPr>
                <a:t> Vertical Mining of Large Databases, </a:t>
              </a:r>
              <a:r>
                <a:rPr lang="en-US" sz="2200" dirty="0" err="1" smtClean="0">
                  <a:ea typeface="ＭＳ Ｐゴシック" charset="-128"/>
                  <a:cs typeface="ＭＳ Ｐゴシック" charset="-128"/>
                </a:rPr>
                <a:t>Shenoy</a:t>
              </a:r>
              <a:r>
                <a:rPr lang="en-US" sz="2200" dirty="0" smtClean="0">
                  <a:ea typeface="ＭＳ Ｐゴシック" charset="-128"/>
                  <a:cs typeface="ＭＳ Ｐゴシック" charset="-128"/>
                </a:rPr>
                <a:t> et al., MOD 2000.</a:t>
              </a:r>
            </a:p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-128"/>
                  <a:cs typeface="ＭＳ Ｐゴシック" charset="-128"/>
                </a:rPr>
                <a:t>NVIDIA Tesla: A Unified Graphics and Computing Architecture,</a:t>
              </a:r>
              <a:r>
                <a:rPr kumimoji="0" lang="en-US" sz="2200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-128"/>
                  <a:cs typeface="ＭＳ Ｐゴシック" charset="-128"/>
                </a:rPr>
                <a:t> </a:t>
              </a:r>
              <a:r>
                <a:rPr kumimoji="0" lang="en-US" sz="2200" b="0" i="0" u="none" strike="noStrike" kern="1200" cap="none" spc="0" normalizeH="0" noProof="0" dirty="0" err="1" smtClean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-128"/>
                  <a:cs typeface="ＭＳ Ｐゴシック" charset="-128"/>
                </a:rPr>
                <a:t>Lindholm</a:t>
              </a:r>
              <a:r>
                <a:rPr kumimoji="0" lang="en-US" sz="2200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-128"/>
                  <a:cs typeface="ＭＳ Ｐゴシック" charset="-128"/>
                </a:rPr>
                <a:t> et al., IEEE Micro 2008.</a:t>
              </a:r>
            </a:p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tabLst/>
                <a:defRPr/>
              </a:pPr>
              <a:r>
                <a:rPr lang="en-US" sz="2200" dirty="0" smtClean="0">
                  <a:ea typeface="ＭＳ Ｐゴシック" charset="-128"/>
                  <a:cs typeface="ＭＳ Ｐゴシック" charset="-128"/>
                </a:rPr>
                <a:t>An Efficient Compression Scheme For Bitmap Indices, Wu et al., TR  LBNL-49626, 2004.</a:t>
              </a:r>
              <a:endParaRPr kumimoji="0" lang="en-US" sz="2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endParaRPr>
            </a:p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tabLst/>
                <a:defRPr/>
              </a:pPr>
              <a:endParaRPr kumimoji="0" lang="en-US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85" name="Title 1"/>
            <p:cNvSpPr txBox="1">
              <a:spLocks/>
            </p:cNvSpPr>
            <p:nvPr/>
          </p:nvSpPr>
          <p:spPr bwMode="auto">
            <a:xfrm>
              <a:off x="30374476" y="27690467"/>
              <a:ext cx="11656808" cy="912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ＭＳ Ｐゴシック" charset="-128"/>
                  <a:cs typeface="ＭＳ Ｐゴシック" charset="-128"/>
                </a:rPr>
                <a:t>References:</a:t>
              </a:r>
            </a:p>
          </p:txBody>
        </p:sp>
      </p:grpSp>
      <p:grpSp>
        <p:nvGrpSpPr>
          <p:cNvPr id="453" name="Group 452"/>
          <p:cNvGrpSpPr/>
          <p:nvPr/>
        </p:nvGrpSpPr>
        <p:grpSpPr>
          <a:xfrm>
            <a:off x="1156085" y="5510049"/>
            <a:ext cx="13480369" cy="10500148"/>
            <a:chOff x="1156084" y="3977189"/>
            <a:chExt cx="13480369" cy="10500148"/>
          </a:xfrm>
        </p:grpSpPr>
        <p:sp>
          <p:nvSpPr>
            <p:cNvPr id="6" name="Rounded Rectangle 5"/>
            <p:cNvSpPr/>
            <p:nvPr/>
          </p:nvSpPr>
          <p:spPr>
            <a:xfrm>
              <a:off x="1156084" y="3977189"/>
              <a:ext cx="13160621" cy="105001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 bwMode="auto">
            <a:xfrm>
              <a:off x="3871199" y="4201087"/>
              <a:ext cx="7772400" cy="75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ＭＳ Ｐゴシック" charset="-128"/>
                  <a:cs typeface="ＭＳ Ｐゴシック" charset="-128"/>
                </a:rPr>
                <a:t>Task Parallelism</a:t>
              </a:r>
              <a:endParaRPr kumimoji="0" lang="en-US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1487545" y="5044787"/>
              <a:ext cx="7941898" cy="692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solidFill>
                    <a:srgbClr val="000090"/>
                  </a:solidFill>
                  <a:latin typeface="Monaco"/>
                  <a:cs typeface="Monaco"/>
                </a:rPr>
                <a:t>struct</a:t>
              </a:r>
              <a:r>
                <a:rPr lang="en-US" sz="24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 </a:t>
              </a:r>
              <a:r>
                <a:rPr lang="en-US" sz="2400" dirty="0" smtClean="0">
                  <a:latin typeface="Monaco"/>
                  <a:cs typeface="Monaco"/>
                </a:rPr>
                <a:t>fibonacci {</a:t>
              </a:r>
            </a:p>
            <a:p>
              <a:r>
                <a:rPr lang="en-US" sz="2400" dirty="0" smtClean="0">
                  <a:latin typeface="Monaco"/>
                  <a:cs typeface="Monaco"/>
                </a:rPr>
                <a:t> </a:t>
              </a:r>
              <a:r>
                <a:rPr lang="en-US" sz="2400" dirty="0" err="1" smtClean="0">
                  <a:latin typeface="Monaco"/>
                  <a:cs typeface="Monaco"/>
                </a:rPr>
                <a:t>fibonacci</a:t>
              </a:r>
              <a:r>
                <a:rPr lang="en-US" sz="2400" dirty="0" smtClean="0">
                  <a:latin typeface="Monaco"/>
                  <a:cs typeface="Monaco"/>
                </a:rPr>
                <a:t> </a:t>
              </a:r>
              <a:r>
                <a:rPr lang="en-US" sz="2400" dirty="0" smtClean="0">
                  <a:latin typeface="Monaco"/>
                  <a:cs typeface="Monaco"/>
                </a:rPr>
                <a:t>(const </a:t>
              </a:r>
              <a:r>
                <a:rPr lang="en-US" sz="2400" dirty="0" err="1" smtClean="0">
                  <a:latin typeface="Monaco"/>
                  <a:cs typeface="Monaco"/>
                </a:rPr>
                <a:t>int</a:t>
              </a:r>
              <a:r>
                <a:rPr lang="en-US" sz="2400" dirty="0" smtClean="0">
                  <a:latin typeface="Monaco"/>
                  <a:cs typeface="Monaco"/>
                </a:rPr>
                <a:t>&amp; n</a:t>
              </a:r>
              <a:r>
                <a:rPr lang="en-US" sz="2400" dirty="0" smtClean="0">
                  <a:latin typeface="Monaco"/>
                  <a:cs typeface="Monaco"/>
                </a:rPr>
                <a:t>):(</a:t>
              </a:r>
              <a:r>
                <a:rPr lang="en-US" sz="2400" dirty="0" smtClean="0">
                  <a:latin typeface="Monaco"/>
                  <a:cs typeface="Monaco"/>
                </a:rPr>
                <a:t>n)</a:t>
              </a:r>
              <a:r>
                <a:rPr lang="en-US" sz="2400" dirty="0" smtClean="0">
                  <a:latin typeface="Monaco"/>
                  <a:cs typeface="Monaco"/>
                </a:rPr>
                <a:t>,answer</a:t>
              </a:r>
              <a:r>
                <a:rPr lang="en-US" sz="2400" dirty="0" smtClean="0">
                  <a:latin typeface="Monaco"/>
                  <a:cs typeface="Monaco"/>
                </a:rPr>
                <a:t>(0</a:t>
              </a:r>
              <a:r>
                <a:rPr lang="en-US" sz="2400" dirty="0" smtClean="0">
                  <a:latin typeface="Monaco"/>
                  <a:cs typeface="Monaco"/>
                </a:rPr>
                <a:t>){</a:t>
              </a:r>
              <a:r>
                <a:rPr lang="en-US" sz="2400" dirty="0" smtClean="0">
                  <a:latin typeface="Monaco"/>
                  <a:cs typeface="Monaco"/>
                </a:rPr>
                <a:t>}</a:t>
              </a:r>
            </a:p>
            <a:p>
              <a:r>
                <a:rPr lang="en-US" sz="2400" b="1" dirty="0" smtClean="0">
                  <a:latin typeface="Monaco"/>
                  <a:cs typeface="Monaco"/>
                </a:rPr>
                <a:t> </a:t>
              </a:r>
              <a:r>
                <a:rPr lang="en-US" sz="24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void </a:t>
              </a:r>
              <a:r>
                <a:rPr lang="en-US" sz="2400" dirty="0" smtClean="0">
                  <a:solidFill>
                    <a:srgbClr val="000090"/>
                  </a:solidFill>
                  <a:latin typeface="Monaco"/>
                  <a:cs typeface="Monaco"/>
                </a:rPr>
                <a:t>operator </a:t>
              </a:r>
              <a:r>
                <a:rPr lang="en-US" sz="2400" dirty="0" smtClean="0">
                  <a:latin typeface="Monaco"/>
                  <a:cs typeface="Monaco"/>
                </a:rPr>
                <a:t>() () {</a:t>
              </a:r>
            </a:p>
            <a:p>
              <a:r>
                <a:rPr lang="en-US" sz="2400" dirty="0" smtClean="0">
                  <a:latin typeface="Monaco"/>
                  <a:cs typeface="Monaco"/>
                </a:rPr>
                <a:t>  </a:t>
              </a:r>
              <a:r>
                <a:rPr lang="en-US" sz="24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if </a:t>
              </a:r>
              <a:r>
                <a:rPr lang="en-US" sz="2400" dirty="0" smtClean="0">
                  <a:latin typeface="Monaco"/>
                  <a:cs typeface="Monaco"/>
                </a:rPr>
                <a:t>(0 == n || 1 == n) answer = n; </a:t>
              </a:r>
            </a:p>
            <a:p>
              <a:r>
                <a:rPr lang="en-US" sz="2400" dirty="0" smtClean="0">
                  <a:latin typeface="Monaco"/>
                  <a:cs typeface="Monaco"/>
                </a:rPr>
                <a:t> </a:t>
              </a:r>
              <a:r>
                <a:rPr lang="en-US" sz="2400" dirty="0" smtClean="0">
                  <a:latin typeface="Monaco"/>
                  <a:cs typeface="Monaco"/>
                </a:rPr>
                <a:t> </a:t>
              </a:r>
              <a:r>
                <a:rPr lang="en-US" sz="24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else </a:t>
              </a:r>
              <a:r>
                <a:rPr lang="en-US" sz="2400" dirty="0" smtClean="0">
                  <a:latin typeface="Monaco"/>
                  <a:cs typeface="Monaco"/>
                </a:rPr>
                <a:t>{</a:t>
              </a:r>
            </a:p>
            <a:p>
              <a:r>
                <a:rPr lang="en-US" sz="2400" dirty="0" smtClean="0">
                  <a:latin typeface="Monaco"/>
                  <a:cs typeface="Monaco"/>
                </a:rPr>
                <a:t>  </a:t>
              </a:r>
              <a:r>
                <a:rPr lang="en-US" sz="2400" dirty="0" smtClean="0">
                  <a:latin typeface="Monaco"/>
                  <a:cs typeface="Monaco"/>
                </a:rPr>
                <a:t> task </a:t>
              </a:r>
              <a:r>
                <a:rPr lang="en-US" sz="2400" dirty="0" err="1" smtClean="0">
                  <a:latin typeface="Monaco"/>
                  <a:cs typeface="Monaco"/>
                </a:rPr>
                <a:t>fib_task</a:t>
              </a:r>
              <a:r>
                <a:rPr lang="en-US" sz="2400" dirty="0" smtClean="0">
                  <a:latin typeface="Monaco"/>
                  <a:cs typeface="Monaco"/>
                </a:rPr>
                <a:t>; </a:t>
              </a:r>
              <a:endParaRPr lang="en-US" sz="2400" dirty="0" smtClean="0">
                <a:latin typeface="Monaco"/>
                <a:cs typeface="Monaco"/>
              </a:endParaRPr>
            </a:p>
            <a:p>
              <a:r>
                <a:rPr lang="en-US" sz="2400" dirty="0" smtClean="0">
                  <a:latin typeface="Monaco"/>
                  <a:cs typeface="Monaco"/>
                </a:rPr>
                <a:t>   </a:t>
              </a:r>
              <a:r>
                <a:rPr lang="en-US" sz="2400" dirty="0" err="1" smtClean="0">
                  <a:latin typeface="Monaco"/>
                  <a:cs typeface="Monaco"/>
                </a:rPr>
                <a:t>fibonacci</a:t>
              </a:r>
              <a:r>
                <a:rPr lang="en-US" sz="2400" dirty="0" smtClean="0">
                  <a:latin typeface="Monaco"/>
                  <a:cs typeface="Monaco"/>
                </a:rPr>
                <a:t> </a:t>
              </a:r>
              <a:r>
                <a:rPr lang="en-US" sz="2400" dirty="0" smtClean="0">
                  <a:latin typeface="Monaco"/>
                  <a:cs typeface="Monaco"/>
                </a:rPr>
                <a:t>fib_n_1 (n−1), fib_n_2 (n−2);</a:t>
              </a:r>
            </a:p>
            <a:p>
              <a:r>
                <a:rPr lang="en-US" sz="2400" dirty="0" smtClean="0">
                  <a:solidFill>
                    <a:srgbClr val="0000FF"/>
                  </a:solidFill>
                  <a:latin typeface="Monaco"/>
                  <a:cs typeface="Monaco"/>
                </a:rPr>
                <a:t>      </a:t>
              </a:r>
              <a:endParaRPr lang="en-US" sz="2400" dirty="0" smtClean="0">
                <a:solidFill>
                  <a:srgbClr val="0000FF"/>
                </a:solidFill>
                <a:latin typeface="Monaco"/>
                <a:cs typeface="Monaco"/>
              </a:endParaRPr>
            </a:p>
            <a:p>
              <a:r>
                <a:rPr lang="en-US" sz="2800" dirty="0" smtClean="0">
                  <a:solidFill>
                    <a:srgbClr val="0000FF"/>
                  </a:solidFill>
                  <a:latin typeface="Monaco"/>
                  <a:cs typeface="Monaco"/>
                </a:rPr>
                <a:t>   </a:t>
              </a:r>
              <a:r>
                <a:rPr lang="en-US" sz="2800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pfunc</a:t>
              </a:r>
              <a:r>
                <a:rPr lang="en-US" sz="2800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::spawn</a:t>
              </a:r>
              <a:r>
                <a:rPr lang="en-US" sz="2800" dirty="0" smtClean="0">
                  <a:solidFill>
                    <a:srgbClr val="0000FF"/>
                  </a:solidFill>
                  <a:latin typeface="Monaco"/>
                  <a:cs typeface="Monaco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Monaco"/>
                  <a:cs typeface="Monaco"/>
                </a:rPr>
                <a:t>(</a:t>
              </a:r>
              <a:r>
                <a:rPr lang="en-US" sz="2800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fib_task</a:t>
              </a:r>
              <a:r>
                <a:rPr lang="en-US" sz="2800" dirty="0" smtClean="0">
                  <a:solidFill>
                    <a:srgbClr val="0000FF"/>
                  </a:solidFill>
                  <a:latin typeface="Monaco"/>
                  <a:cs typeface="Monaco"/>
                </a:rPr>
                <a:t>, fib_n_1);</a:t>
              </a:r>
              <a:endParaRPr lang="en-US" sz="2800" dirty="0" smtClean="0">
                <a:solidFill>
                  <a:srgbClr val="0000FF"/>
                </a:solidFill>
                <a:latin typeface="Monaco"/>
                <a:cs typeface="Monaco"/>
              </a:endParaRPr>
            </a:p>
            <a:p>
              <a:r>
                <a:rPr lang="en-US" sz="2800" dirty="0" smtClean="0">
                  <a:solidFill>
                    <a:srgbClr val="008000"/>
                  </a:solidFill>
                  <a:latin typeface="Monaco"/>
                  <a:cs typeface="Monaco"/>
                </a:rPr>
                <a:t>   fib_n_2</a:t>
              </a:r>
              <a:r>
                <a:rPr lang="en-US" sz="2800" dirty="0" smtClean="0">
                  <a:solidFill>
                    <a:srgbClr val="008000"/>
                  </a:solidFill>
                  <a:latin typeface="Monaco"/>
                  <a:cs typeface="Monaco"/>
                </a:rPr>
                <a:t>(); </a:t>
              </a:r>
              <a:endParaRPr lang="en-US" sz="2800" dirty="0" smtClean="0">
                <a:solidFill>
                  <a:srgbClr val="008000"/>
                </a:solidFill>
                <a:latin typeface="Monaco"/>
                <a:cs typeface="Monaco"/>
              </a:endParaRPr>
            </a:p>
            <a:p>
              <a:r>
                <a:rPr lang="en-US" sz="2800" dirty="0" smtClean="0">
                  <a:solidFill>
                    <a:srgbClr val="0000FF"/>
                  </a:solidFill>
                  <a:latin typeface="Monaco"/>
                  <a:cs typeface="Monaco"/>
                </a:rPr>
                <a:t>   </a:t>
              </a:r>
              <a:r>
                <a:rPr lang="en-US" sz="2800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pfunc</a:t>
              </a:r>
              <a:r>
                <a:rPr lang="en-US" sz="2800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::wait</a:t>
              </a:r>
              <a:r>
                <a:rPr lang="en-US" sz="2800" dirty="0" smtClean="0">
                  <a:solidFill>
                    <a:srgbClr val="0000FF"/>
                  </a:solidFill>
                  <a:latin typeface="Monaco"/>
                  <a:cs typeface="Monaco"/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  <a:latin typeface="Monaco"/>
                  <a:cs typeface="Monaco"/>
                </a:rPr>
                <a:t>(</a:t>
              </a:r>
              <a:r>
                <a:rPr lang="en-US" sz="2800" dirty="0" err="1" smtClean="0">
                  <a:solidFill>
                    <a:srgbClr val="0000FF"/>
                  </a:solidFill>
                  <a:latin typeface="Monaco"/>
                  <a:cs typeface="Monaco"/>
                </a:rPr>
                <a:t>fib_task</a:t>
              </a:r>
              <a:r>
                <a:rPr lang="en-US" sz="2800" dirty="0" smtClean="0">
                  <a:solidFill>
                    <a:srgbClr val="0000FF"/>
                  </a:solidFill>
                  <a:latin typeface="Monaco"/>
                  <a:cs typeface="Monaco"/>
                </a:rPr>
                <a:t>); </a:t>
              </a:r>
            </a:p>
            <a:p>
              <a:r>
                <a:rPr lang="en-US" sz="2400" dirty="0" smtClean="0">
                  <a:latin typeface="Monaco"/>
                  <a:cs typeface="Monaco"/>
                </a:rPr>
                <a:t>      </a:t>
              </a:r>
            </a:p>
            <a:p>
              <a:r>
                <a:rPr lang="en-US" sz="2400" dirty="0" smtClean="0">
                  <a:latin typeface="Monaco"/>
                  <a:cs typeface="Monaco"/>
                </a:rPr>
                <a:t>   </a:t>
              </a:r>
              <a:r>
                <a:rPr lang="en-US" sz="2400" dirty="0" smtClean="0">
                  <a:latin typeface="Monaco"/>
                  <a:cs typeface="Monaco"/>
                </a:rPr>
                <a:t>answer=fib_n_1</a:t>
              </a:r>
              <a:r>
                <a:rPr lang="en-US" sz="2400" dirty="0" smtClean="0">
                  <a:latin typeface="Monaco"/>
                  <a:cs typeface="Monaco"/>
                </a:rPr>
                <a:t>.</a:t>
              </a:r>
              <a:r>
                <a:rPr lang="en-US" sz="2400" dirty="0" smtClean="0">
                  <a:latin typeface="Monaco"/>
                  <a:cs typeface="Monaco"/>
                </a:rPr>
                <a:t>answer+fib_n_2</a:t>
              </a:r>
              <a:r>
                <a:rPr lang="en-US" sz="2400" dirty="0" smtClean="0">
                  <a:latin typeface="Monaco"/>
                  <a:cs typeface="Monaco"/>
                </a:rPr>
                <a:t>.answer;</a:t>
              </a:r>
            </a:p>
            <a:p>
              <a:r>
                <a:rPr lang="en-US" sz="2400" dirty="0" smtClean="0">
                  <a:latin typeface="Monaco"/>
                  <a:cs typeface="Monaco"/>
                </a:rPr>
                <a:t> </a:t>
              </a:r>
              <a:r>
                <a:rPr lang="en-US" sz="2400" dirty="0" smtClean="0">
                  <a:latin typeface="Monaco"/>
                  <a:cs typeface="Monaco"/>
                </a:rPr>
                <a:t> }</a:t>
              </a:r>
              <a:endParaRPr lang="en-US" sz="2400" dirty="0" smtClean="0">
                <a:latin typeface="Monaco"/>
                <a:cs typeface="Monaco"/>
              </a:endParaRPr>
            </a:p>
            <a:p>
              <a:r>
                <a:rPr lang="en-US" sz="2400" dirty="0" smtClean="0">
                  <a:latin typeface="Monaco"/>
                  <a:cs typeface="Monaco"/>
                </a:rPr>
                <a:t> }</a:t>
              </a:r>
            </a:p>
            <a:p>
              <a:r>
                <a:rPr lang="en-US" sz="24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 </a:t>
              </a:r>
              <a:r>
                <a:rPr lang="en-US" sz="2400" b="1" dirty="0" err="1" smtClean="0">
                  <a:solidFill>
                    <a:srgbClr val="000090"/>
                  </a:solidFill>
                  <a:latin typeface="Monaco"/>
                  <a:cs typeface="Monaco"/>
                </a:rPr>
                <a:t>int</a:t>
              </a:r>
              <a:r>
                <a:rPr lang="en-US" sz="24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 </a:t>
              </a:r>
              <a:r>
                <a:rPr lang="en-US" sz="2400" dirty="0" smtClean="0">
                  <a:latin typeface="Monaco"/>
                  <a:cs typeface="Monaco"/>
                </a:rPr>
                <a:t>answer; </a:t>
              </a:r>
            </a:p>
            <a:p>
              <a:r>
                <a:rPr lang="en-US" sz="2400" b="1" dirty="0" smtClean="0">
                  <a:latin typeface="Monaco"/>
                  <a:cs typeface="Monaco"/>
                </a:rPr>
                <a:t> </a:t>
              </a:r>
              <a:r>
                <a:rPr lang="en-US" sz="24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const </a:t>
              </a:r>
              <a:r>
                <a:rPr lang="en-US" sz="2400" b="1" dirty="0" err="1" smtClean="0">
                  <a:solidFill>
                    <a:srgbClr val="000090"/>
                  </a:solidFill>
                  <a:latin typeface="Monaco"/>
                  <a:cs typeface="Monaco"/>
                </a:rPr>
                <a:t>int</a:t>
              </a:r>
              <a:r>
                <a:rPr lang="en-US" sz="24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 </a:t>
              </a:r>
              <a:r>
                <a:rPr lang="en-US" sz="2400" dirty="0" smtClean="0">
                  <a:latin typeface="Monaco"/>
                  <a:cs typeface="Monaco"/>
                </a:rPr>
                <a:t>n;</a:t>
              </a:r>
            </a:p>
            <a:p>
              <a:r>
                <a:rPr lang="en-US" sz="2400" dirty="0" smtClean="0">
                  <a:latin typeface="Monaco"/>
                  <a:cs typeface="Monaco"/>
                </a:rPr>
                <a:t>}; </a:t>
              </a:r>
            </a:p>
          </p:txBody>
        </p:sp>
        <p:pic>
          <p:nvPicPr>
            <p:cNvPr id="396" name="Picture 395" descr="Fibonacci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40723" y="6248310"/>
              <a:ext cx="4635685" cy="3759119"/>
            </a:xfrm>
            <a:prstGeom prst="rect">
              <a:avLst/>
            </a:prstGeom>
          </p:spPr>
        </p:pic>
        <p:grpSp>
          <p:nvGrpSpPr>
            <p:cNvPr id="397" name="Group 302"/>
            <p:cNvGrpSpPr/>
            <p:nvPr/>
          </p:nvGrpSpPr>
          <p:grpSpPr>
            <a:xfrm>
              <a:off x="1247823" y="11702481"/>
              <a:ext cx="13388630" cy="2176941"/>
              <a:chOff x="15709009" y="16219661"/>
              <a:chExt cx="13388630" cy="2176941"/>
            </a:xfrm>
          </p:grpSpPr>
          <p:sp>
            <p:nvSpPr>
              <p:cNvPr id="418" name="Title 1"/>
              <p:cNvSpPr txBox="1">
                <a:spLocks/>
              </p:cNvSpPr>
              <p:nvPr/>
            </p:nvSpPr>
            <p:spPr bwMode="auto">
              <a:xfrm>
                <a:off x="16328533" y="16219661"/>
                <a:ext cx="11656808" cy="655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91440" numCol="1" anchor="b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b="1" dirty="0" smtClean="0">
                    <a:latin typeface="Franklin Gothic Book"/>
                    <a:ea typeface="ＭＳ Ｐゴシック" charset="-128"/>
                    <a:cs typeface="ＭＳ Ｐゴシック" charset="-128"/>
                  </a:rPr>
                  <a:t>PFunc-specific</a:t>
                </a:r>
                <a:r>
                  <a:rPr kumimoji="0" lang="en-US" sz="3600" b="1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Franklin Gothic Book"/>
                    <a:ea typeface="ＭＳ Ｐゴシック" charset="-128"/>
                    <a:cs typeface="ＭＳ Ｐゴシック" charset="-128"/>
                  </a:rPr>
                  <a:t> Features for Task</a:t>
                </a:r>
                <a:r>
                  <a:rPr kumimoji="0" lang="en-US" sz="3600" b="1" i="0" u="none" strike="noStrike" kern="120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Franklin Gothic Book"/>
                    <a:ea typeface="ＭＳ Ｐゴシック" charset="-128"/>
                    <a:cs typeface="ＭＳ Ｐゴシック" charset="-128"/>
                  </a:rPr>
                  <a:t> </a:t>
                </a:r>
                <a:r>
                  <a:rPr lang="en-US" sz="3600" b="1" dirty="0" smtClean="0">
                    <a:latin typeface="Franklin Gothic Book"/>
                    <a:ea typeface="ＭＳ Ｐゴシック" charset="-128"/>
                    <a:cs typeface="ＭＳ Ｐゴシック" charset="-128"/>
                  </a:rPr>
                  <a:t>P</a:t>
                </a:r>
                <a:r>
                  <a:rPr kumimoji="0" lang="en-US" sz="3600" b="1" i="0" u="none" strike="noStrike" kern="1200" cap="none" spc="0" normalizeH="0" noProof="0" dirty="0" err="1" smtClean="0">
                    <a:ln>
                      <a:noFill/>
                    </a:ln>
                    <a:effectLst/>
                    <a:uLnTx/>
                    <a:uFillTx/>
                    <a:latin typeface="Franklin Gothic Book"/>
                    <a:ea typeface="ＭＳ Ｐゴシック" charset="-128"/>
                    <a:cs typeface="ＭＳ Ｐゴシック" charset="-128"/>
                  </a:rPr>
                  <a:t>arallelism</a:t>
                </a:r>
                <a:endParaRPr kumimoji="0" lang="en-US" sz="3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" name="Content Placeholder 2"/>
              <p:cNvSpPr txBox="1">
                <a:spLocks/>
              </p:cNvSpPr>
              <p:nvPr/>
            </p:nvSpPr>
            <p:spPr bwMode="auto">
              <a:xfrm>
                <a:off x="15709009" y="16898267"/>
                <a:ext cx="13388630" cy="1498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273050" marR="0" lvl="0" indent="-273050" algn="ctr" defTabSz="914400" rtl="0" eaLnBrk="1" fontAlgn="base" latinLnBrk="0" hangingPunct="1">
                  <a:lnSpc>
                    <a:spcPct val="100000"/>
                  </a:lnSpc>
                  <a:spcBef>
                    <a:spcPts val="575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 2" charset="2"/>
                  <a:buChar char="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-128"/>
                    <a:cs typeface="ＭＳ Ｐゴシック" charset="-128"/>
                  </a:rPr>
                  <a:t>Spawn tasks on </a:t>
                </a:r>
                <a:r>
                  <a:rPr lang="en-US" sz="3200" dirty="0" smtClean="0">
                    <a:ea typeface="ＭＳ Ｐゴシック" charset="-128"/>
                    <a:cs typeface="ＭＳ Ｐゴシック" charset="-128"/>
                  </a:rPr>
                  <a:t>specific queues.</a:t>
                </a:r>
                <a:endParaRPr kumimoji="0" lang="en-US" sz="3200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-128"/>
                  <a:cs typeface="ＭＳ Ｐゴシック" charset="-128"/>
                </a:endParaRPr>
              </a:p>
              <a:p>
                <a:pPr marL="273050" indent="-273050" algn="ctr" defTabSz="914400" fontAlgn="base">
                  <a:spcBef>
                    <a:spcPts val="575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 2" charset="2"/>
                  <a:buChar char=""/>
                  <a:defRPr/>
                </a:pPr>
                <a:r>
                  <a:rPr lang="en-US" sz="3200" dirty="0" smtClean="0">
                    <a:ea typeface="ＭＳ Ｐゴシック" charset="-128"/>
                    <a:cs typeface="ＭＳ Ｐゴシック" charset="-128"/>
                  </a:rPr>
                  <a:t>Select from work-stealing to work-sharing at runtime</a:t>
                </a:r>
                <a:r>
                  <a:rPr lang="en-US" sz="3200" dirty="0" smtClean="0">
                    <a:ea typeface="ＭＳ Ｐゴシック" charset="-128"/>
                    <a:cs typeface="ＭＳ Ｐゴシック" charset="-128"/>
                  </a:rPr>
                  <a:t>.</a:t>
                </a:r>
              </a:p>
              <a:p>
                <a:pPr marL="273050" marR="0" lvl="0" indent="-273050" algn="ctr" defTabSz="914400" rtl="0" eaLnBrk="1" fontAlgn="base" latinLnBrk="0" hangingPunct="1">
                  <a:lnSpc>
                    <a:spcPct val="100000"/>
                  </a:lnSpc>
                  <a:spcBef>
                    <a:spcPts val="575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 2" charset="2"/>
                  <a:buChar char=""/>
                  <a:tabLst/>
                  <a:defRPr/>
                </a:pPr>
                <a:r>
                  <a:rPr lang="en-US" sz="3200" dirty="0" smtClean="0">
                    <a:ea typeface="ＭＳ Ｐゴシック" charset="-128"/>
                    <a:cs typeface="ＭＳ Ｐゴシック" charset="-128"/>
                  </a:rPr>
                  <a:t>Tasks can have multiple parents; execute </a:t>
                </a:r>
                <a:r>
                  <a:rPr lang="en-US" sz="3200" dirty="0" err="1" smtClean="0">
                    <a:ea typeface="ＭＳ Ｐゴシック" charset="-128"/>
                    <a:cs typeface="ＭＳ Ｐゴシック" charset="-128"/>
                  </a:rPr>
                  <a:t>DAGs</a:t>
                </a:r>
                <a:r>
                  <a:rPr lang="en-US" sz="3200" dirty="0" smtClean="0">
                    <a:ea typeface="ＭＳ Ｐゴシック" charset="-128"/>
                    <a:cs typeface="ＭＳ Ｐゴシック" charset="-128"/>
                  </a:rPr>
                  <a:t> seamlessly!</a:t>
                </a:r>
              </a:p>
              <a:p>
                <a:pPr marL="273050" marR="0" lvl="0" indent="-273050" algn="ctr" defTabSz="914400" rtl="0" eaLnBrk="1" fontAlgn="base" latinLnBrk="0" hangingPunct="1">
                  <a:lnSpc>
                    <a:spcPct val="100000"/>
                  </a:lnSpc>
                  <a:spcBef>
                    <a:spcPts val="575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 2" charset="2"/>
                  <a:buChar char=""/>
                  <a:tabLst/>
                  <a:defRPr/>
                </a:pPr>
                <a:endParaRPr lang="en-US" sz="3200" dirty="0" smtClean="0"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421" name="Content Placeholder 2"/>
            <p:cNvSpPr txBox="1">
              <a:spLocks/>
            </p:cNvSpPr>
            <p:nvPr/>
          </p:nvSpPr>
          <p:spPr bwMode="auto">
            <a:xfrm>
              <a:off x="9741245" y="10027303"/>
              <a:ext cx="4009652" cy="1447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Arial"/>
                <a:buChar char="•"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ＭＳ Ｐゴシック" pitchFamily="-88" charset="-128"/>
                  <a:cs typeface="ＭＳ Ｐゴシック" pitchFamily="-88" charset="-128"/>
                </a:rPr>
                <a:t>2× faster than TBB</a:t>
              </a:r>
            </a:p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buFont typeface="Arial"/>
                <a:buChar char="•"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ＭＳ Ｐゴシック" pitchFamily="-88" charset="-128"/>
                  <a:cs typeface="ＭＳ Ｐゴシック" pitchFamily="-88" charset="-128"/>
                </a:rPr>
                <a:t>2× slower than </a:t>
              </a:r>
              <a:r>
                <a:rPr kumimoji="0" lang="en-US" sz="3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ＭＳ Ｐゴシック" pitchFamily="-88" charset="-128"/>
                  <a:cs typeface="ＭＳ Ｐゴシック" pitchFamily="-88" charset="-128"/>
                </a:rPr>
                <a:t>Cilk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88" charset="-128"/>
                <a:cs typeface="ＭＳ Ｐゴシック" pitchFamily="-88" charset="-128"/>
              </a:endParaRPr>
            </a:p>
          </p:txBody>
        </p:sp>
        <p:sp>
          <p:nvSpPr>
            <p:cNvPr id="423" name="Content Placeholder 2"/>
            <p:cNvSpPr txBox="1">
              <a:spLocks/>
            </p:cNvSpPr>
            <p:nvPr/>
          </p:nvSpPr>
          <p:spPr bwMode="auto">
            <a:xfrm>
              <a:off x="9893645" y="5449698"/>
              <a:ext cx="4009652" cy="769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73050" marR="0" lvl="0" indent="-27305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76000"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ＭＳ Ｐゴシック" pitchFamily="-88" charset="-128"/>
                  <a:cs typeface="ＭＳ Ｐゴシック" pitchFamily="-88" charset="-128"/>
                </a:rPr>
                <a:t>Fibonacci (</a:t>
              </a:r>
              <a:r>
                <a:rPr kumimoji="0" lang="en-US" sz="3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ＭＳ Ｐゴシック" pitchFamily="-88" charset="-128"/>
                  <a:cs typeface="ＭＳ Ｐゴシック" pitchFamily="-88" charset="-128"/>
                </a:rPr>
                <a:t>n</a:t>
              </a: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ＭＳ Ｐゴシック" pitchFamily="-88" charset="-128"/>
                  <a:cs typeface="ＭＳ Ｐゴシック" pitchFamily="-88" charset="-128"/>
                </a:rPr>
                <a:t>=37)</a:t>
              </a:r>
              <a:endPara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88" charset="-128"/>
                <a:cs typeface="ＭＳ Ｐゴシック" pitchFamily="-88" charset="-128"/>
              </a:endParaRPr>
            </a:p>
          </p:txBody>
        </p:sp>
      </p:grpSp>
      <p:grpSp>
        <p:nvGrpSpPr>
          <p:cNvPr id="471" name="Group 470"/>
          <p:cNvGrpSpPr/>
          <p:nvPr/>
        </p:nvGrpSpPr>
        <p:grpSpPr>
          <a:xfrm>
            <a:off x="29215678" y="26527762"/>
            <a:ext cx="13582961" cy="5047149"/>
            <a:chOff x="615564" y="24713785"/>
            <a:chExt cx="13582961" cy="5047149"/>
          </a:xfrm>
        </p:grpSpPr>
        <p:sp>
          <p:nvSpPr>
            <p:cNvPr id="454" name="Rounded Rectangle 453"/>
            <p:cNvSpPr/>
            <p:nvPr/>
          </p:nvSpPr>
          <p:spPr>
            <a:xfrm>
              <a:off x="615564" y="24713785"/>
              <a:ext cx="13227854" cy="49801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number</a:t>
              </a:r>
              <a:endParaRPr lang="en-US" sz="1800" dirty="0"/>
            </a:p>
          </p:txBody>
        </p:sp>
        <p:sp>
          <p:nvSpPr>
            <p:cNvPr id="456" name="Title 1"/>
            <p:cNvSpPr txBox="1">
              <a:spLocks/>
            </p:cNvSpPr>
            <p:nvPr/>
          </p:nvSpPr>
          <p:spPr bwMode="auto">
            <a:xfrm>
              <a:off x="1379278" y="24729672"/>
              <a:ext cx="11656808" cy="912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600" b="1" dirty="0" smtClean="0">
                  <a:latin typeface="Franklin Gothic Book"/>
                  <a:ea typeface="ＭＳ Ｐゴシック" charset="-128"/>
                  <a:cs typeface="ＭＳ Ｐゴシック" charset="-128"/>
                </a:rPr>
                <a:t>References</a:t>
              </a:r>
              <a:endParaRPr kumimoji="0" lang="en-US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61" name="Content Placeholder 2"/>
            <p:cNvSpPr txBox="1">
              <a:spLocks/>
            </p:cNvSpPr>
            <p:nvPr/>
          </p:nvSpPr>
          <p:spPr bwMode="auto">
            <a:xfrm>
              <a:off x="809895" y="25634820"/>
              <a:ext cx="13388630" cy="4126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273050" lvl="0" indent="-273050" defTabSz="914400" fontAlgn="base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3200" dirty="0" err="1" smtClean="0">
                  <a:solidFill>
                    <a:srgbClr val="0000FF"/>
                  </a:solidFill>
                  <a:ea typeface="ＭＳ Ｐゴシック" charset="-128"/>
                  <a:cs typeface="ＭＳ Ｐゴシック" charset="-128"/>
                </a:rPr>
                <a:t>https://projects.coin-or.org/PFunc</a:t>
              </a:r>
              <a:endParaRPr lang="en-US" sz="3200" dirty="0" smtClean="0">
                <a:solidFill>
                  <a:srgbClr val="0000FF"/>
                </a:solidFill>
                <a:ea typeface="ＭＳ Ｐゴシック" charset="-128"/>
                <a:cs typeface="ＭＳ Ｐゴシック" charset="-128"/>
              </a:endParaRPr>
            </a:p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-128"/>
                  <a:cs typeface="ＭＳ Ｐゴシック" charset="-128"/>
                </a:rPr>
                <a:t>PFunc: </a:t>
              </a:r>
              <a:r>
                <a:rPr kumimoji="0" lang="en-US" sz="3200" b="0" i="0" u="none" strike="noStrike" kern="120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-128"/>
                  <a:cs typeface="ＭＳ Ｐゴシック" charset="-128"/>
                </a:rPr>
                <a:t>Moder</a:t>
              </a:r>
              <a:r>
                <a:rPr lang="en-US" sz="3200" dirty="0" err="1" smtClean="0">
                  <a:ea typeface="ＭＳ Ｐゴシック" charset="-128"/>
                  <a:cs typeface="ＭＳ Ｐゴシック" charset="-128"/>
                </a:rPr>
                <a:t>n</a:t>
              </a:r>
              <a:r>
                <a:rPr lang="en-US" sz="3200" dirty="0" smtClean="0">
                  <a:ea typeface="ＭＳ Ｐゴシック" charset="-128"/>
                  <a:cs typeface="ＭＳ Ｐゴシック" charset="-128"/>
                </a:rPr>
                <a:t> Task Parallelism For Modern High Performance Computing, Kambadur et al., SC 2009.</a:t>
              </a:r>
              <a:endPara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endParaRPr>
            </a:p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tabLst/>
                <a:defRPr/>
              </a:pPr>
              <a:r>
                <a:rPr lang="en-US" sz="3200" dirty="0" smtClean="0">
                  <a:ea typeface="ＭＳ Ｐゴシック" charset="-128"/>
                  <a:cs typeface="ＭＳ Ｐゴシック" charset="-128"/>
                </a:rPr>
                <a:t>Demand-driven Execution Of Static Directe</a:t>
              </a:r>
              <a:r>
                <a:rPr lang="en-US" sz="3200" dirty="0" smtClean="0">
                  <a:ea typeface="ＭＳ Ｐゴシック" charset="-128"/>
                  <a:cs typeface="ＭＳ Ｐゴシック" charset="-128"/>
                </a:rPr>
                <a:t>d Acyclic Graphs Using Task Parallelism, Kambadur et al., </a:t>
              </a:r>
              <a:r>
                <a:rPr lang="en-US" sz="3200" dirty="0" err="1" smtClean="0">
                  <a:ea typeface="ＭＳ Ｐゴシック" charset="-128"/>
                  <a:cs typeface="ＭＳ Ｐゴシック" charset="-128"/>
                </a:rPr>
                <a:t>HiPC</a:t>
              </a:r>
              <a:r>
                <a:rPr lang="en-US" sz="3200" dirty="0" smtClean="0">
                  <a:ea typeface="ＭＳ Ｐゴシック" charset="-128"/>
                  <a:cs typeface="ＭＳ Ｐゴシック" charset="-128"/>
                </a:rPr>
                <a:t>, 2009.</a:t>
              </a:r>
            </a:p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tabLst/>
                <a:defRPr/>
              </a:pPr>
              <a:r>
                <a:rPr lang="en-US" sz="3200" dirty="0" smtClean="0">
                  <a:ea typeface="ＭＳ Ｐゴシック" charset="-128"/>
                  <a:cs typeface="ＭＳ Ｐゴシック" charset="-128"/>
                </a:rPr>
                <a:t>Extending Task Parallelism For Frequent Pattern Mining, Kambadur et al, </a:t>
              </a:r>
              <a:r>
                <a:rPr lang="en-US" sz="3200" dirty="0" err="1" smtClean="0">
                  <a:ea typeface="ＭＳ Ｐゴシック" charset="-128"/>
                  <a:cs typeface="ＭＳ Ｐゴシック" charset="-128"/>
                </a:rPr>
                <a:t>ParCO</a:t>
              </a:r>
              <a:r>
                <a:rPr lang="en-US" sz="3200" dirty="0" smtClean="0">
                  <a:ea typeface="ＭＳ Ｐゴシック" charset="-128"/>
                  <a:cs typeface="ＭＳ Ｐゴシック" charset="-128"/>
                </a:rPr>
                <a:t>, 2009.</a:t>
              </a:r>
              <a:endParaRPr lang="en-US" sz="3200" dirty="0" smtClean="0"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64" name="Group 563"/>
          <p:cNvGrpSpPr/>
          <p:nvPr/>
        </p:nvGrpSpPr>
        <p:grpSpPr>
          <a:xfrm>
            <a:off x="14869202" y="5518335"/>
            <a:ext cx="13656048" cy="25927415"/>
            <a:chOff x="15088166" y="5518334"/>
            <a:chExt cx="13656048" cy="25927415"/>
          </a:xfrm>
        </p:grpSpPr>
        <p:sp>
          <p:nvSpPr>
            <p:cNvPr id="562" name="Rounded Rectangle 561"/>
            <p:cNvSpPr/>
            <p:nvPr/>
          </p:nvSpPr>
          <p:spPr>
            <a:xfrm>
              <a:off x="15088166" y="5518334"/>
              <a:ext cx="13656048" cy="2592741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number</a:t>
              </a:r>
              <a:endParaRPr lang="en-US" sz="1800" dirty="0"/>
            </a:p>
          </p:txBody>
        </p:sp>
        <p:grpSp>
          <p:nvGrpSpPr>
            <p:cNvPr id="560" name="Group 559"/>
            <p:cNvGrpSpPr/>
            <p:nvPr/>
          </p:nvGrpSpPr>
          <p:grpSpPr>
            <a:xfrm>
              <a:off x="15940528" y="10766400"/>
              <a:ext cx="11517470" cy="15336142"/>
              <a:chOff x="16071907" y="8051048"/>
              <a:chExt cx="11517470" cy="15336142"/>
            </a:xfrm>
          </p:grpSpPr>
          <p:grpSp>
            <p:nvGrpSpPr>
              <p:cNvPr id="551" name="Group 550"/>
              <p:cNvGrpSpPr/>
              <p:nvPr/>
            </p:nvGrpSpPr>
            <p:grpSpPr>
              <a:xfrm>
                <a:off x="16071907" y="13294845"/>
                <a:ext cx="11517470" cy="10092345"/>
                <a:chOff x="16290872" y="13075865"/>
                <a:chExt cx="11517470" cy="10092345"/>
              </a:xfrm>
            </p:grpSpPr>
            <p:sp>
              <p:nvSpPr>
                <p:cNvPr id="491" name="Process 490"/>
                <p:cNvSpPr/>
                <p:nvPr/>
              </p:nvSpPr>
              <p:spPr>
                <a:xfrm>
                  <a:off x="20598029" y="13075865"/>
                  <a:ext cx="3158617" cy="957377"/>
                </a:xfrm>
                <a:prstGeom prst="flowChartProcess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rgbClr val="000000"/>
                      </a:solidFill>
                    </a:rPr>
                    <a:t>Scheduling point</a:t>
                  </a:r>
                  <a:endParaRPr lang="en-US" sz="2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3" name="Decision 492"/>
                <p:cNvSpPr/>
                <p:nvPr/>
              </p:nvSpPr>
              <p:spPr>
                <a:xfrm>
                  <a:off x="20354880" y="14511930"/>
                  <a:ext cx="3669387" cy="2353552"/>
                </a:xfrm>
                <a:prstGeom prst="flowChartDecision">
                  <a:avLst/>
                </a:prstGeom>
                <a:solidFill>
                  <a:schemeClr val="accent4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/>
                    <a:t>Is thread’s own  queue  empty?</a:t>
                  </a:r>
                  <a:endParaRPr lang="en-US" sz="2800" dirty="0"/>
                </a:p>
              </p:txBody>
            </p:sp>
            <p:sp>
              <p:nvSpPr>
                <p:cNvPr id="494" name="Process 493"/>
                <p:cNvSpPr/>
                <p:nvPr/>
              </p:nvSpPr>
              <p:spPr>
                <a:xfrm>
                  <a:off x="16676270" y="16606193"/>
                  <a:ext cx="4159501" cy="957377"/>
                </a:xfrm>
                <a:prstGeom prst="flowChartProcess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rgbClr val="000000"/>
                      </a:solidFill>
                    </a:rPr>
                    <a:t>Victim queue = own</a:t>
                  </a:r>
                </a:p>
                <a:p>
                  <a:pPr algn="ctr"/>
                  <a:r>
                    <a:rPr lang="en-US" sz="2800" dirty="0" smtClean="0">
                      <a:solidFill>
                        <a:srgbClr val="000000"/>
                      </a:solidFill>
                    </a:rPr>
                    <a:t>Predicate = </a:t>
                  </a:r>
                  <a:r>
                    <a:rPr lang="en-US" sz="2800" i="1" dirty="0" smtClean="0">
                      <a:solidFill>
                        <a:srgbClr val="000000"/>
                      </a:solidFill>
                    </a:rPr>
                    <a:t>own</a:t>
                  </a:r>
                  <a:endParaRPr lang="en-US" sz="2800" i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6" name="Process 495"/>
                <p:cNvSpPr/>
                <p:nvPr/>
              </p:nvSpPr>
              <p:spPr>
                <a:xfrm>
                  <a:off x="23608442" y="16586247"/>
                  <a:ext cx="4199900" cy="957377"/>
                </a:xfrm>
                <a:prstGeom prst="flowChartProcess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rgbClr val="000000"/>
                      </a:solidFill>
                    </a:rPr>
                    <a:t>Victim queue = other</a:t>
                  </a:r>
                </a:p>
                <a:p>
                  <a:pPr algn="ctr"/>
                  <a:r>
                    <a:rPr lang="en-US" sz="2800" dirty="0" smtClean="0">
                      <a:solidFill>
                        <a:srgbClr val="000000"/>
                      </a:solidFill>
                    </a:rPr>
                    <a:t>Predicate = </a:t>
                  </a:r>
                  <a:r>
                    <a:rPr lang="en-US" sz="2800" i="1" dirty="0" smtClean="0">
                      <a:solidFill>
                        <a:srgbClr val="000000"/>
                      </a:solidFill>
                    </a:rPr>
                    <a:t>steal</a:t>
                  </a:r>
                  <a:endParaRPr lang="en-US" sz="2800" i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7" name="Process 496"/>
                <p:cNvSpPr/>
                <p:nvPr/>
              </p:nvSpPr>
              <p:spPr>
                <a:xfrm>
                  <a:off x="20089627" y="18082149"/>
                  <a:ext cx="4159501" cy="957377"/>
                </a:xfrm>
                <a:prstGeom prst="flowChartProcess">
                  <a:avLst/>
                </a:prstGeom>
                <a:solidFill>
                  <a:schemeClr val="accent4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/>
                    <a:t>Get candidate tasks</a:t>
                  </a:r>
                  <a:endParaRPr lang="en-US" sz="3200" i="1" dirty="0"/>
                </a:p>
              </p:txBody>
            </p:sp>
            <p:sp>
              <p:nvSpPr>
                <p:cNvPr id="499" name="Process 498"/>
                <p:cNvSpPr/>
                <p:nvPr/>
              </p:nvSpPr>
              <p:spPr>
                <a:xfrm>
                  <a:off x="20085810" y="19750644"/>
                  <a:ext cx="4159501" cy="854797"/>
                </a:xfrm>
                <a:prstGeom prst="flowChartProcess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rgbClr val="000000"/>
                      </a:solidFill>
                    </a:rPr>
                    <a:t>Select</a:t>
                  </a:r>
                  <a:r>
                    <a:rPr lang="en-US" sz="2800" dirty="0" smtClean="0">
                      <a:solidFill>
                        <a:srgbClr val="000000"/>
                      </a:solidFill>
                    </a:rPr>
                    <a:t> the best task </a:t>
                  </a:r>
                  <a:r>
                    <a:rPr lang="en-US" sz="2800" dirty="0" smtClean="0">
                      <a:solidFill>
                        <a:srgbClr val="000000"/>
                      </a:solidFill>
                    </a:rPr>
                    <a:t>using supplied predicate</a:t>
                  </a:r>
                  <a:endParaRPr lang="en-US" sz="2800" i="1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500" name="Straight Connector 499"/>
                <p:cNvCxnSpPr/>
                <p:nvPr/>
              </p:nvCxnSpPr>
              <p:spPr>
                <a:xfrm flipV="1">
                  <a:off x="18743261" y="15668761"/>
                  <a:ext cx="1611619" cy="1031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/>
                <p:cNvCxnSpPr/>
                <p:nvPr/>
              </p:nvCxnSpPr>
              <p:spPr>
                <a:xfrm rot="10800000">
                  <a:off x="24024271" y="15668762"/>
                  <a:ext cx="1769610" cy="103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/>
                <p:cNvCxnSpPr>
                  <a:endCxn id="494" idx="2"/>
                </p:cNvCxnSpPr>
                <p:nvPr/>
              </p:nvCxnSpPr>
              <p:spPr>
                <a:xfrm rot="5400000" flipH="1" flipV="1">
                  <a:off x="18246567" y="18051384"/>
                  <a:ext cx="997268" cy="2163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/>
                <p:cNvCxnSpPr>
                  <a:endCxn id="496" idx="2"/>
                </p:cNvCxnSpPr>
                <p:nvPr/>
              </p:nvCxnSpPr>
              <p:spPr>
                <a:xfrm rot="5400000" flipH="1" flipV="1">
                  <a:off x="25198154" y="18053688"/>
                  <a:ext cx="1020480" cy="3621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6" name="Decision 505"/>
                <p:cNvSpPr/>
                <p:nvPr/>
              </p:nvSpPr>
              <p:spPr>
                <a:xfrm>
                  <a:off x="20642238" y="21128190"/>
                  <a:ext cx="3054258" cy="2040020"/>
                </a:xfrm>
                <a:prstGeom prst="flowChartDecisio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rgbClr val="000000"/>
                      </a:solidFill>
                    </a:rPr>
                    <a:t>Found a task?</a:t>
                  </a:r>
                  <a:endParaRPr lang="en-US" sz="2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7" name="Terminator 506"/>
                <p:cNvSpPr/>
                <p:nvPr/>
              </p:nvSpPr>
              <p:spPr>
                <a:xfrm>
                  <a:off x="24683818" y="21820655"/>
                  <a:ext cx="1898331" cy="646816"/>
                </a:xfrm>
                <a:prstGeom prst="flowChartTerminator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rgbClr val="000000"/>
                      </a:solidFill>
                    </a:rPr>
                    <a:t>End</a:t>
                  </a:r>
                  <a:endParaRPr lang="en-US" sz="28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508" name="Straight Connector 507"/>
                <p:cNvCxnSpPr>
                  <a:stCxn id="506" idx="1"/>
                </p:cNvCxnSpPr>
                <p:nvPr/>
              </p:nvCxnSpPr>
              <p:spPr>
                <a:xfrm rot="10800000">
                  <a:off x="16334666" y="22117136"/>
                  <a:ext cx="4307573" cy="3106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/>
                <p:nvPr/>
              </p:nvCxnSpPr>
              <p:spPr>
                <a:xfrm rot="5400000">
                  <a:off x="12532436" y="18321402"/>
                  <a:ext cx="7617494" cy="181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Arrow Connector 510"/>
                <p:cNvCxnSpPr>
                  <a:endCxn id="493" idx="0"/>
                </p:cNvCxnSpPr>
                <p:nvPr/>
              </p:nvCxnSpPr>
              <p:spPr>
                <a:xfrm>
                  <a:off x="16290872" y="14496578"/>
                  <a:ext cx="5898702" cy="1535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Arrow Connector 511"/>
                <p:cNvCxnSpPr>
                  <a:endCxn id="494" idx="0"/>
                </p:cNvCxnSpPr>
                <p:nvPr/>
              </p:nvCxnSpPr>
              <p:spPr>
                <a:xfrm rot="5400000">
                  <a:off x="18287310" y="16137478"/>
                  <a:ext cx="937428" cy="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Arrow Connector 512"/>
                <p:cNvCxnSpPr>
                  <a:endCxn id="496" idx="0"/>
                </p:cNvCxnSpPr>
                <p:nvPr/>
              </p:nvCxnSpPr>
              <p:spPr>
                <a:xfrm rot="16200000" flipH="1">
                  <a:off x="25238598" y="16116452"/>
                  <a:ext cx="917486" cy="2210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Arrow Connector 513"/>
                <p:cNvCxnSpPr>
                  <a:endCxn id="497" idx="1"/>
                </p:cNvCxnSpPr>
                <p:nvPr/>
              </p:nvCxnSpPr>
              <p:spPr>
                <a:xfrm flipV="1">
                  <a:off x="18699469" y="18560838"/>
                  <a:ext cx="1390158" cy="87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Straight Arrow Connector 515"/>
                <p:cNvCxnSpPr>
                  <a:endCxn id="497" idx="3"/>
                </p:cNvCxnSpPr>
                <p:nvPr/>
              </p:nvCxnSpPr>
              <p:spPr>
                <a:xfrm rot="10800000">
                  <a:off x="24249129" y="18560839"/>
                  <a:ext cx="1457167" cy="879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Arrow Connector 516"/>
                <p:cNvCxnSpPr>
                  <a:stCxn id="497" idx="2"/>
                  <a:endCxn id="499" idx="0"/>
                </p:cNvCxnSpPr>
                <p:nvPr/>
              </p:nvCxnSpPr>
              <p:spPr>
                <a:xfrm rot="5400000">
                  <a:off x="21811911" y="19393175"/>
                  <a:ext cx="711118" cy="381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Arrow Connector 517"/>
                <p:cNvCxnSpPr>
                  <a:stCxn id="499" idx="2"/>
                  <a:endCxn id="506" idx="0"/>
                </p:cNvCxnSpPr>
                <p:nvPr/>
              </p:nvCxnSpPr>
              <p:spPr>
                <a:xfrm rot="16200000" flipH="1">
                  <a:off x="21906089" y="20864911"/>
                  <a:ext cx="522749" cy="38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Arrow Connector 519"/>
                <p:cNvCxnSpPr>
                  <a:stCxn id="506" idx="3"/>
                  <a:endCxn id="507" idx="1"/>
                </p:cNvCxnSpPr>
                <p:nvPr/>
              </p:nvCxnSpPr>
              <p:spPr>
                <a:xfrm flipV="1">
                  <a:off x="23696496" y="22144063"/>
                  <a:ext cx="987322" cy="413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2" name="TextBox 521"/>
                <p:cNvSpPr txBox="1"/>
                <p:nvPr/>
              </p:nvSpPr>
              <p:spPr>
                <a:xfrm>
                  <a:off x="19668120" y="21561184"/>
                  <a:ext cx="94742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NO</a:t>
                  </a:r>
                  <a:endParaRPr lang="en-US" sz="2800" dirty="0"/>
                </a:p>
              </p:txBody>
            </p:sp>
            <p:sp>
              <p:nvSpPr>
                <p:cNvPr id="525" name="TextBox 524"/>
                <p:cNvSpPr txBox="1"/>
                <p:nvPr/>
              </p:nvSpPr>
              <p:spPr>
                <a:xfrm>
                  <a:off x="19319037" y="15098894"/>
                  <a:ext cx="94742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NO</a:t>
                  </a:r>
                  <a:endParaRPr lang="en-US" sz="2800" dirty="0"/>
                </a:p>
              </p:txBody>
            </p:sp>
            <p:cxnSp>
              <p:nvCxnSpPr>
                <p:cNvPr id="526" name="Straight Arrow Connector 525"/>
                <p:cNvCxnSpPr>
                  <a:stCxn id="491" idx="2"/>
                  <a:endCxn id="493" idx="0"/>
                </p:cNvCxnSpPr>
                <p:nvPr/>
              </p:nvCxnSpPr>
              <p:spPr>
                <a:xfrm rot="16200000" flipH="1">
                  <a:off x="21944112" y="14266468"/>
                  <a:ext cx="478688" cy="1223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0" name="TextBox 529"/>
                <p:cNvSpPr txBox="1"/>
                <p:nvPr/>
              </p:nvSpPr>
              <p:spPr>
                <a:xfrm>
                  <a:off x="24201045" y="15119904"/>
                  <a:ext cx="94742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YES</a:t>
                  </a:r>
                  <a:endParaRPr lang="en-US" sz="2800" dirty="0"/>
                </a:p>
              </p:txBody>
            </p:sp>
            <p:sp>
              <p:nvSpPr>
                <p:cNvPr id="531" name="TextBox 530"/>
                <p:cNvSpPr txBox="1"/>
                <p:nvPr/>
              </p:nvSpPr>
              <p:spPr>
                <a:xfrm>
                  <a:off x="23740349" y="21578972"/>
                  <a:ext cx="94742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YES</a:t>
                  </a:r>
                  <a:endParaRPr lang="en-US" sz="2800" dirty="0"/>
                </a:p>
              </p:txBody>
            </p:sp>
          </p:grpSp>
          <p:grpSp>
            <p:nvGrpSpPr>
              <p:cNvPr id="541" name="Group 540"/>
              <p:cNvGrpSpPr/>
              <p:nvPr/>
            </p:nvGrpSpPr>
            <p:grpSpPr>
              <a:xfrm>
                <a:off x="17328937" y="8051048"/>
                <a:ext cx="9209416" cy="4474693"/>
                <a:chOff x="14044490" y="19832258"/>
                <a:chExt cx="9209416" cy="4474693"/>
              </a:xfrm>
            </p:grpSpPr>
            <p:sp>
              <p:nvSpPr>
                <p:cNvPr id="540" name="Process 539"/>
                <p:cNvSpPr/>
                <p:nvPr/>
              </p:nvSpPr>
              <p:spPr>
                <a:xfrm>
                  <a:off x="14044490" y="19832258"/>
                  <a:ext cx="9209416" cy="4474693"/>
                </a:xfrm>
                <a:prstGeom prst="flowChartProcess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lang="en-US" sz="4400" dirty="0" smtClean="0">
                      <a:solidFill>
                        <a:srgbClr val="000000"/>
                      </a:solidFill>
                    </a:rPr>
                    <a:t>Scheduling Policy</a:t>
                  </a:r>
                  <a:endParaRPr lang="en-US" sz="4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6" name="Process 535"/>
                <p:cNvSpPr/>
                <p:nvPr/>
              </p:nvSpPr>
              <p:spPr>
                <a:xfrm>
                  <a:off x="18661675" y="20165856"/>
                  <a:ext cx="4159501" cy="854797"/>
                </a:xfrm>
                <a:prstGeom prst="flowChartProcess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en-US" sz="3200" dirty="0" smtClean="0">
                      <a:solidFill>
                        <a:srgbClr val="000000"/>
                      </a:solidFill>
                    </a:rPr>
                    <a:t>Regular Predicate Pair</a:t>
                  </a:r>
                  <a:endParaRPr lang="en-US" sz="3200" i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7" name="Process 536"/>
                <p:cNvSpPr/>
                <p:nvPr/>
              </p:nvSpPr>
              <p:spPr>
                <a:xfrm>
                  <a:off x="18682697" y="21369368"/>
                  <a:ext cx="4159501" cy="854797"/>
                </a:xfrm>
                <a:prstGeom prst="flowChartProcess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en-US" sz="3200" dirty="0" smtClean="0">
                      <a:solidFill>
                        <a:srgbClr val="000000"/>
                      </a:solidFill>
                    </a:rPr>
                    <a:t>Waiting Predicate Pair</a:t>
                  </a:r>
                  <a:endParaRPr lang="en-US" sz="3200" i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8" name="Process 537"/>
                <p:cNvSpPr/>
                <p:nvPr/>
              </p:nvSpPr>
              <p:spPr>
                <a:xfrm>
                  <a:off x="18659925" y="22616673"/>
                  <a:ext cx="4159501" cy="854797"/>
                </a:xfrm>
                <a:prstGeom prst="flowChartProcess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en-US" sz="3200" dirty="0" smtClean="0">
                      <a:solidFill>
                        <a:srgbClr val="000000"/>
                      </a:solidFill>
                    </a:rPr>
                    <a:t>Group Predicate Pair</a:t>
                  </a:r>
                  <a:endParaRPr lang="en-US" sz="3200" i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39" name="Process 538"/>
                <p:cNvSpPr/>
                <p:nvPr/>
              </p:nvSpPr>
              <p:spPr>
                <a:xfrm>
                  <a:off x="14330018" y="21431712"/>
                  <a:ext cx="4106696" cy="2043106"/>
                </a:xfrm>
                <a:prstGeom prst="flowChartProcess">
                  <a:avLst/>
                </a:prstGeom>
                <a:solidFill>
                  <a:schemeClr val="accent4">
                    <a:lumMod val="5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/>
                    <a:t>Task Queue Set</a:t>
                  </a:r>
                  <a:endParaRPr lang="en-US" sz="3600" i="1" dirty="0"/>
                </a:p>
              </p:txBody>
            </p:sp>
          </p:grpSp>
          <p:cxnSp>
            <p:nvCxnSpPr>
              <p:cNvPr id="553" name="Straight Arrow Connector 552"/>
              <p:cNvCxnSpPr>
                <a:stCxn id="540" idx="2"/>
                <a:endCxn id="491" idx="0"/>
              </p:cNvCxnSpPr>
              <p:nvPr/>
            </p:nvCxnSpPr>
            <p:spPr>
              <a:xfrm rot="16200000" flipH="1">
                <a:off x="21561457" y="12897929"/>
                <a:ext cx="769104" cy="247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9" name="TextBox 558"/>
            <p:cNvSpPr txBox="1"/>
            <p:nvPr/>
          </p:nvSpPr>
          <p:spPr>
            <a:xfrm>
              <a:off x="16491102" y="6678588"/>
              <a:ext cx="11185867" cy="3116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struct </a:t>
              </a:r>
              <a:r>
                <a:rPr lang="en-US" sz="2400" dirty="0" smtClean="0">
                  <a:latin typeface="Monaco"/>
                  <a:cs typeface="Monaco"/>
                </a:rPr>
                <a:t>fibonacci;</a:t>
              </a:r>
              <a:endParaRPr lang="en-US" sz="2400" b="1" dirty="0" smtClean="0">
                <a:latin typeface="Monaco"/>
                <a:cs typeface="Monaco"/>
              </a:endParaRPr>
            </a:p>
            <a:p>
              <a:r>
                <a:rPr lang="en-US" sz="24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typedef </a:t>
              </a:r>
              <a:r>
                <a:rPr lang="en-US" sz="2400" dirty="0" err="1" smtClean="0">
                  <a:latin typeface="Monaco"/>
                  <a:cs typeface="Monaco"/>
                </a:rPr>
                <a:t>pfunc::generator</a:t>
              </a:r>
              <a:r>
                <a:rPr lang="en-US" sz="2400" dirty="0" smtClean="0">
                  <a:latin typeface="Monaco"/>
                  <a:cs typeface="Monaco"/>
                </a:rPr>
                <a:t> &lt;cilkS, </a:t>
              </a:r>
              <a:r>
                <a:rPr lang="en-US" sz="2400" dirty="0" smtClean="0">
                  <a:latin typeface="Monaco"/>
                  <a:cs typeface="Monaco"/>
                </a:rPr>
                <a:t>/*</a:t>
              </a:r>
              <a:r>
                <a:rPr lang="en-US" sz="2400" i="1" dirty="0" smtClean="0">
                  <a:latin typeface="Monaco"/>
                  <a:cs typeface="Monaco"/>
                </a:rPr>
                <a:t>Scheduling policy*/</a:t>
              </a:r>
            </a:p>
            <a:p>
              <a:r>
                <a:rPr lang="en-US" sz="2400" i="1" dirty="0" smtClean="0">
                  <a:latin typeface="Monaco"/>
                  <a:cs typeface="Monaco"/>
                </a:rPr>
                <a:t>                          </a:t>
              </a:r>
              <a:r>
                <a:rPr lang="en-US" sz="2400" dirty="0" err="1" smtClean="0">
                  <a:latin typeface="Monaco"/>
                  <a:cs typeface="Monaco"/>
                </a:rPr>
                <a:t>pfunc</a:t>
              </a:r>
              <a:r>
                <a:rPr lang="en-US" sz="2400" dirty="0" err="1" smtClean="0">
                  <a:latin typeface="Monaco"/>
                  <a:cs typeface="Monaco"/>
                </a:rPr>
                <a:t>::use_default</a:t>
              </a:r>
              <a:r>
                <a:rPr lang="en-US" sz="2400" dirty="0" smtClean="0">
                  <a:latin typeface="Monaco"/>
                  <a:cs typeface="Monaco"/>
                </a:rPr>
                <a:t>, </a:t>
              </a:r>
              <a:r>
                <a:rPr lang="en-US" sz="2400" dirty="0" smtClean="0">
                  <a:latin typeface="Monaco"/>
                  <a:cs typeface="Monaco"/>
                </a:rPr>
                <a:t>/*</a:t>
              </a:r>
              <a:r>
                <a:rPr lang="en-US" sz="2400" i="1" dirty="0" smtClean="0">
                  <a:latin typeface="Monaco"/>
                  <a:cs typeface="Monaco"/>
                </a:rPr>
                <a:t>Compare*/</a:t>
              </a:r>
            </a:p>
            <a:p>
              <a:r>
                <a:rPr lang="en-US" sz="2400" dirty="0" smtClean="0">
                  <a:latin typeface="Monaco"/>
                  <a:cs typeface="Monaco"/>
                </a:rPr>
                <a:t>                          </a:t>
              </a:r>
              <a:r>
                <a:rPr lang="en-US" sz="2400" dirty="0" err="1" smtClean="0">
                  <a:latin typeface="Monaco"/>
                  <a:cs typeface="Monaco"/>
                </a:rPr>
                <a:t>fibonacci</a:t>
              </a:r>
              <a:r>
                <a:rPr lang="en-US" sz="2400" dirty="0" smtClean="0">
                  <a:latin typeface="Monaco"/>
                  <a:cs typeface="Monaco"/>
                </a:rPr>
                <a:t>&gt;</a:t>
              </a:r>
              <a:r>
                <a:rPr lang="en-US" sz="2400" dirty="0" smtClean="0">
                  <a:latin typeface="Monaco"/>
                  <a:cs typeface="Monaco"/>
                </a:rPr>
                <a:t> </a:t>
              </a:r>
              <a:r>
                <a:rPr lang="en-US" sz="2400" dirty="0" smtClean="0">
                  <a:latin typeface="Monaco"/>
                  <a:cs typeface="Monaco"/>
                </a:rPr>
                <a:t>/</a:t>
              </a:r>
              <a:r>
                <a:rPr lang="en-US" sz="2400" dirty="0" smtClean="0">
                  <a:latin typeface="Monaco"/>
                  <a:cs typeface="Monaco"/>
                </a:rPr>
                <a:t>*</a:t>
              </a:r>
              <a:r>
                <a:rPr lang="en-US" sz="2400" i="1" dirty="0" err="1" smtClean="0">
                  <a:latin typeface="Monaco"/>
                  <a:cs typeface="Monaco"/>
                </a:rPr>
                <a:t>Functor</a:t>
              </a:r>
              <a:r>
                <a:rPr lang="en-US" sz="2400" i="1" dirty="0" smtClean="0">
                  <a:latin typeface="Monaco"/>
                  <a:cs typeface="Monaco"/>
                </a:rPr>
                <a:t>*/</a:t>
              </a:r>
              <a:r>
                <a:rPr lang="en-US" sz="2400" i="1" dirty="0" smtClean="0">
                  <a:latin typeface="Monaco"/>
                  <a:cs typeface="Monaco"/>
                </a:rPr>
                <a:t> </a:t>
              </a:r>
              <a:r>
                <a:rPr lang="en-US" sz="2400" dirty="0" err="1" smtClean="0">
                  <a:latin typeface="Monaco"/>
                  <a:cs typeface="Monaco"/>
                </a:rPr>
                <a:t>my_pfunc</a:t>
              </a:r>
              <a:r>
                <a:rPr lang="en-US" sz="2400" dirty="0" smtClean="0">
                  <a:latin typeface="Monaco"/>
                  <a:cs typeface="Monaco"/>
                </a:rPr>
                <a:t>;</a:t>
              </a:r>
            </a:p>
            <a:p>
              <a:endParaRPr lang="en-US" sz="2400" dirty="0" smtClean="0">
                <a:latin typeface="Monaco"/>
                <a:cs typeface="Monaco"/>
              </a:endParaRPr>
            </a:p>
            <a:p>
              <a:r>
                <a:rPr lang="en-US" sz="24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typedef </a:t>
              </a:r>
              <a:r>
                <a:rPr lang="en-US" sz="2400" dirty="0" err="1" smtClean="0">
                  <a:latin typeface="Monaco"/>
                  <a:cs typeface="Monaco"/>
                </a:rPr>
                <a:t>my_pfunc::taskmgr</a:t>
              </a:r>
              <a:r>
                <a:rPr lang="en-US" sz="2400" dirty="0" smtClean="0">
                  <a:latin typeface="Monaco"/>
                  <a:cs typeface="Monaco"/>
                </a:rPr>
                <a:t> taskmgr;</a:t>
              </a:r>
            </a:p>
            <a:p>
              <a:r>
                <a:rPr lang="en-US" sz="24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typedef </a:t>
              </a:r>
              <a:r>
                <a:rPr lang="en-US" sz="2400" dirty="0" err="1" smtClean="0">
                  <a:latin typeface="Monaco"/>
                  <a:cs typeface="Monaco"/>
                </a:rPr>
                <a:t>my_pfunc::attribute</a:t>
              </a:r>
              <a:r>
                <a:rPr lang="en-US" sz="2400" dirty="0" smtClean="0">
                  <a:latin typeface="Monaco"/>
                  <a:cs typeface="Monaco"/>
                </a:rPr>
                <a:t> attribute;</a:t>
              </a:r>
            </a:p>
            <a:p>
              <a:r>
                <a:rPr lang="en-US" sz="2400" b="1" dirty="0" smtClean="0">
                  <a:solidFill>
                    <a:srgbClr val="000090"/>
                  </a:solidFill>
                  <a:latin typeface="Monaco"/>
                  <a:cs typeface="Monaco"/>
                </a:rPr>
                <a:t>typedef</a:t>
              </a:r>
              <a:r>
                <a:rPr lang="en-US" sz="2400" dirty="0" smtClean="0">
                  <a:latin typeface="Monaco"/>
                  <a:cs typeface="Monaco"/>
                </a:rPr>
                <a:t> </a:t>
              </a:r>
              <a:r>
                <a:rPr lang="en-US" sz="2400" dirty="0" err="1" smtClean="0">
                  <a:latin typeface="Monaco"/>
                  <a:cs typeface="Monaco"/>
                </a:rPr>
                <a:t>my_pfunc::task</a:t>
              </a:r>
              <a:r>
                <a:rPr lang="en-US" sz="2400" dirty="0" smtClean="0">
                  <a:latin typeface="Monaco"/>
                  <a:cs typeface="Monaco"/>
                </a:rPr>
                <a:t> task;</a:t>
              </a:r>
              <a:endParaRPr lang="en-US" sz="2400" dirty="0">
                <a:latin typeface="Monaco"/>
                <a:cs typeface="Monaco"/>
              </a:endParaRPr>
            </a:p>
          </p:txBody>
        </p:sp>
        <p:graphicFrame>
          <p:nvGraphicFramePr>
            <p:cNvPr id="561" name="Content Placeholder 3"/>
            <p:cNvGraphicFramePr>
              <a:graphicFrameLocks/>
            </p:cNvGraphicFramePr>
            <p:nvPr/>
          </p:nvGraphicFramePr>
          <p:xfrm>
            <a:off x="17142205" y="27177551"/>
            <a:ext cx="9483736" cy="3698844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152922"/>
                  <a:gridCol w="3564646"/>
                  <a:gridCol w="3766168"/>
                </a:tblGrid>
                <a:tr h="84117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 smtClean="0"/>
                          <a:t>Feature</a:t>
                        </a:r>
                        <a:endParaRPr lang="en-US" sz="3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 smtClean="0"/>
                          <a:t>Built-in</a:t>
                        </a:r>
                        <a:endParaRPr lang="en-US" sz="32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3200" dirty="0" smtClean="0"/>
                          <a:t>Default</a:t>
                        </a:r>
                        <a:endParaRPr lang="en-US" sz="3200" dirty="0"/>
                      </a:p>
                    </a:txBody>
                    <a:tcPr/>
                  </a:tc>
                </a:tr>
                <a:tr h="1175334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 smtClean="0"/>
                          <a:t>Scheduling policy</a:t>
                        </a:r>
                        <a:endParaRPr lang="en-US" sz="2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 smtClean="0">
                            <a:latin typeface="Monaco"/>
                            <a:cs typeface="Monaco"/>
                          </a:rPr>
                          <a:t>cilkS, prioS, fifoS, lifoS</a:t>
                        </a:r>
                        <a:endParaRPr lang="en-US" sz="2800" dirty="0">
                          <a:latin typeface="Monaco"/>
                          <a:cs typeface="Monaco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aseline="0" dirty="0" smtClean="0">
                            <a:latin typeface="Monaco"/>
                            <a:cs typeface="Monaco"/>
                          </a:rPr>
                          <a:t>cilkS</a:t>
                        </a:r>
                        <a:endParaRPr lang="en-US" sz="2800" dirty="0"/>
                      </a:p>
                    </a:txBody>
                    <a:tcPr/>
                  </a:tc>
                </a:tr>
                <a:tr h="84117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 smtClean="0"/>
                          <a:t>Compare</a:t>
                        </a:r>
                        <a:endParaRPr lang="en-US" sz="2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 smtClean="0"/>
                          <a:t>N/A</a:t>
                        </a:r>
                        <a:endParaRPr lang="en-US" sz="2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baseline="0" dirty="0" smtClean="0">
                            <a:latin typeface="Monaco"/>
                            <a:cs typeface="Monaco"/>
                          </a:rPr>
                          <a:t>std::</a:t>
                        </a:r>
                        <a:r>
                          <a:rPr lang="en-US" sz="2800" baseline="0" smtClean="0">
                            <a:latin typeface="Monaco"/>
                            <a:cs typeface="Monaco"/>
                          </a:rPr>
                          <a:t>less&lt;int&gt;</a:t>
                        </a:r>
                        <a:endParaRPr lang="en-US" sz="2800" dirty="0"/>
                      </a:p>
                    </a:txBody>
                    <a:tcPr/>
                  </a:tc>
                </a:tr>
                <a:tr h="84117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 smtClean="0"/>
                          <a:t>Functor</a:t>
                        </a:r>
                        <a:endParaRPr lang="en-US" sz="2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2800" dirty="0" smtClean="0"/>
                          <a:t>N/A</a:t>
                        </a:r>
                        <a:endParaRPr lang="en-US" sz="2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2800" baseline="0" dirty="0" err="1" smtClean="0">
                            <a:latin typeface="Monaco"/>
                            <a:cs typeface="Monaco"/>
                          </a:rPr>
                          <a:t>virtual_functor</a:t>
                        </a:r>
                        <a:endParaRPr lang="en-US" sz="2800" dirty="0" smtClean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563" name="Title 1"/>
            <p:cNvSpPr txBox="1">
              <a:spLocks/>
            </p:cNvSpPr>
            <p:nvPr/>
          </p:nvSpPr>
          <p:spPr bwMode="auto">
            <a:xfrm>
              <a:off x="17730704" y="5711162"/>
              <a:ext cx="7772400" cy="75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ＭＳ Ｐゴシック" charset="-128"/>
                  <a:cs typeface="ＭＳ Ｐゴシック" charset="-128"/>
                </a:rPr>
                <a:t>Customizing</a:t>
              </a:r>
              <a:r>
                <a:rPr kumimoji="0" lang="en-US" sz="3600" b="1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ＭＳ Ｐゴシック" charset="-128"/>
                  <a:cs typeface="ＭＳ Ｐゴシック" charset="-128"/>
                </a:rPr>
                <a:t> at Compile-time</a:t>
              </a:r>
              <a:endParaRPr kumimoji="0" lang="en-US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65" name="Group 564"/>
          <p:cNvGrpSpPr/>
          <p:nvPr/>
        </p:nvGrpSpPr>
        <p:grpSpPr>
          <a:xfrm>
            <a:off x="1084464" y="16654698"/>
            <a:ext cx="13160621" cy="5118660"/>
            <a:chOff x="1156084" y="3977191"/>
            <a:chExt cx="13160621" cy="9314002"/>
          </a:xfrm>
        </p:grpSpPr>
        <p:sp>
          <p:nvSpPr>
            <p:cNvPr id="566" name="Rounded Rectangle 565"/>
            <p:cNvSpPr/>
            <p:nvPr/>
          </p:nvSpPr>
          <p:spPr>
            <a:xfrm>
              <a:off x="1156084" y="3977191"/>
              <a:ext cx="13160621" cy="93140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7" name="Title 1"/>
            <p:cNvSpPr txBox="1">
              <a:spLocks/>
            </p:cNvSpPr>
            <p:nvPr/>
          </p:nvSpPr>
          <p:spPr bwMode="auto">
            <a:xfrm>
              <a:off x="3871199" y="4706568"/>
              <a:ext cx="7772400" cy="75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600" b="1" dirty="0" smtClean="0">
                  <a:latin typeface="Franklin Gothic Book"/>
                  <a:ea typeface="ＭＳ Ｐゴシック" charset="-128"/>
                  <a:cs typeface="ＭＳ Ｐゴシック" charset="-128"/>
                </a:rPr>
                <a:t>Loop Parallelism</a:t>
              </a:r>
              <a:endParaRPr kumimoji="0" lang="en-US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90" name="Group 589"/>
          <p:cNvGrpSpPr/>
          <p:nvPr/>
        </p:nvGrpSpPr>
        <p:grpSpPr>
          <a:xfrm>
            <a:off x="29176581" y="17495546"/>
            <a:ext cx="13224712" cy="8606997"/>
            <a:chOff x="29176581" y="17567395"/>
            <a:chExt cx="13224712" cy="8606997"/>
          </a:xfrm>
        </p:grpSpPr>
        <p:grpSp>
          <p:nvGrpSpPr>
            <p:cNvPr id="589" name="Group 588"/>
            <p:cNvGrpSpPr/>
            <p:nvPr/>
          </p:nvGrpSpPr>
          <p:grpSpPr>
            <a:xfrm>
              <a:off x="29176581" y="17567395"/>
              <a:ext cx="13224712" cy="8606997"/>
              <a:chOff x="28736936" y="8188307"/>
              <a:chExt cx="13224712" cy="8606997"/>
            </a:xfrm>
          </p:grpSpPr>
          <p:sp>
            <p:nvSpPr>
              <p:cNvPr id="576" name="Rounded Rectangle 575"/>
              <p:cNvSpPr/>
              <p:nvPr/>
            </p:nvSpPr>
            <p:spPr>
              <a:xfrm>
                <a:off x="28736936" y="8188307"/>
                <a:ext cx="13224712" cy="86069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7" name="Title 1"/>
              <p:cNvSpPr txBox="1">
                <a:spLocks/>
              </p:cNvSpPr>
              <p:nvPr/>
            </p:nvSpPr>
            <p:spPr bwMode="auto">
              <a:xfrm>
                <a:off x="31446994" y="8370870"/>
                <a:ext cx="7772400" cy="647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91440" numCol="1" anchor="b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b="1" dirty="0" smtClean="0">
                    <a:latin typeface="Franklin Gothic Book"/>
                    <a:ea typeface="ＭＳ Ｐゴシック" charset="-128"/>
                    <a:cs typeface="ＭＳ Ｐゴシック" charset="-128"/>
                  </a:rPr>
                  <a:t>Now Available: PFunc 1.0.</a:t>
                </a:r>
                <a:endParaRPr kumimoji="0" lang="en-US" sz="3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83" name="Title 1"/>
              <p:cNvSpPr txBox="1">
                <a:spLocks/>
              </p:cNvSpPr>
              <p:nvPr/>
            </p:nvSpPr>
            <p:spPr bwMode="auto">
              <a:xfrm>
                <a:off x="29497048" y="13326534"/>
                <a:ext cx="11656808" cy="564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91440" numCol="1" anchor="b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1" i="0" u="none" strike="noStrike" kern="120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Franklin Gothic Book"/>
                    <a:ea typeface="ＭＳ Ｐゴシック" charset="-128"/>
                    <a:cs typeface="ＭＳ Ｐゴシック" charset="-128"/>
                  </a:rPr>
                  <a:t>Salient Features</a:t>
                </a:r>
                <a:endParaRPr kumimoji="0" lang="en-US" sz="3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586" name="Content Placeholder 2"/>
            <p:cNvSpPr txBox="1">
              <a:spLocks/>
            </p:cNvSpPr>
            <p:nvPr/>
          </p:nvSpPr>
          <p:spPr bwMode="auto">
            <a:xfrm>
              <a:off x="29769467" y="23272520"/>
              <a:ext cx="12045628" cy="290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273050" marR="0" lvl="0" indent="-273050" algn="ctr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-128"/>
                  <a:cs typeface="ＭＳ Ｐゴシック" charset="-128"/>
                </a:rPr>
                <a:t>New loop parallelism constructs</a:t>
              </a:r>
              <a:r>
                <a:rPr lang="en-US" sz="3200" dirty="0" smtClean="0">
                  <a:ea typeface="ＭＳ Ｐゴシック" charset="-128"/>
                  <a:cs typeface="ＭＳ Ｐゴシック" charset="-128"/>
                </a:rPr>
                <a:t>.</a:t>
              </a:r>
              <a:endPara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endParaRPr>
            </a:p>
            <a:p>
              <a:pPr marL="273050" marR="0" lvl="0" indent="-273050" algn="ctr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tabLst/>
                <a:defRPr/>
              </a:pPr>
              <a:r>
                <a:rPr lang="en-US" sz="3200" dirty="0" smtClean="0">
                  <a:ea typeface="ＭＳ Ｐゴシック" charset="-128"/>
                  <a:cs typeface="ＭＳ Ｐゴシック" charset="-128"/>
                </a:rPr>
                <a:t>New examples including </a:t>
              </a:r>
              <a:r>
                <a:rPr lang="en-US" sz="3200" dirty="0" err="1" smtClean="0">
                  <a:ea typeface="ＭＳ Ｐゴシック" charset="-128"/>
                  <a:cs typeface="ＭＳ Ｐゴシック" charset="-128"/>
                </a:rPr>
                <a:t>matmult</a:t>
              </a:r>
              <a:r>
                <a:rPr lang="en-US" sz="3200" dirty="0" smtClean="0">
                  <a:ea typeface="ＭＳ Ｐゴシック" charset="-128"/>
                  <a:cs typeface="ＭＳ Ｐゴシック" charset="-128"/>
                </a:rPr>
                <a:t>, scale, and accumulate.</a:t>
              </a:r>
            </a:p>
            <a:p>
              <a:pPr marL="273050" marR="0" lvl="0" indent="-273050" algn="ctr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tabLst/>
                <a:defRPr/>
              </a:pPr>
              <a:r>
                <a:rPr lang="en-US" sz="3200" dirty="0" smtClean="0">
                  <a:ea typeface="ＭＳ Ｐゴシック" charset="-128"/>
                  <a:cs typeface="ＭＳ Ｐゴシック" charset="-128"/>
                </a:rPr>
                <a:t>Updated easy-to-use interface.</a:t>
              </a:r>
            </a:p>
            <a:p>
              <a:pPr marL="273050" marR="0" lvl="0" indent="-273050" algn="ctr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tabLst/>
                <a:defRPr/>
              </a:pPr>
              <a:r>
                <a:rPr lang="en-US" sz="3200" dirty="0" smtClean="0">
                  <a:ea typeface="ＭＳ Ｐゴシック" charset="-128"/>
                  <a:cs typeface="ＭＳ Ｐゴシック" charset="-128"/>
                </a:rPr>
                <a:t>Updated atomics: compare-and-swap, fetch-and-add, etc. </a:t>
              </a:r>
            </a:p>
            <a:p>
              <a:pPr marL="273050" marR="0" lvl="0" indent="-273050" algn="ctr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tabLst/>
                <a:defRPr/>
              </a:pPr>
              <a:endParaRPr lang="en-US" sz="3200" dirty="0" smtClean="0">
                <a:ea typeface="ＭＳ Ｐゴシック" charset="-128"/>
                <a:cs typeface="ＭＳ Ｐゴシック" charset="-128"/>
              </a:endParaRPr>
            </a:p>
          </p:txBody>
        </p:sp>
      </p:grpSp>
      <p:graphicFrame>
        <p:nvGraphicFramePr>
          <p:cNvPr id="587" name="Table 586"/>
          <p:cNvGraphicFramePr>
            <a:graphicFrameLocks noGrp="1"/>
          </p:cNvGraphicFramePr>
          <p:nvPr/>
        </p:nvGraphicFramePr>
        <p:xfrm>
          <a:off x="30042386" y="18624404"/>
          <a:ext cx="11479613" cy="3594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297"/>
                <a:gridCol w="7034316"/>
              </a:tblGrid>
              <a:tr h="73084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Operating System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Processor</a:t>
                      </a:r>
                      <a:endParaRPr lang="en-US" sz="4000" dirty="0"/>
                    </a:p>
                  </a:txBody>
                  <a:tcPr/>
                </a:tc>
              </a:tr>
              <a:tr h="73084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Windows XP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x86_32</a:t>
                      </a:r>
                      <a:endParaRPr lang="en-US" sz="4000" dirty="0"/>
                    </a:p>
                  </a:txBody>
                  <a:tcPr/>
                </a:tc>
              </a:tr>
              <a:tr h="73084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Linux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aseline="0" dirty="0" smtClean="0"/>
                        <a:t>ppc32, ppc64, x86_32, x86_64</a:t>
                      </a:r>
                      <a:endParaRPr lang="en-US" sz="4000" dirty="0"/>
                    </a:p>
                  </a:txBody>
                  <a:tcPr/>
                </a:tc>
              </a:tr>
              <a:tr h="57846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AIX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ppc32</a:t>
                      </a:r>
                      <a:r>
                        <a:rPr lang="en-US" sz="4000" baseline="0" dirty="0" smtClean="0"/>
                        <a:t>, ppc64</a:t>
                      </a:r>
                      <a:endParaRPr lang="en-US" sz="4000" dirty="0"/>
                    </a:p>
                  </a:txBody>
                  <a:tcPr/>
                </a:tc>
              </a:tr>
              <a:tr h="57846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OS X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x86_32, x86_64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91" name="Group 590"/>
          <p:cNvGrpSpPr/>
          <p:nvPr/>
        </p:nvGrpSpPr>
        <p:grpSpPr>
          <a:xfrm>
            <a:off x="1090316" y="22525527"/>
            <a:ext cx="13160621" cy="8982347"/>
            <a:chOff x="1156084" y="3977189"/>
            <a:chExt cx="13160621" cy="10169017"/>
          </a:xfrm>
        </p:grpSpPr>
        <p:sp>
          <p:nvSpPr>
            <p:cNvPr id="592" name="Rounded Rectangle 591"/>
            <p:cNvSpPr/>
            <p:nvPr/>
          </p:nvSpPr>
          <p:spPr>
            <a:xfrm>
              <a:off x="1156084" y="3977189"/>
              <a:ext cx="13160621" cy="1016901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3" name="Title 1"/>
            <p:cNvSpPr txBox="1">
              <a:spLocks/>
            </p:cNvSpPr>
            <p:nvPr/>
          </p:nvSpPr>
          <p:spPr bwMode="auto">
            <a:xfrm>
              <a:off x="3871199" y="4362368"/>
              <a:ext cx="7772400" cy="750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600" b="1" noProof="0" dirty="0" smtClean="0">
                  <a:latin typeface="Franklin Gothic Book"/>
                  <a:ea typeface="ＭＳ Ｐゴシック" charset="-128"/>
                  <a:cs typeface="ＭＳ Ｐゴシック" charset="-128"/>
                </a:rPr>
                <a:t>Software Architecture</a:t>
              </a:r>
              <a:endParaRPr kumimoji="0" lang="en-US" sz="3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595" name="Rounded Rectangle 594"/>
          <p:cNvSpPr/>
          <p:nvPr/>
        </p:nvSpPr>
        <p:spPr>
          <a:xfrm>
            <a:off x="29178730" y="5504999"/>
            <a:ext cx="13222564" cy="42205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96" name="Title 1"/>
          <p:cNvSpPr txBox="1">
            <a:spLocks/>
          </p:cNvSpPr>
          <p:nvPr/>
        </p:nvSpPr>
        <p:spPr bwMode="auto">
          <a:xfrm>
            <a:off x="31893844" y="5985945"/>
            <a:ext cx="7772400" cy="38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Franklin Gothic Book"/>
                <a:ea typeface="ＭＳ Ｐゴシック" charset="-128"/>
                <a:cs typeface="ＭＳ Ｐゴシック" charset="-128"/>
              </a:rPr>
              <a:t>SPMD-style Parallelism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46" name="Content Placeholder 2"/>
          <p:cNvSpPr txBox="1">
            <a:spLocks/>
          </p:cNvSpPr>
          <p:nvPr/>
        </p:nvSpPr>
        <p:spPr bwMode="auto">
          <a:xfrm>
            <a:off x="1963813" y="17417540"/>
            <a:ext cx="7594019" cy="1494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73050" lvl="0" indent="-273050" defTabSz="914400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Loop parallelism is simple, yet powerful.</a:t>
            </a:r>
          </a:p>
          <a:p>
            <a:pPr marL="273050" lvl="0" indent="-273050" defTabSz="914400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Completely realized using  task parallelism.</a:t>
            </a:r>
          </a:p>
        </p:txBody>
      </p:sp>
      <p:grpSp>
        <p:nvGrpSpPr>
          <p:cNvPr id="606" name="Group 605"/>
          <p:cNvGrpSpPr/>
          <p:nvPr/>
        </p:nvGrpSpPr>
        <p:grpSpPr>
          <a:xfrm>
            <a:off x="9160317" y="17929327"/>
            <a:ext cx="3468292" cy="2835644"/>
            <a:chOff x="4109455" y="2967272"/>
            <a:chExt cx="3468292" cy="2835644"/>
          </a:xfrm>
        </p:grpSpPr>
        <p:sp>
          <p:nvSpPr>
            <p:cNvPr id="607" name="Rectangle 606"/>
            <p:cNvSpPr/>
            <p:nvPr/>
          </p:nvSpPr>
          <p:spPr>
            <a:xfrm>
              <a:off x="4109455" y="5337309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5110867" y="5337309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359808" y="4409273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7077041" y="5338898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6826689" y="4410862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5611573" y="2967272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3" name="Straight Arrow Connector 612"/>
            <p:cNvCxnSpPr>
              <a:stCxn id="609" idx="2"/>
              <a:endCxn id="620" idx="0"/>
            </p:cNvCxnSpPr>
            <p:nvPr/>
          </p:nvCxnSpPr>
          <p:spPr>
            <a:xfrm rot="16200000" flipH="1">
              <a:off x="4503328" y="4980123"/>
              <a:ext cx="464018" cy="25035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Arrow Connector 613"/>
            <p:cNvCxnSpPr>
              <a:stCxn id="609" idx="2"/>
              <a:endCxn id="607" idx="0"/>
            </p:cNvCxnSpPr>
            <p:nvPr/>
          </p:nvCxnSpPr>
          <p:spPr>
            <a:xfrm rot="5400000">
              <a:off x="4252976" y="4980124"/>
              <a:ext cx="464018" cy="25035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Arrow Connector 614"/>
            <p:cNvCxnSpPr>
              <a:stCxn id="622" idx="3"/>
              <a:endCxn id="621" idx="1"/>
            </p:cNvCxnSpPr>
            <p:nvPr/>
          </p:nvCxnSpPr>
          <p:spPr>
            <a:xfrm>
              <a:off x="6112280" y="5570906"/>
              <a:ext cx="464056" cy="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Arrow Connector 615"/>
            <p:cNvCxnSpPr>
              <a:stCxn id="611" idx="2"/>
              <a:endCxn id="621" idx="0"/>
            </p:cNvCxnSpPr>
            <p:nvPr/>
          </p:nvCxnSpPr>
          <p:spPr>
            <a:xfrm rot="5400000">
              <a:off x="6719857" y="4981713"/>
              <a:ext cx="464018" cy="25035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Arrow Connector 616"/>
            <p:cNvCxnSpPr>
              <a:stCxn id="611" idx="2"/>
              <a:endCxn id="610" idx="0"/>
            </p:cNvCxnSpPr>
            <p:nvPr/>
          </p:nvCxnSpPr>
          <p:spPr>
            <a:xfrm rot="16200000" flipH="1">
              <a:off x="6970209" y="4981713"/>
              <a:ext cx="464018" cy="25035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Arrow Connector 617"/>
            <p:cNvCxnSpPr>
              <a:stCxn id="612" idx="2"/>
              <a:endCxn id="609" idx="0"/>
            </p:cNvCxnSpPr>
            <p:nvPr/>
          </p:nvCxnSpPr>
          <p:spPr>
            <a:xfrm rot="5400000">
              <a:off x="4747053" y="3294399"/>
              <a:ext cx="977983" cy="125176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Arrow Connector 618"/>
            <p:cNvCxnSpPr>
              <a:stCxn id="612" idx="2"/>
              <a:endCxn id="611" idx="0"/>
            </p:cNvCxnSpPr>
            <p:nvPr/>
          </p:nvCxnSpPr>
          <p:spPr>
            <a:xfrm rot="16200000" flipH="1">
              <a:off x="5979698" y="3313518"/>
              <a:ext cx="979572" cy="121511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0" name="Rectangle 619"/>
            <p:cNvSpPr/>
            <p:nvPr/>
          </p:nvSpPr>
          <p:spPr>
            <a:xfrm>
              <a:off x="4610161" y="5337309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6576336" y="5338898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5611574" y="5338897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5361221" y="4409272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4" name="Straight Arrow Connector 623"/>
            <p:cNvCxnSpPr>
              <a:stCxn id="623" idx="2"/>
            </p:cNvCxnSpPr>
            <p:nvPr/>
          </p:nvCxnSpPr>
          <p:spPr>
            <a:xfrm rot="5400000">
              <a:off x="5253592" y="4980918"/>
              <a:ext cx="465610" cy="250354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Arrow Connector 624"/>
            <p:cNvCxnSpPr>
              <a:endCxn id="622" idx="0"/>
            </p:cNvCxnSpPr>
            <p:nvPr/>
          </p:nvCxnSpPr>
          <p:spPr>
            <a:xfrm rot="16200000" flipH="1">
              <a:off x="5503947" y="4980916"/>
              <a:ext cx="465607" cy="250353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Arrow Connector 625"/>
            <p:cNvCxnSpPr>
              <a:stCxn id="612" idx="2"/>
              <a:endCxn id="623" idx="0"/>
            </p:cNvCxnSpPr>
            <p:nvPr/>
          </p:nvCxnSpPr>
          <p:spPr>
            <a:xfrm rot="5400000">
              <a:off x="5247759" y="3795105"/>
              <a:ext cx="977982" cy="25035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7" name="Title 1"/>
          <p:cNvSpPr txBox="1">
            <a:spLocks/>
          </p:cNvSpPr>
          <p:nvPr/>
        </p:nvSpPr>
        <p:spPr bwMode="auto">
          <a:xfrm>
            <a:off x="7930997" y="20716799"/>
            <a:ext cx="5889024" cy="69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noProof="0" dirty="0" err="1" smtClean="0">
                <a:solidFill>
                  <a:srgbClr val="0000FF"/>
                </a:solidFill>
                <a:latin typeface="Monaco"/>
                <a:cs typeface="Monaco"/>
              </a:rPr>
              <a:t>pfunc::parallel_reduce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Franklin Gothic Book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627" name="Group 626"/>
          <p:cNvGrpSpPr/>
          <p:nvPr/>
        </p:nvGrpSpPr>
        <p:grpSpPr>
          <a:xfrm>
            <a:off x="2874176" y="18859384"/>
            <a:ext cx="4005648" cy="464018"/>
            <a:chOff x="1856278" y="2271245"/>
            <a:chExt cx="4005648" cy="464018"/>
          </a:xfrm>
        </p:grpSpPr>
        <p:sp>
          <p:nvSpPr>
            <p:cNvPr id="628" name="Rectangle 627"/>
            <p:cNvSpPr/>
            <p:nvPr/>
          </p:nvSpPr>
          <p:spPr>
            <a:xfrm>
              <a:off x="1856278" y="2271245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2356984" y="2271245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2857690" y="2271245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3358396" y="2271245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3859102" y="2271245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4359808" y="2271245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4860514" y="2271245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5361220" y="2271245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1" name="Title 1"/>
          <p:cNvSpPr txBox="1">
            <a:spLocks/>
          </p:cNvSpPr>
          <p:nvPr/>
        </p:nvSpPr>
        <p:spPr bwMode="auto">
          <a:xfrm>
            <a:off x="1949373" y="19191757"/>
            <a:ext cx="5889024" cy="69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noProof="0" dirty="0" err="1" smtClean="0">
                <a:solidFill>
                  <a:srgbClr val="0000FF"/>
                </a:solidFill>
                <a:latin typeface="Monaco"/>
                <a:cs typeface="Monaco"/>
              </a:rPr>
              <a:t>pfunc::parallel_for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Franklin Gothic Book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636" name="Group 635"/>
          <p:cNvGrpSpPr/>
          <p:nvPr/>
        </p:nvGrpSpPr>
        <p:grpSpPr>
          <a:xfrm>
            <a:off x="2766101" y="20279097"/>
            <a:ext cx="4506355" cy="467194"/>
            <a:chOff x="1856278" y="3644744"/>
            <a:chExt cx="4506354" cy="467194"/>
          </a:xfrm>
        </p:grpSpPr>
        <p:sp>
          <p:nvSpPr>
            <p:cNvPr id="637" name="Rectangle 636"/>
            <p:cNvSpPr/>
            <p:nvPr/>
          </p:nvSpPr>
          <p:spPr>
            <a:xfrm>
              <a:off x="1856278" y="3644744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2857690" y="3644744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9" name="Straight Arrow Connector 638"/>
            <p:cNvCxnSpPr>
              <a:stCxn id="637" idx="3"/>
              <a:endCxn id="638" idx="1"/>
            </p:cNvCxnSpPr>
            <p:nvPr/>
          </p:nvCxnSpPr>
          <p:spPr>
            <a:xfrm>
              <a:off x="2356984" y="3876753"/>
              <a:ext cx="500706" cy="158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Rectangle 639"/>
            <p:cNvSpPr/>
            <p:nvPr/>
          </p:nvSpPr>
          <p:spPr>
            <a:xfrm>
              <a:off x="3859102" y="3646332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860514" y="3646332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2" name="Straight Arrow Connector 641"/>
            <p:cNvCxnSpPr>
              <a:stCxn id="640" idx="3"/>
              <a:endCxn id="641" idx="1"/>
            </p:cNvCxnSpPr>
            <p:nvPr/>
          </p:nvCxnSpPr>
          <p:spPr>
            <a:xfrm>
              <a:off x="4359808" y="3878341"/>
              <a:ext cx="500706" cy="158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Arrow Connector 642"/>
            <p:cNvCxnSpPr>
              <a:stCxn id="638" idx="3"/>
              <a:endCxn id="640" idx="1"/>
            </p:cNvCxnSpPr>
            <p:nvPr/>
          </p:nvCxnSpPr>
          <p:spPr>
            <a:xfrm>
              <a:off x="3358396" y="3876753"/>
              <a:ext cx="500706" cy="158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Rectangle 643"/>
            <p:cNvSpPr/>
            <p:nvPr/>
          </p:nvSpPr>
          <p:spPr>
            <a:xfrm>
              <a:off x="5861926" y="3647920"/>
              <a:ext cx="500706" cy="4640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5" name="Straight Arrow Connector 644"/>
            <p:cNvCxnSpPr>
              <a:endCxn id="644" idx="1"/>
            </p:cNvCxnSpPr>
            <p:nvPr/>
          </p:nvCxnSpPr>
          <p:spPr>
            <a:xfrm>
              <a:off x="5361220" y="3879929"/>
              <a:ext cx="500706" cy="158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2" name="Title 1"/>
          <p:cNvSpPr txBox="1">
            <a:spLocks/>
          </p:cNvSpPr>
          <p:nvPr/>
        </p:nvSpPr>
        <p:spPr bwMode="auto">
          <a:xfrm>
            <a:off x="2120095" y="20687006"/>
            <a:ext cx="5889024" cy="69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noProof="0" dirty="0" err="1" smtClean="0">
                <a:solidFill>
                  <a:srgbClr val="0000FF"/>
                </a:solidFill>
                <a:latin typeface="Monaco"/>
                <a:cs typeface="Monaco"/>
              </a:rPr>
              <a:t>pfunc::parallel_while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Franklin Gothic Book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657" name="Group 656"/>
          <p:cNvGrpSpPr/>
          <p:nvPr/>
        </p:nvGrpSpPr>
        <p:grpSpPr>
          <a:xfrm>
            <a:off x="2156522" y="23740856"/>
            <a:ext cx="11290665" cy="7368138"/>
            <a:chOff x="2059411" y="1269909"/>
            <a:chExt cx="4779550" cy="4554419"/>
          </a:xfrm>
        </p:grpSpPr>
        <p:grpSp>
          <p:nvGrpSpPr>
            <p:cNvPr id="658" name="Group 49"/>
            <p:cNvGrpSpPr/>
            <p:nvPr/>
          </p:nvGrpSpPr>
          <p:grpSpPr>
            <a:xfrm>
              <a:off x="2059411" y="1269909"/>
              <a:ext cx="4779550" cy="4554419"/>
              <a:chOff x="2059411" y="1269909"/>
              <a:chExt cx="4779550" cy="4554419"/>
            </a:xfrm>
          </p:grpSpPr>
          <p:sp>
            <p:nvSpPr>
              <p:cNvPr id="682" name="Rectangle 4"/>
              <p:cNvSpPr/>
              <p:nvPr/>
            </p:nvSpPr>
            <p:spPr>
              <a:xfrm>
                <a:off x="2059411" y="1269909"/>
                <a:ext cx="4762388" cy="40328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rgbClr val="000000"/>
                    </a:solidFill>
                  </a:rPr>
                  <a:t>User </a:t>
                </a:r>
                <a:r>
                  <a:rPr lang="en-US" sz="4000" dirty="0" smtClean="0">
                    <a:solidFill>
                      <a:srgbClr val="000000"/>
                    </a:solidFill>
                  </a:rPr>
                  <a:t>Applications and Libraries</a:t>
                </a:r>
                <a:endParaRPr lang="en-US" sz="4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3" name="Rectangle 5"/>
              <p:cNvSpPr/>
              <p:nvPr/>
            </p:nvSpPr>
            <p:spPr>
              <a:xfrm>
                <a:off x="2076573" y="5206341"/>
                <a:ext cx="4762388" cy="61798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rgbClr val="000000"/>
                    </a:solidFill>
                  </a:rPr>
                  <a:t>Hardware</a:t>
                </a:r>
                <a:endParaRPr lang="en-US" sz="4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59" name="Group 51"/>
            <p:cNvGrpSpPr/>
            <p:nvPr/>
          </p:nvGrpSpPr>
          <p:grpSpPr>
            <a:xfrm>
              <a:off x="4477658" y="4187306"/>
              <a:ext cx="2361303" cy="1020623"/>
              <a:chOff x="4477658" y="4187306"/>
              <a:chExt cx="2361303" cy="1020623"/>
            </a:xfrm>
          </p:grpSpPr>
          <p:sp>
            <p:nvSpPr>
              <p:cNvPr id="680" name="Rectangle 6"/>
              <p:cNvSpPr/>
              <p:nvPr/>
            </p:nvSpPr>
            <p:spPr>
              <a:xfrm>
                <a:off x="4477658" y="4187306"/>
                <a:ext cx="2361303" cy="67786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 smtClean="0">
                    <a:solidFill>
                      <a:srgbClr val="000000"/>
                    </a:solidFill>
                  </a:rPr>
                  <a:t>OS</a:t>
                </a:r>
                <a:endParaRPr lang="en-US" sz="60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681" name="Straight Arrow Connector 680"/>
              <p:cNvCxnSpPr/>
              <p:nvPr/>
            </p:nvCxnSpPr>
            <p:spPr>
              <a:xfrm rot="5400000">
                <a:off x="5487327" y="5036152"/>
                <a:ext cx="341966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0" name="Group 52"/>
            <p:cNvGrpSpPr/>
            <p:nvPr/>
          </p:nvGrpSpPr>
          <p:grpSpPr>
            <a:xfrm>
              <a:off x="3036069" y="3207071"/>
              <a:ext cx="3785731" cy="2001652"/>
              <a:chOff x="3036069" y="3207071"/>
              <a:chExt cx="3785731" cy="2001652"/>
            </a:xfrm>
          </p:grpSpPr>
          <p:grpSp>
            <p:nvGrpSpPr>
              <p:cNvPr id="674" name="Group 50"/>
              <p:cNvGrpSpPr/>
              <p:nvPr/>
            </p:nvGrpSpPr>
            <p:grpSpPr>
              <a:xfrm>
                <a:off x="3036069" y="3207071"/>
                <a:ext cx="3785731" cy="1658098"/>
                <a:chOff x="3036069" y="3207071"/>
                <a:chExt cx="3785731" cy="1658098"/>
              </a:xfrm>
            </p:grpSpPr>
            <p:sp>
              <p:nvSpPr>
                <p:cNvPr id="676" name="Rectangle 675"/>
                <p:cNvSpPr/>
                <p:nvPr/>
              </p:nvSpPr>
              <p:spPr>
                <a:xfrm>
                  <a:off x="3036069" y="4187306"/>
                  <a:ext cx="1091333" cy="677863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 smtClean="0">
                      <a:solidFill>
                        <a:srgbClr val="000000"/>
                      </a:solidFill>
                    </a:rPr>
                    <a:t>PAPI</a:t>
                  </a:r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77" name="Rectangle 676"/>
                <p:cNvSpPr/>
                <p:nvPr/>
              </p:nvSpPr>
              <p:spPr>
                <a:xfrm>
                  <a:off x="4128862" y="4421033"/>
                  <a:ext cx="564880" cy="203884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8" name="Rectangle 677"/>
                <p:cNvSpPr/>
                <p:nvPr/>
              </p:nvSpPr>
              <p:spPr>
                <a:xfrm>
                  <a:off x="5611896" y="3207071"/>
                  <a:ext cx="1209904" cy="677863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dirty="0" smtClean="0">
                      <a:solidFill>
                        <a:srgbClr val="000000"/>
                      </a:solidFill>
                    </a:rPr>
                    <a:t>Threads</a:t>
                  </a:r>
                  <a:endParaRPr lang="en-US" sz="4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79" name="Rectangle 18"/>
                <p:cNvSpPr/>
                <p:nvPr/>
              </p:nvSpPr>
              <p:spPr>
                <a:xfrm rot="5400000">
                  <a:off x="5913984" y="4065432"/>
                  <a:ext cx="564880" cy="203884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75" name="Straight Arrow Connector 674"/>
              <p:cNvCxnSpPr>
                <a:stCxn id="676" idx="2"/>
              </p:cNvCxnSpPr>
              <p:nvPr/>
            </p:nvCxnSpPr>
            <p:spPr>
              <a:xfrm rot="5400000">
                <a:off x="3410356" y="5036549"/>
                <a:ext cx="342760" cy="15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1" name="Group 55"/>
            <p:cNvGrpSpPr/>
            <p:nvPr/>
          </p:nvGrpSpPr>
          <p:grpSpPr>
            <a:xfrm>
              <a:off x="2059411" y="1673194"/>
              <a:ext cx="4762389" cy="3533940"/>
              <a:chOff x="2059411" y="1673194"/>
              <a:chExt cx="4762389" cy="3533940"/>
            </a:xfrm>
          </p:grpSpPr>
          <p:grpSp>
            <p:nvGrpSpPr>
              <p:cNvPr id="662" name="Group 54"/>
              <p:cNvGrpSpPr/>
              <p:nvPr/>
            </p:nvGrpSpPr>
            <p:grpSpPr>
              <a:xfrm>
                <a:off x="2059411" y="1982110"/>
                <a:ext cx="4762389" cy="3225024"/>
                <a:chOff x="2059411" y="1982110"/>
                <a:chExt cx="4762389" cy="3225024"/>
              </a:xfrm>
            </p:grpSpPr>
            <p:sp>
              <p:nvSpPr>
                <p:cNvPr id="664" name="Rectangle 663"/>
                <p:cNvSpPr/>
                <p:nvPr/>
              </p:nvSpPr>
              <p:spPr>
                <a:xfrm>
                  <a:off x="2059412" y="1982110"/>
                  <a:ext cx="4762388" cy="101045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Rectangle 664"/>
                <p:cNvSpPr/>
                <p:nvPr/>
              </p:nvSpPr>
              <p:spPr>
                <a:xfrm>
                  <a:off x="2059411" y="2992562"/>
                  <a:ext cx="675832" cy="187260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en-US" sz="4800" dirty="0" smtClean="0">
                      <a:solidFill>
                        <a:srgbClr val="000000"/>
                      </a:solidFill>
                    </a:rPr>
                    <a:t>PFunc</a:t>
                  </a:r>
                  <a:endParaRPr lang="en-US" sz="4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66" name="Rectangle 665"/>
                <p:cNvSpPr/>
                <p:nvPr/>
              </p:nvSpPr>
              <p:spPr>
                <a:xfrm>
                  <a:off x="2735243" y="2992562"/>
                  <a:ext cx="2578736" cy="89237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Rectangle 666"/>
                <p:cNvSpPr/>
                <p:nvPr/>
              </p:nvSpPr>
              <p:spPr>
                <a:xfrm>
                  <a:off x="4127402" y="2992561"/>
                  <a:ext cx="895922" cy="67786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>
                      <a:solidFill>
                        <a:srgbClr val="000000"/>
                      </a:solidFill>
                    </a:rPr>
                    <a:t>Thread Manager</a:t>
                  </a:r>
                  <a:endParaRPr lang="en-US" sz="3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68" name="Rectangle 667"/>
                <p:cNvSpPr/>
                <p:nvPr/>
              </p:nvSpPr>
              <p:spPr>
                <a:xfrm>
                  <a:off x="3036069" y="2992562"/>
                  <a:ext cx="885888" cy="67786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>
                      <a:solidFill>
                        <a:srgbClr val="000000"/>
                      </a:solidFill>
                    </a:rPr>
                    <a:t>Perf </a:t>
                  </a:r>
                  <a:r>
                    <a:rPr lang="en-US" sz="3200" dirty="0" smtClean="0">
                      <a:solidFill>
                        <a:srgbClr val="000000"/>
                      </a:solidFill>
                    </a:rPr>
                    <a:t>Profiler</a:t>
                  </a:r>
                  <a:endParaRPr lang="en-US" sz="3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69" name="Rectangle 668"/>
                <p:cNvSpPr/>
                <p:nvPr/>
              </p:nvSpPr>
              <p:spPr>
                <a:xfrm>
                  <a:off x="2397039" y="2188056"/>
                  <a:ext cx="4161238" cy="56629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 smtClean="0">
                      <a:solidFill>
                        <a:srgbClr val="000000"/>
                      </a:solidFill>
                    </a:rPr>
                    <a:t>Task Scheduler</a:t>
                  </a:r>
                  <a:endParaRPr lang="en-US" sz="36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670" name="Straight Arrow Connector 669"/>
                <p:cNvCxnSpPr/>
                <p:nvPr/>
              </p:nvCxnSpPr>
              <p:spPr>
                <a:xfrm rot="16200000" flipH="1">
                  <a:off x="5052195" y="3387391"/>
                  <a:ext cx="516882" cy="1082947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Straight Arrow Connector 670"/>
                <p:cNvCxnSpPr>
                  <a:stCxn id="667" idx="3"/>
                  <a:endCxn id="678" idx="1"/>
                </p:cNvCxnSpPr>
                <p:nvPr/>
              </p:nvCxnSpPr>
              <p:spPr>
                <a:xfrm>
                  <a:off x="5023324" y="3331493"/>
                  <a:ext cx="588572" cy="21451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2" name="Straight Arrow Connector 671"/>
                <p:cNvCxnSpPr>
                  <a:stCxn id="668" idx="2"/>
                </p:cNvCxnSpPr>
                <p:nvPr/>
              </p:nvCxnSpPr>
              <p:spPr>
                <a:xfrm rot="5400000">
                  <a:off x="3220573" y="3928865"/>
                  <a:ext cx="516881" cy="158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3" name="Straight Arrow Connector 672"/>
                <p:cNvCxnSpPr/>
                <p:nvPr/>
              </p:nvCxnSpPr>
              <p:spPr>
                <a:xfrm rot="5400000">
                  <a:off x="2226454" y="5035755"/>
                  <a:ext cx="341171" cy="158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3" name="Straight Arrow Connector 662"/>
              <p:cNvCxnSpPr>
                <a:endCxn id="664" idx="0"/>
              </p:cNvCxnSpPr>
              <p:nvPr/>
            </p:nvCxnSpPr>
            <p:spPr>
              <a:xfrm rot="16200000" flipH="1">
                <a:off x="4286147" y="1827651"/>
                <a:ext cx="308916" cy="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0" name="Group 689"/>
          <p:cNvGrpSpPr/>
          <p:nvPr/>
        </p:nvGrpSpPr>
        <p:grpSpPr>
          <a:xfrm>
            <a:off x="2307627" y="932329"/>
            <a:ext cx="39482765" cy="3576012"/>
            <a:chOff x="2307626" y="662941"/>
            <a:chExt cx="39482765" cy="3576012"/>
          </a:xfrm>
        </p:grpSpPr>
        <p:sp>
          <p:nvSpPr>
            <p:cNvPr id="8" name="TextBox 7"/>
            <p:cNvSpPr txBox="1"/>
            <p:nvPr/>
          </p:nvSpPr>
          <p:spPr>
            <a:xfrm>
              <a:off x="12307481" y="1061449"/>
              <a:ext cx="2023030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 smtClean="0"/>
                <a:t>PFunc</a:t>
              </a:r>
              <a:r>
                <a:rPr lang="en-US" sz="4800" b="1" dirty="0" smtClean="0"/>
                <a:t>: </a:t>
              </a:r>
              <a:r>
                <a:rPr lang="en-US" sz="6000" b="1" dirty="0" smtClean="0"/>
                <a:t>A Tool For Teaching  And Implementing Task Parallelism </a:t>
              </a:r>
              <a:endParaRPr lang="en-US" sz="48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740813" y="2169445"/>
              <a:ext cx="2492626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/>
                <a:t>Prabhanjan Kambadur</a:t>
              </a:r>
              <a:r>
                <a:rPr lang="en-US" sz="4400" baseline="30000" dirty="0" smtClean="0"/>
                <a:t>1</a:t>
              </a:r>
              <a:r>
                <a:rPr lang="en-US" sz="4400" dirty="0" smtClean="0"/>
                <a:t>, Anshul Gupta</a:t>
              </a:r>
              <a:r>
                <a:rPr lang="en-US" sz="4400" baseline="30000" dirty="0" smtClean="0"/>
                <a:t>1</a:t>
              </a:r>
              <a:r>
                <a:rPr lang="en-US" sz="4400" dirty="0" smtClean="0"/>
                <a:t>, Andrew Lumsdaine</a:t>
              </a:r>
              <a:r>
                <a:rPr lang="en-US" sz="4400" baseline="30000" dirty="0"/>
                <a:t>2</a:t>
              </a:r>
              <a:endParaRPr lang="en-US" sz="4400" baseline="30000" dirty="0" smtClean="0"/>
            </a:p>
            <a:p>
              <a:pPr algn="ctr"/>
              <a:r>
                <a:rPr lang="en-US" sz="4400" baseline="30000" dirty="0" smtClean="0"/>
                <a:t>1 </a:t>
              </a:r>
              <a:r>
                <a:rPr lang="en-US" sz="4400" dirty="0" smtClean="0"/>
                <a:t>IBM TJ Watson Research Center. </a:t>
              </a:r>
              <a:r>
                <a:rPr lang="en-US" sz="4400" baseline="30000" dirty="0" smtClean="0"/>
                <a:t>2</a:t>
              </a:r>
              <a:r>
                <a:rPr lang="en-US" sz="4400" dirty="0" smtClean="0"/>
                <a:t>Indiana University, Bloomington</a:t>
              </a:r>
              <a:endParaRPr lang="en-US" sz="4400" dirty="0"/>
            </a:p>
          </p:txBody>
        </p:sp>
        <p:pic>
          <p:nvPicPr>
            <p:cNvPr id="337" name="Picture 3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5191" y="832269"/>
              <a:ext cx="7126525" cy="3406684"/>
            </a:xfrm>
            <a:prstGeom prst="rect">
              <a:avLst/>
            </a:prstGeom>
          </p:spPr>
        </p:pic>
        <p:pic>
          <p:nvPicPr>
            <p:cNvPr id="338" name="Picture 3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48289" y="662941"/>
              <a:ext cx="3502278" cy="3502278"/>
            </a:xfrm>
            <a:prstGeom prst="rect">
              <a:avLst/>
            </a:prstGeom>
          </p:spPr>
        </p:pic>
        <p:pic>
          <p:nvPicPr>
            <p:cNvPr id="360" name="Picture 35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7738" y="832269"/>
              <a:ext cx="2370584" cy="3247700"/>
            </a:xfrm>
            <a:prstGeom prst="rect">
              <a:avLst/>
            </a:prstGeom>
          </p:spPr>
        </p:pic>
        <p:pic>
          <p:nvPicPr>
            <p:cNvPr id="381" name="Picture 38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07626" y="1008989"/>
              <a:ext cx="2154831" cy="2836462"/>
            </a:xfrm>
            <a:prstGeom prst="rect">
              <a:avLst/>
            </a:prstGeom>
          </p:spPr>
        </p:pic>
        <p:pic>
          <p:nvPicPr>
            <p:cNvPr id="689" name="Picture 68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932891" y="1193004"/>
              <a:ext cx="2857500" cy="2844800"/>
            </a:xfrm>
            <a:prstGeom prst="rect">
              <a:avLst/>
            </a:prstGeom>
          </p:spPr>
        </p:pic>
      </p:grpSp>
      <p:grpSp>
        <p:nvGrpSpPr>
          <p:cNvPr id="696" name="Group 695"/>
          <p:cNvGrpSpPr/>
          <p:nvPr/>
        </p:nvGrpSpPr>
        <p:grpSpPr>
          <a:xfrm>
            <a:off x="29215678" y="10383267"/>
            <a:ext cx="13222564" cy="6461112"/>
            <a:chOff x="29215677" y="11176967"/>
            <a:chExt cx="13222564" cy="6461112"/>
          </a:xfrm>
        </p:grpSpPr>
        <p:pic>
          <p:nvPicPr>
            <p:cNvPr id="695" name="Picture 69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220314" y="15162636"/>
              <a:ext cx="2214442" cy="2214442"/>
            </a:xfrm>
            <a:prstGeom prst="rect">
              <a:avLst/>
            </a:prstGeom>
          </p:spPr>
        </p:pic>
        <p:grpSp>
          <p:nvGrpSpPr>
            <p:cNvPr id="684" name="Group 683"/>
            <p:cNvGrpSpPr/>
            <p:nvPr/>
          </p:nvGrpSpPr>
          <p:grpSpPr>
            <a:xfrm>
              <a:off x="29215677" y="11176967"/>
              <a:ext cx="13222564" cy="6461112"/>
              <a:chOff x="1156084" y="3977189"/>
              <a:chExt cx="13222564" cy="10169017"/>
            </a:xfrm>
          </p:grpSpPr>
          <p:sp>
            <p:nvSpPr>
              <p:cNvPr id="685" name="Rounded Rectangle 684"/>
              <p:cNvSpPr/>
              <p:nvPr/>
            </p:nvSpPr>
            <p:spPr>
              <a:xfrm>
                <a:off x="1156084" y="3977189"/>
                <a:ext cx="13222564" cy="101690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86" name="Title 1"/>
              <p:cNvSpPr txBox="1">
                <a:spLocks/>
              </p:cNvSpPr>
              <p:nvPr/>
            </p:nvSpPr>
            <p:spPr bwMode="auto">
              <a:xfrm>
                <a:off x="3871199" y="4906739"/>
                <a:ext cx="7772400" cy="750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91440" numCol="1" anchor="b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600" b="1" noProof="0" dirty="0" smtClean="0">
                    <a:latin typeface="Franklin Gothic Book"/>
                    <a:ea typeface="ＭＳ Ｐゴシック" charset="-128"/>
                    <a:cs typeface="ＭＳ Ｐゴシック" charset="-128"/>
                  </a:rPr>
                  <a:t>Pedagogical and Research Aids</a:t>
                </a:r>
                <a:endParaRPr kumimoji="0" lang="en-US" sz="3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ＭＳ Ｐゴシック" charset="-128"/>
                  <a:cs typeface="ＭＳ Ｐゴシック" charset="-128"/>
                </a:endParaRPr>
              </a:p>
            </p:txBody>
          </p:sp>
        </p:grpSp>
        <p:pic>
          <p:nvPicPr>
            <p:cNvPr id="691" name="Picture 69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667104" y="12519790"/>
              <a:ext cx="3957810" cy="4639286"/>
            </a:xfrm>
            <a:prstGeom prst="rect">
              <a:avLst/>
            </a:prstGeom>
          </p:spPr>
        </p:pic>
        <p:sp>
          <p:nvSpPr>
            <p:cNvPr id="693" name="Content Placeholder 2"/>
            <p:cNvSpPr txBox="1">
              <a:spLocks/>
            </p:cNvSpPr>
            <p:nvPr/>
          </p:nvSpPr>
          <p:spPr bwMode="auto">
            <a:xfrm>
              <a:off x="29769467" y="12486097"/>
              <a:ext cx="7594019" cy="3524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273050" lvl="0" indent="-273050" defTabSz="914400" fontAlgn="base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32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Portable, easy to install, and use.</a:t>
              </a:r>
            </a:p>
            <a:p>
              <a:pPr marL="273050" lvl="0" indent="-273050" defTabSz="914400" fontAlgn="base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32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Thorough documentation and tutorials.</a:t>
              </a:r>
            </a:p>
            <a:p>
              <a:pPr marL="273050" lvl="0" indent="-273050" defTabSz="914400" fontAlgn="base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32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Industry-strength exception handling.</a:t>
              </a:r>
            </a:p>
            <a:p>
              <a:pPr marL="273050" lvl="0" indent="-273050" defTabSz="914400" fontAlgn="base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32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PAPI integration for profiling performance.</a:t>
              </a:r>
            </a:p>
            <a:p>
              <a:pPr marL="273050" lvl="0" indent="-273050" defTabSz="914400" fontAlgn="base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32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Growing list of sample applications.</a:t>
              </a:r>
            </a:p>
            <a:p>
              <a:pPr marL="273050" lvl="0" indent="-273050" defTabSz="914400" fontAlgn="base"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charset="2"/>
                <a:buChar char=""/>
                <a:defRPr/>
              </a:pPr>
              <a:r>
                <a:rPr lang="en-US" sz="32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Online </a:t>
              </a:r>
              <a:r>
                <a:rPr lang="en-US" sz="32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u</a:t>
              </a:r>
              <a:r>
                <a:rPr lang="en-US" sz="3200" dirty="0" smtClean="0">
                  <a:solidFill>
                    <a:srgbClr val="000000"/>
                  </a:solidFill>
                  <a:ea typeface="ＭＳ Ｐゴシック" charset="-128"/>
                  <a:cs typeface="ＭＳ Ｐゴシック" charset="-128"/>
                </a:rPr>
                <a:t>ser-groups and support.</a:t>
              </a:r>
            </a:p>
          </p:txBody>
        </p:sp>
        <p:pic>
          <p:nvPicPr>
            <p:cNvPr id="694" name="Picture 69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000371" y="16204145"/>
              <a:ext cx="4974577" cy="997527"/>
            </a:xfrm>
            <a:prstGeom prst="rect">
              <a:avLst/>
            </a:prstGeom>
          </p:spPr>
        </p:pic>
      </p:grpSp>
      <p:sp>
        <p:nvSpPr>
          <p:cNvPr id="697" name="Content Placeholder 2"/>
          <p:cNvSpPr txBox="1">
            <a:spLocks/>
          </p:cNvSpPr>
          <p:nvPr/>
        </p:nvSpPr>
        <p:spPr bwMode="auto">
          <a:xfrm>
            <a:off x="29769467" y="6577647"/>
            <a:ext cx="9889573" cy="254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73050" lvl="0" indent="-273050" defTabSz="914400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Mix task parallelism with SPMD-style programming.</a:t>
            </a:r>
          </a:p>
          <a:p>
            <a:pPr marL="273050" lvl="0" indent="-273050" defTabSz="914400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Create </a:t>
            </a:r>
            <a:r>
              <a:rPr lang="en-US" sz="3200" dirty="0" smtClean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groups</a:t>
            </a: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of tasks; a task can be in only one group.</a:t>
            </a:r>
          </a:p>
          <a:p>
            <a:pPr marL="273050" lvl="0" indent="-273050" defTabSz="914400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Tasks can </a:t>
            </a:r>
            <a:r>
              <a:rPr lang="en-US" sz="3200" dirty="0" smtClean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communicate/sync</a:t>
            </a: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using their group </a:t>
            </a:r>
            <a:r>
              <a:rPr lang="en-US" sz="3200" dirty="0" smtClean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rank.</a:t>
            </a:r>
          </a:p>
          <a:p>
            <a:pPr marL="273050" lvl="0" indent="-273050" defTabSz="914400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r>
              <a:rPr lang="en-US" sz="3200" dirty="0" smtClean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Barrier </a:t>
            </a:r>
            <a:r>
              <a:rPr lang="en-US" sz="3200" dirty="0" smtClean="0">
                <a:ea typeface="ＭＳ Ｐゴシック" charset="-128"/>
                <a:cs typeface="ＭＳ Ｐゴシック" charset="-128"/>
              </a:rPr>
              <a:t>primitive on group allows collective syncs.</a:t>
            </a:r>
            <a:endParaRPr lang="en-US" sz="3200" dirty="0" smtClean="0">
              <a:solidFill>
                <a:srgbClr val="0000FF"/>
              </a:solidFill>
              <a:ea typeface="ＭＳ Ｐゴシック" charset="-128"/>
              <a:cs typeface="ＭＳ Ｐゴシック" charset="-128"/>
            </a:endParaRPr>
          </a:p>
          <a:p>
            <a:pPr marL="273050" lvl="0" indent="-273050" defTabSz="914400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/>
            </a:pPr>
            <a:endParaRPr lang="en-US" sz="3200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98" name="Picture 69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95443" y="6452629"/>
            <a:ext cx="2971800" cy="273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702</Words>
  <Application>Microsoft Macintosh PowerPoint</Application>
  <PresentationFormat>Custom</PresentationFormat>
  <Paragraphs>125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PFunc: A Tool For Teaching and Implementing Task Parallelism</dc:title>
  <dc:creator>Melanie  Dybvig</dc:creator>
  <cp:lastModifiedBy>Melanie  Dybvig</cp:lastModifiedBy>
  <cp:revision>180</cp:revision>
  <cp:lastPrinted>2011-04-20T20:11:52Z</cp:lastPrinted>
  <dcterms:created xsi:type="dcterms:W3CDTF">2011-04-20T14:07:02Z</dcterms:created>
  <dcterms:modified xsi:type="dcterms:W3CDTF">2011-04-20T20:18:39Z</dcterms:modified>
</cp:coreProperties>
</file>