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9144000" cy="6858000"/>
  <p:defaultTextStyle>
    <a:defPPr>
      <a:defRPr lang="en-US"/>
    </a:defPPr>
    <a:lvl1pPr marL="0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322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644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1966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288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6610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3932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1254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8577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-928" y="-12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60C1-A2F1-3341-880E-86FEA866A0CB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D694-DE4D-A34F-BFAC-79281DEB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322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644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966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288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610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932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1254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577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4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2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64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96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28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1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393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25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57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2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2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22" indent="0">
              <a:buNone/>
              <a:defRPr sz="6900" b="1"/>
            </a:lvl2pPr>
            <a:lvl3pPr marL="3134644" indent="0">
              <a:buNone/>
              <a:defRPr sz="6200" b="1"/>
            </a:lvl3pPr>
            <a:lvl4pPr marL="4701966" indent="0">
              <a:buNone/>
              <a:defRPr sz="5500" b="1"/>
            </a:lvl4pPr>
            <a:lvl5pPr marL="6269288" indent="0">
              <a:buNone/>
              <a:defRPr sz="5500" b="1"/>
            </a:lvl5pPr>
            <a:lvl6pPr marL="7836610" indent="0">
              <a:buNone/>
              <a:defRPr sz="5500" b="1"/>
            </a:lvl6pPr>
            <a:lvl7pPr marL="9403932" indent="0">
              <a:buNone/>
              <a:defRPr sz="5500" b="1"/>
            </a:lvl7pPr>
            <a:lvl8pPr marL="10971254" indent="0">
              <a:buNone/>
              <a:defRPr sz="5500" b="1"/>
            </a:lvl8pPr>
            <a:lvl9pPr marL="12538577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3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22" indent="0">
              <a:buNone/>
              <a:defRPr sz="6900" b="1"/>
            </a:lvl2pPr>
            <a:lvl3pPr marL="3134644" indent="0">
              <a:buNone/>
              <a:defRPr sz="6200" b="1"/>
            </a:lvl3pPr>
            <a:lvl4pPr marL="4701966" indent="0">
              <a:buNone/>
              <a:defRPr sz="5500" b="1"/>
            </a:lvl4pPr>
            <a:lvl5pPr marL="6269288" indent="0">
              <a:buNone/>
              <a:defRPr sz="5500" b="1"/>
            </a:lvl5pPr>
            <a:lvl6pPr marL="7836610" indent="0">
              <a:buNone/>
              <a:defRPr sz="5500" b="1"/>
            </a:lvl6pPr>
            <a:lvl7pPr marL="9403932" indent="0">
              <a:buNone/>
              <a:defRPr sz="5500" b="1"/>
            </a:lvl7pPr>
            <a:lvl8pPr marL="10971254" indent="0">
              <a:buNone/>
              <a:defRPr sz="5500" b="1"/>
            </a:lvl8pPr>
            <a:lvl9pPr marL="12538577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1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2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322" indent="0">
              <a:buNone/>
              <a:defRPr sz="4100"/>
            </a:lvl2pPr>
            <a:lvl3pPr marL="3134644" indent="0">
              <a:buNone/>
              <a:defRPr sz="3400"/>
            </a:lvl3pPr>
            <a:lvl4pPr marL="4701966" indent="0">
              <a:buNone/>
              <a:defRPr sz="3100"/>
            </a:lvl4pPr>
            <a:lvl5pPr marL="6269288" indent="0">
              <a:buNone/>
              <a:defRPr sz="3100"/>
            </a:lvl5pPr>
            <a:lvl6pPr marL="7836610" indent="0">
              <a:buNone/>
              <a:defRPr sz="3100"/>
            </a:lvl6pPr>
            <a:lvl7pPr marL="9403932" indent="0">
              <a:buNone/>
              <a:defRPr sz="3100"/>
            </a:lvl7pPr>
            <a:lvl8pPr marL="10971254" indent="0">
              <a:buNone/>
              <a:defRPr sz="3100"/>
            </a:lvl8pPr>
            <a:lvl9pPr marL="12538577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322" indent="0">
              <a:buNone/>
              <a:defRPr sz="9600"/>
            </a:lvl2pPr>
            <a:lvl3pPr marL="3134644" indent="0">
              <a:buNone/>
              <a:defRPr sz="8200"/>
            </a:lvl3pPr>
            <a:lvl4pPr marL="4701966" indent="0">
              <a:buNone/>
              <a:defRPr sz="6900"/>
            </a:lvl4pPr>
            <a:lvl5pPr marL="6269288" indent="0">
              <a:buNone/>
              <a:defRPr sz="6900"/>
            </a:lvl5pPr>
            <a:lvl6pPr marL="7836610" indent="0">
              <a:buNone/>
              <a:defRPr sz="6900"/>
            </a:lvl6pPr>
            <a:lvl7pPr marL="9403932" indent="0">
              <a:buNone/>
              <a:defRPr sz="6900"/>
            </a:lvl7pPr>
            <a:lvl8pPr marL="10971254" indent="0">
              <a:buNone/>
              <a:defRPr sz="6900"/>
            </a:lvl8pPr>
            <a:lvl9pPr marL="12538577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322" indent="0">
              <a:buNone/>
              <a:defRPr sz="4100"/>
            </a:lvl2pPr>
            <a:lvl3pPr marL="3134644" indent="0">
              <a:buNone/>
              <a:defRPr sz="3400"/>
            </a:lvl3pPr>
            <a:lvl4pPr marL="4701966" indent="0">
              <a:buNone/>
              <a:defRPr sz="3100"/>
            </a:lvl4pPr>
            <a:lvl5pPr marL="6269288" indent="0">
              <a:buNone/>
              <a:defRPr sz="3100"/>
            </a:lvl5pPr>
            <a:lvl6pPr marL="7836610" indent="0">
              <a:buNone/>
              <a:defRPr sz="3100"/>
            </a:lvl6pPr>
            <a:lvl7pPr marL="9403932" indent="0">
              <a:buNone/>
              <a:defRPr sz="3100"/>
            </a:lvl7pPr>
            <a:lvl8pPr marL="10971254" indent="0">
              <a:buNone/>
              <a:defRPr sz="3100"/>
            </a:lvl8pPr>
            <a:lvl9pPr marL="12538577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465" tIns="156732" rIns="313465" bIns="1567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2"/>
          </a:xfrm>
          <a:prstGeom prst="rect">
            <a:avLst/>
          </a:prstGeom>
        </p:spPr>
        <p:txBody>
          <a:bodyPr vert="horz" lIns="313465" tIns="156732" rIns="313465" bIns="1567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2FB9-680A-AF4E-8AA6-0FAA227F6367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322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92" indent="-1175492" algn="l" defTabSz="156732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99" indent="-979577" algn="l" defTabSz="1567322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305" indent="-783661" algn="l" defTabSz="156732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627" indent="-783661" algn="l" defTabSz="1567322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949" indent="-783661" algn="l" defTabSz="1567322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271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593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916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238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322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644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966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288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610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932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254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577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roup 452"/>
          <p:cNvGrpSpPr/>
          <p:nvPr/>
        </p:nvGrpSpPr>
        <p:grpSpPr>
          <a:xfrm>
            <a:off x="867064" y="3673367"/>
            <a:ext cx="9870466" cy="5932609"/>
            <a:chOff x="1156084" y="3977189"/>
            <a:chExt cx="13160621" cy="8155329"/>
          </a:xfrm>
        </p:grpSpPr>
        <p:sp>
          <p:nvSpPr>
            <p:cNvPr id="6" name="Rounded Rectangle 5"/>
            <p:cNvSpPr/>
            <p:nvPr/>
          </p:nvSpPr>
          <p:spPr>
            <a:xfrm>
              <a:off x="1156084" y="3977189"/>
              <a:ext cx="13160621" cy="81553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3871199" y="4201087"/>
              <a:ext cx="7772400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Task Parallelism</a:t>
              </a: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621225" y="5044785"/>
              <a:ext cx="7634061" cy="6790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struct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fibonacci 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</a:t>
              </a:r>
              <a:r>
                <a:rPr lang="en-US" sz="1700" dirty="0" err="1" smtClean="0">
                  <a:latin typeface="Monaco"/>
                  <a:cs typeface="Monaco"/>
                </a:rPr>
                <a:t>fibonacci</a:t>
              </a:r>
              <a:r>
                <a:rPr lang="en-US" sz="1700" dirty="0" smtClean="0">
                  <a:latin typeface="Monaco"/>
                  <a:cs typeface="Monaco"/>
                </a:rPr>
                <a:t> (const </a:t>
              </a:r>
              <a:r>
                <a:rPr lang="en-US" sz="1700" dirty="0" err="1" smtClean="0">
                  <a:latin typeface="Monaco"/>
                  <a:cs typeface="Monaco"/>
                </a:rPr>
                <a:t>int</a:t>
              </a:r>
              <a:r>
                <a:rPr lang="en-US" sz="1700" dirty="0" smtClean="0">
                  <a:latin typeface="Monaco"/>
                  <a:cs typeface="Monaco"/>
                </a:rPr>
                <a:t>&amp; n):(n),answer(0){}</a:t>
              </a:r>
            </a:p>
            <a:p>
              <a:r>
                <a:rPr lang="en-US" sz="1700" b="1" dirty="0" smtClean="0">
                  <a:latin typeface="Monaco"/>
                  <a:cs typeface="Monaco"/>
                </a:rPr>
                <a:t>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void </a:t>
              </a:r>
              <a:r>
                <a:rPr lang="en-US" sz="1700" dirty="0" smtClean="0">
                  <a:solidFill>
                    <a:srgbClr val="000090"/>
                  </a:solidFill>
                  <a:latin typeface="Monaco"/>
                  <a:cs typeface="Monaco"/>
                </a:rPr>
                <a:t>operator </a:t>
              </a:r>
              <a:r>
                <a:rPr lang="en-US" sz="1700" dirty="0" smtClean="0">
                  <a:latin typeface="Monaco"/>
                  <a:cs typeface="Monaco"/>
                </a:rPr>
                <a:t>() () 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if </a:t>
              </a:r>
              <a:r>
                <a:rPr lang="en-US" sz="1700" dirty="0" smtClean="0">
                  <a:latin typeface="Monaco"/>
                  <a:cs typeface="Monaco"/>
                </a:rPr>
                <a:t>(0 == n || 1 == n) answer = n;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else </a:t>
              </a:r>
              <a:r>
                <a:rPr lang="en-US" sz="1700" dirty="0" smtClean="0">
                  <a:latin typeface="Monaco"/>
                  <a:cs typeface="Monaco"/>
                </a:rPr>
                <a:t>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task </a:t>
              </a:r>
              <a:r>
                <a:rPr lang="en-US" sz="1700" dirty="0" err="1" smtClean="0">
                  <a:latin typeface="Monaco"/>
                  <a:cs typeface="Monaco"/>
                </a:rPr>
                <a:t>fib_task</a:t>
              </a:r>
              <a:r>
                <a:rPr lang="en-US" sz="1700" dirty="0" smtClean="0">
                  <a:latin typeface="Monaco"/>
                  <a:cs typeface="Monaco"/>
                </a:rPr>
                <a:t>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</a:t>
              </a:r>
              <a:r>
                <a:rPr lang="en-US" sz="1700" dirty="0" err="1" smtClean="0">
                  <a:latin typeface="Monaco"/>
                  <a:cs typeface="Monaco"/>
                </a:rPr>
                <a:t>fibonacci</a:t>
              </a:r>
              <a:r>
                <a:rPr lang="en-US" sz="1700" dirty="0" smtClean="0">
                  <a:latin typeface="Monaco"/>
                  <a:cs typeface="Monaco"/>
                </a:rPr>
                <a:t> fib_n_1 (n−1), fib_n_2 (n−2);</a:t>
              </a:r>
            </a:p>
            <a:p>
              <a:r>
                <a:rPr lang="en-US" sz="1700" dirty="0" smtClean="0">
                  <a:solidFill>
                    <a:srgbClr val="0000FF"/>
                  </a:solidFill>
                  <a:latin typeface="Monaco"/>
                  <a:cs typeface="Monaco"/>
                </a:rPr>
                <a:t>      </a:t>
              </a:r>
            </a:p>
            <a:p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  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pfunc::spawn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(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fib_task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, fib_n_1);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  <a:latin typeface="Monaco"/>
                  <a:cs typeface="Monaco"/>
                </a:rPr>
                <a:t>   fib_n_2(); </a:t>
              </a:r>
            </a:p>
            <a:p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  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pfunc::wait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(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fib_task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);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  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answer=fib_n_1.answer+fib_n_2.answer;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}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}</a:t>
              </a:r>
            </a:p>
            <a:p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int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answer; </a:t>
              </a:r>
            </a:p>
            <a:p>
              <a:r>
                <a:rPr lang="en-US" sz="1700" b="1" dirty="0" smtClean="0">
                  <a:latin typeface="Monaco"/>
                  <a:cs typeface="Monaco"/>
                </a:rPr>
                <a:t>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const </a:t>
              </a:r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int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n;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}; </a:t>
              </a:r>
            </a:p>
          </p:txBody>
        </p:sp>
        <p:pic>
          <p:nvPicPr>
            <p:cNvPr id="396" name="Picture 395" descr="Fibonacci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0210" y="6590254"/>
              <a:ext cx="4635685" cy="3759119"/>
            </a:xfrm>
            <a:prstGeom prst="rect">
              <a:avLst/>
            </a:prstGeom>
          </p:spPr>
        </p:pic>
        <p:sp>
          <p:nvSpPr>
            <p:cNvPr id="421" name="Content Placeholder 2"/>
            <p:cNvSpPr txBox="1">
              <a:spLocks/>
            </p:cNvSpPr>
            <p:nvPr/>
          </p:nvSpPr>
          <p:spPr bwMode="auto">
            <a:xfrm>
              <a:off x="9958340" y="10320399"/>
              <a:ext cx="3665399" cy="805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195012" indent="-195012" defTabSz="653064" fontAlgn="base">
                <a:spcBef>
                  <a:spcPts val="429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2× faster than TBB!</a:t>
              </a:r>
              <a:endParaRPr lang="en-US" sz="1900" dirty="0">
                <a:ea typeface="ＭＳ Ｐゴシック" pitchFamily="-88" charset="-128"/>
                <a:cs typeface="ＭＳ Ｐゴシック" pitchFamily="-88" charset="-128"/>
              </a:endParaRPr>
            </a:p>
          </p:txBody>
        </p:sp>
        <p:sp>
          <p:nvSpPr>
            <p:cNvPr id="423" name="Content Placeholder 2"/>
            <p:cNvSpPr txBox="1">
              <a:spLocks/>
            </p:cNvSpPr>
            <p:nvPr/>
          </p:nvSpPr>
          <p:spPr bwMode="auto">
            <a:xfrm>
              <a:off x="9806808" y="5791642"/>
              <a:ext cx="4009652" cy="769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195012" indent="-195012" algn="ctr" defTabSz="653064" fontAlgn="base">
                <a:spcBef>
                  <a:spcPts val="429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Fibonacci (</a:t>
              </a:r>
              <a:r>
                <a:rPr lang="en-US" sz="2300" dirty="0" err="1" smtClean="0">
                  <a:ea typeface="ＭＳ Ｐゴシック" pitchFamily="-88" charset="-128"/>
                  <a:cs typeface="ＭＳ Ｐゴシック" pitchFamily="-88" charset="-128"/>
                </a:rPr>
                <a:t>n</a:t>
              </a: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=37)</a:t>
              </a:r>
              <a:endParaRPr lang="en-US" sz="1900" dirty="0">
                <a:ea typeface="ＭＳ Ｐゴシック" pitchFamily="-88" charset="-128"/>
                <a:cs typeface="ＭＳ Ｐゴシック" pitchFamily="-88" charset="-128"/>
              </a:endParaRPr>
            </a:p>
          </p:txBody>
        </p:sp>
      </p:grpSp>
      <p:sp>
        <p:nvSpPr>
          <p:cNvPr id="562" name="Rounded Rectangle 561"/>
          <p:cNvSpPr/>
          <p:nvPr/>
        </p:nvSpPr>
        <p:spPr>
          <a:xfrm>
            <a:off x="11151902" y="3678891"/>
            <a:ext cx="10242036" cy="17284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number</a:t>
            </a:r>
            <a:endParaRPr lang="en-US" sz="1300" dirty="0"/>
          </a:p>
        </p:txBody>
      </p:sp>
      <p:grpSp>
        <p:nvGrpSpPr>
          <p:cNvPr id="560" name="Group 559"/>
          <p:cNvGrpSpPr/>
          <p:nvPr/>
        </p:nvGrpSpPr>
        <p:grpSpPr>
          <a:xfrm>
            <a:off x="11791174" y="7177602"/>
            <a:ext cx="8638103" cy="10224095"/>
            <a:chOff x="16071907" y="8051048"/>
            <a:chExt cx="11517470" cy="15336142"/>
          </a:xfrm>
        </p:grpSpPr>
        <p:grpSp>
          <p:nvGrpSpPr>
            <p:cNvPr id="551" name="Group 550"/>
            <p:cNvGrpSpPr/>
            <p:nvPr/>
          </p:nvGrpSpPr>
          <p:grpSpPr>
            <a:xfrm>
              <a:off x="16071907" y="13294845"/>
              <a:ext cx="11517470" cy="10092345"/>
              <a:chOff x="16290872" y="13075865"/>
              <a:chExt cx="11517470" cy="10092345"/>
            </a:xfrm>
          </p:grpSpPr>
          <p:sp>
            <p:nvSpPr>
              <p:cNvPr id="491" name="Process 490"/>
              <p:cNvSpPr/>
              <p:nvPr/>
            </p:nvSpPr>
            <p:spPr>
              <a:xfrm>
                <a:off x="20598029" y="13075865"/>
                <a:ext cx="3158617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Scheduling point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Decision 492"/>
              <p:cNvSpPr/>
              <p:nvPr/>
            </p:nvSpPr>
            <p:spPr>
              <a:xfrm>
                <a:off x="20354880" y="14511930"/>
                <a:ext cx="3669387" cy="2353552"/>
              </a:xfrm>
              <a:prstGeom prst="flowChartDecision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Is thread’s own  queue  empty?</a:t>
                </a:r>
                <a:endParaRPr lang="en-US" sz="2000" dirty="0"/>
              </a:p>
            </p:txBody>
          </p:sp>
          <p:sp>
            <p:nvSpPr>
              <p:cNvPr id="494" name="Process 493"/>
              <p:cNvSpPr/>
              <p:nvPr/>
            </p:nvSpPr>
            <p:spPr>
              <a:xfrm>
                <a:off x="16676270" y="16606193"/>
                <a:ext cx="4159501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Victim queue = own</a:t>
                </a:r>
              </a:p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Predicate = </a:t>
                </a:r>
                <a:r>
                  <a:rPr lang="en-US" sz="2000" i="1" dirty="0" smtClean="0">
                    <a:solidFill>
                      <a:srgbClr val="000000"/>
                    </a:solidFill>
                  </a:rPr>
                  <a:t>own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Process 495"/>
              <p:cNvSpPr/>
              <p:nvPr/>
            </p:nvSpPr>
            <p:spPr>
              <a:xfrm>
                <a:off x="23608442" y="16586247"/>
                <a:ext cx="4199900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Victim queue = other</a:t>
                </a:r>
              </a:p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Predicate = </a:t>
                </a:r>
                <a:r>
                  <a:rPr lang="en-US" sz="2000" i="1" dirty="0" smtClean="0">
                    <a:solidFill>
                      <a:srgbClr val="000000"/>
                    </a:solidFill>
                  </a:rPr>
                  <a:t>steal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Process 496"/>
              <p:cNvSpPr/>
              <p:nvPr/>
            </p:nvSpPr>
            <p:spPr>
              <a:xfrm>
                <a:off x="20089627" y="18082149"/>
                <a:ext cx="4159501" cy="957377"/>
              </a:xfrm>
              <a:prstGeom prst="flowChartProcess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 dirty="0" smtClean="0"/>
                  <a:t>Get candidate tasks</a:t>
                </a:r>
                <a:endParaRPr lang="en-US" sz="2300" i="1" dirty="0"/>
              </a:p>
            </p:txBody>
          </p:sp>
          <p:sp>
            <p:nvSpPr>
              <p:cNvPr id="499" name="Process 498"/>
              <p:cNvSpPr/>
              <p:nvPr/>
            </p:nvSpPr>
            <p:spPr>
              <a:xfrm>
                <a:off x="20085810" y="19750644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Select the best task using supplied predicate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 flipV="1">
                <a:off x="18743261" y="15668761"/>
                <a:ext cx="1611619" cy="103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rot="10800000">
                <a:off x="24024271" y="15668762"/>
                <a:ext cx="1769610" cy="10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>
                <a:endCxn id="494" idx="2"/>
              </p:cNvCxnSpPr>
              <p:nvPr/>
            </p:nvCxnSpPr>
            <p:spPr>
              <a:xfrm rot="5400000" flipH="1" flipV="1">
                <a:off x="18246567" y="18051384"/>
                <a:ext cx="997268" cy="216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>
                <a:endCxn id="496" idx="2"/>
              </p:cNvCxnSpPr>
              <p:nvPr/>
            </p:nvCxnSpPr>
            <p:spPr>
              <a:xfrm rot="5400000" flipH="1" flipV="1">
                <a:off x="25198154" y="18053688"/>
                <a:ext cx="1020480" cy="36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Decision 505"/>
              <p:cNvSpPr/>
              <p:nvPr/>
            </p:nvSpPr>
            <p:spPr>
              <a:xfrm>
                <a:off x="20642238" y="21128190"/>
                <a:ext cx="3054258" cy="2040020"/>
              </a:xfrm>
              <a:prstGeom prst="flowChartDecisi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Found a task?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Terminator 506"/>
              <p:cNvSpPr/>
              <p:nvPr/>
            </p:nvSpPr>
            <p:spPr>
              <a:xfrm>
                <a:off x="24683818" y="21820655"/>
                <a:ext cx="1898331" cy="646816"/>
              </a:xfrm>
              <a:prstGeom prst="flowChartTermina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End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08" name="Straight Connector 507"/>
              <p:cNvCxnSpPr>
                <a:stCxn id="506" idx="1"/>
              </p:cNvCxnSpPr>
              <p:nvPr/>
            </p:nvCxnSpPr>
            <p:spPr>
              <a:xfrm rot="10800000">
                <a:off x="16334666" y="22117136"/>
                <a:ext cx="4307573" cy="310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 rot="5400000">
                <a:off x="12532436" y="18321402"/>
                <a:ext cx="7617494" cy="18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>
                <a:endCxn id="493" idx="0"/>
              </p:cNvCxnSpPr>
              <p:nvPr/>
            </p:nvCxnSpPr>
            <p:spPr>
              <a:xfrm>
                <a:off x="16290872" y="14496578"/>
                <a:ext cx="5898702" cy="153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endCxn id="494" idx="0"/>
              </p:cNvCxnSpPr>
              <p:nvPr/>
            </p:nvCxnSpPr>
            <p:spPr>
              <a:xfrm rot="5400000">
                <a:off x="18287310" y="16137478"/>
                <a:ext cx="937428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/>
              <p:cNvCxnSpPr>
                <a:endCxn id="496" idx="0"/>
              </p:cNvCxnSpPr>
              <p:nvPr/>
            </p:nvCxnSpPr>
            <p:spPr>
              <a:xfrm rot="16200000" flipH="1">
                <a:off x="25238598" y="16116452"/>
                <a:ext cx="917486" cy="22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Arrow Connector 513"/>
              <p:cNvCxnSpPr>
                <a:endCxn id="497" idx="1"/>
              </p:cNvCxnSpPr>
              <p:nvPr/>
            </p:nvCxnSpPr>
            <p:spPr>
              <a:xfrm flipV="1">
                <a:off x="18699469" y="18560838"/>
                <a:ext cx="1390158" cy="8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>
                <a:endCxn id="497" idx="3"/>
              </p:cNvCxnSpPr>
              <p:nvPr/>
            </p:nvCxnSpPr>
            <p:spPr>
              <a:xfrm rot="10800000">
                <a:off x="24249129" y="18560839"/>
                <a:ext cx="1457167" cy="8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>
                <a:stCxn id="497" idx="2"/>
                <a:endCxn id="499" idx="0"/>
              </p:cNvCxnSpPr>
              <p:nvPr/>
            </p:nvCxnSpPr>
            <p:spPr>
              <a:xfrm rot="5400000">
                <a:off x="21811911" y="19393175"/>
                <a:ext cx="711118" cy="38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/>
              <p:cNvCxnSpPr>
                <a:stCxn id="499" idx="2"/>
                <a:endCxn id="506" idx="0"/>
              </p:cNvCxnSpPr>
              <p:nvPr/>
            </p:nvCxnSpPr>
            <p:spPr>
              <a:xfrm rot="16200000" flipH="1">
                <a:off x="21906089" y="20864911"/>
                <a:ext cx="522749" cy="38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>
                <a:stCxn id="506" idx="3"/>
                <a:endCxn id="507" idx="1"/>
              </p:cNvCxnSpPr>
              <p:nvPr/>
            </p:nvCxnSpPr>
            <p:spPr>
              <a:xfrm flipV="1">
                <a:off x="23696496" y="22144063"/>
                <a:ext cx="987322" cy="41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TextBox 521"/>
              <p:cNvSpPr txBox="1"/>
              <p:nvPr/>
            </p:nvSpPr>
            <p:spPr>
              <a:xfrm>
                <a:off x="19668120" y="21561182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NO</a:t>
                </a:r>
                <a:endParaRPr lang="en-US" sz="2000" dirty="0"/>
              </a:p>
            </p:txBody>
          </p:sp>
          <p:sp>
            <p:nvSpPr>
              <p:cNvPr id="525" name="TextBox 524"/>
              <p:cNvSpPr txBox="1"/>
              <p:nvPr/>
            </p:nvSpPr>
            <p:spPr>
              <a:xfrm>
                <a:off x="19319037" y="15098893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NO</a:t>
                </a:r>
                <a:endParaRPr lang="en-US" sz="2000" dirty="0"/>
              </a:p>
            </p:txBody>
          </p:sp>
          <p:cxnSp>
            <p:nvCxnSpPr>
              <p:cNvPr id="526" name="Straight Arrow Connector 525"/>
              <p:cNvCxnSpPr>
                <a:stCxn id="491" idx="2"/>
                <a:endCxn id="493" idx="0"/>
              </p:cNvCxnSpPr>
              <p:nvPr/>
            </p:nvCxnSpPr>
            <p:spPr>
              <a:xfrm rot="16200000" flipH="1">
                <a:off x="21944112" y="14266468"/>
                <a:ext cx="478688" cy="122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TextBox 529"/>
              <p:cNvSpPr txBox="1"/>
              <p:nvPr/>
            </p:nvSpPr>
            <p:spPr>
              <a:xfrm>
                <a:off x="24201045" y="15119903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YES</a:t>
                </a:r>
                <a:endParaRPr lang="en-US" sz="2000" dirty="0"/>
              </a:p>
            </p:txBody>
          </p:sp>
          <p:sp>
            <p:nvSpPr>
              <p:cNvPr id="531" name="TextBox 530"/>
              <p:cNvSpPr txBox="1"/>
              <p:nvPr/>
            </p:nvSpPr>
            <p:spPr>
              <a:xfrm>
                <a:off x="23740349" y="21578971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YES</a:t>
                </a:r>
                <a:endParaRPr lang="en-US" sz="2000" dirty="0"/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>
              <a:off x="17328937" y="8051048"/>
              <a:ext cx="9209416" cy="4474693"/>
              <a:chOff x="14044490" y="19832258"/>
              <a:chExt cx="9209416" cy="4474693"/>
            </a:xfrm>
          </p:grpSpPr>
          <p:sp>
            <p:nvSpPr>
              <p:cNvPr id="540" name="Process 539"/>
              <p:cNvSpPr/>
              <p:nvPr/>
            </p:nvSpPr>
            <p:spPr>
              <a:xfrm>
                <a:off x="14044490" y="19832258"/>
                <a:ext cx="9209416" cy="4474693"/>
              </a:xfrm>
              <a:prstGeom prst="flowChartProcess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3100" dirty="0" smtClean="0">
                    <a:solidFill>
                      <a:srgbClr val="000000"/>
                    </a:solidFill>
                  </a:rPr>
                  <a:t>Scheduling Policy</a:t>
                </a:r>
                <a:endParaRPr lang="en-US" sz="3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Process 535"/>
              <p:cNvSpPr/>
              <p:nvPr/>
            </p:nvSpPr>
            <p:spPr>
              <a:xfrm>
                <a:off x="18661675" y="20165856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Regular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Process 536"/>
              <p:cNvSpPr/>
              <p:nvPr/>
            </p:nvSpPr>
            <p:spPr>
              <a:xfrm>
                <a:off x="18682697" y="21369368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Waiting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Process 537"/>
              <p:cNvSpPr/>
              <p:nvPr/>
            </p:nvSpPr>
            <p:spPr>
              <a:xfrm>
                <a:off x="18659925" y="22616673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Group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9" name="Process 538"/>
              <p:cNvSpPr/>
              <p:nvPr/>
            </p:nvSpPr>
            <p:spPr>
              <a:xfrm>
                <a:off x="14330018" y="21431712"/>
                <a:ext cx="4106696" cy="2043106"/>
              </a:xfrm>
              <a:prstGeom prst="flowChartProcess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/>
                  <a:t>Task Queue Set</a:t>
                </a:r>
                <a:endParaRPr lang="en-US" sz="2600" i="1" dirty="0"/>
              </a:p>
            </p:txBody>
          </p:sp>
        </p:grpSp>
        <p:cxnSp>
          <p:nvCxnSpPr>
            <p:cNvPr id="553" name="Straight Arrow Connector 552"/>
            <p:cNvCxnSpPr>
              <a:stCxn id="540" idx="2"/>
              <a:endCxn id="491" idx="0"/>
            </p:cNvCxnSpPr>
            <p:nvPr/>
          </p:nvCxnSpPr>
          <p:spPr>
            <a:xfrm rot="16200000" flipH="1">
              <a:off x="21561457" y="12897929"/>
              <a:ext cx="769104" cy="247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9" name="TextBox 558"/>
          <p:cNvSpPr txBox="1"/>
          <p:nvPr/>
        </p:nvSpPr>
        <p:spPr>
          <a:xfrm>
            <a:off x="12204104" y="4452394"/>
            <a:ext cx="8389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struct </a:t>
            </a:r>
            <a:r>
              <a:rPr lang="en-US" sz="1700" dirty="0" smtClean="0">
                <a:latin typeface="Monaco"/>
                <a:cs typeface="Monaco"/>
              </a:rPr>
              <a:t>fibonacci;</a:t>
            </a:r>
            <a:endParaRPr lang="en-US" sz="1700" b="1" dirty="0" smtClean="0">
              <a:latin typeface="Monaco"/>
              <a:cs typeface="Monaco"/>
            </a:endParaRP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pfunc::generator</a:t>
            </a:r>
            <a:r>
              <a:rPr lang="en-US" sz="1700" dirty="0" smtClean="0">
                <a:latin typeface="Monaco"/>
                <a:cs typeface="Monaco"/>
              </a:rPr>
              <a:t> &lt;cilkS, /*</a:t>
            </a:r>
            <a:r>
              <a:rPr lang="en-US" sz="1700" i="1" dirty="0" smtClean="0">
                <a:latin typeface="Monaco"/>
                <a:cs typeface="Monaco"/>
              </a:rPr>
              <a:t>Scheduling policy*/</a:t>
            </a:r>
          </a:p>
          <a:p>
            <a:r>
              <a:rPr lang="en-US" sz="1700" i="1" dirty="0" smtClean="0">
                <a:latin typeface="Monaco"/>
                <a:cs typeface="Monaco"/>
              </a:rPr>
              <a:t>                          </a:t>
            </a:r>
            <a:r>
              <a:rPr lang="en-US" sz="1700" dirty="0" err="1" smtClean="0">
                <a:latin typeface="Monaco"/>
                <a:cs typeface="Monaco"/>
              </a:rPr>
              <a:t>pfunc::use_default</a:t>
            </a:r>
            <a:r>
              <a:rPr lang="en-US" sz="1700" dirty="0" smtClean="0">
                <a:latin typeface="Monaco"/>
                <a:cs typeface="Monaco"/>
              </a:rPr>
              <a:t>, /*</a:t>
            </a:r>
            <a:r>
              <a:rPr lang="en-US" sz="1700" i="1" dirty="0" smtClean="0">
                <a:latin typeface="Monaco"/>
                <a:cs typeface="Monaco"/>
              </a:rPr>
              <a:t>Compare*/</a:t>
            </a:r>
          </a:p>
          <a:p>
            <a:r>
              <a:rPr lang="en-US" sz="1700" dirty="0" smtClean="0">
                <a:latin typeface="Monaco"/>
                <a:cs typeface="Monaco"/>
              </a:rPr>
              <a:t>                          </a:t>
            </a:r>
            <a:r>
              <a:rPr lang="en-US" sz="1700" dirty="0" err="1" smtClean="0">
                <a:latin typeface="Monaco"/>
                <a:cs typeface="Monaco"/>
              </a:rPr>
              <a:t>fibonacci</a:t>
            </a:r>
            <a:r>
              <a:rPr lang="en-US" sz="1700" dirty="0" smtClean="0">
                <a:latin typeface="Monaco"/>
                <a:cs typeface="Monaco"/>
              </a:rPr>
              <a:t>&gt; /*</a:t>
            </a:r>
            <a:r>
              <a:rPr lang="en-US" sz="1700" i="1" dirty="0" err="1" smtClean="0">
                <a:latin typeface="Monaco"/>
                <a:cs typeface="Monaco"/>
              </a:rPr>
              <a:t>Functor</a:t>
            </a:r>
            <a:r>
              <a:rPr lang="en-US" sz="1700" i="1" dirty="0" smtClean="0">
                <a:latin typeface="Monaco"/>
                <a:cs typeface="Monaco"/>
              </a:rPr>
              <a:t>*/ </a:t>
            </a:r>
            <a:r>
              <a:rPr lang="en-US" sz="1700" dirty="0" err="1" smtClean="0">
                <a:latin typeface="Monaco"/>
                <a:cs typeface="Monaco"/>
              </a:rPr>
              <a:t>my_pfunc</a:t>
            </a:r>
            <a:r>
              <a:rPr lang="en-US" sz="1700" dirty="0" smtClean="0">
                <a:latin typeface="Monaco"/>
                <a:cs typeface="Monaco"/>
              </a:rPr>
              <a:t>;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my_pfunc::taskmgr</a:t>
            </a:r>
            <a:r>
              <a:rPr lang="en-US" sz="1700" dirty="0" smtClean="0">
                <a:latin typeface="Monaco"/>
                <a:cs typeface="Monaco"/>
              </a:rPr>
              <a:t> taskmgr;</a:t>
            </a: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my_pfunc::attribute</a:t>
            </a:r>
            <a:r>
              <a:rPr lang="en-US" sz="1700" dirty="0" smtClean="0">
                <a:latin typeface="Monaco"/>
                <a:cs typeface="Monaco"/>
              </a:rPr>
              <a:t> attribute;</a:t>
            </a: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my_pfunc::task</a:t>
            </a:r>
            <a:r>
              <a:rPr lang="en-US" sz="1700" dirty="0" smtClean="0">
                <a:latin typeface="Monaco"/>
                <a:cs typeface="Monaco"/>
              </a:rPr>
              <a:t> task;</a:t>
            </a:r>
            <a:endParaRPr lang="en-US" sz="1700" dirty="0">
              <a:latin typeface="Monaco"/>
              <a:cs typeface="Monaco"/>
            </a:endParaRPr>
          </a:p>
        </p:txBody>
      </p:sp>
      <p:graphicFrame>
        <p:nvGraphicFramePr>
          <p:cNvPr id="561" name="Content Placeholder 3"/>
          <p:cNvGraphicFramePr>
            <a:graphicFrameLocks/>
          </p:cNvGraphicFramePr>
          <p:nvPr/>
        </p:nvGraphicFramePr>
        <p:xfrm>
          <a:off x="11729065" y="17715683"/>
          <a:ext cx="8983666" cy="251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501"/>
                <a:gridCol w="3108032"/>
                <a:gridCol w="32181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Feature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Built-in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Default</a:t>
                      </a:r>
                      <a:endParaRPr lang="en-US" sz="2800" dirty="0"/>
                    </a:p>
                  </a:txBody>
                  <a:tcPr/>
                </a:tc>
              </a:tr>
              <a:tr h="8299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Scheduling policy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onaco"/>
                          <a:cs typeface="Monaco"/>
                        </a:rPr>
                        <a:t>cilkS, prioS, fifoS, lifoS</a:t>
                      </a:r>
                      <a:endParaRPr lang="en-US" sz="2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cilkS</a:t>
                      </a:r>
                      <a:endParaRPr lang="en-US" sz="2400" dirty="0"/>
                    </a:p>
                  </a:txBody>
                  <a:tcPr/>
                </a:tc>
              </a:tr>
              <a:tr h="635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std::</a:t>
                      </a:r>
                      <a:r>
                        <a:rPr lang="en-US" sz="2400" baseline="0" smtClean="0">
                          <a:latin typeface="Monaco"/>
                          <a:cs typeface="Monaco"/>
                        </a:rPr>
                        <a:t>less&lt;int&gt;</a:t>
                      </a:r>
                      <a:endParaRPr lang="en-US" sz="2400" dirty="0"/>
                    </a:p>
                  </a:txBody>
                  <a:tcPr/>
                </a:tc>
              </a:tr>
              <a:tr h="5347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virtual_functor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" name="Title 1"/>
          <p:cNvSpPr txBox="1">
            <a:spLocks/>
          </p:cNvSpPr>
          <p:nvPr/>
        </p:nvSpPr>
        <p:spPr bwMode="auto">
          <a:xfrm>
            <a:off x="13133806" y="3807443"/>
            <a:ext cx="5829300" cy="5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 defTabSz="6530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 smtClean="0">
                <a:latin typeface="Franklin Gothic Book"/>
                <a:ea typeface="ＭＳ Ｐゴシック" charset="-128"/>
                <a:cs typeface="ＭＳ Ｐゴシック" charset="-128"/>
              </a:rPr>
              <a:t>Customizing at Compile-time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818996" y="17433872"/>
            <a:ext cx="9918534" cy="3529962"/>
            <a:chOff x="28736936" y="7559896"/>
            <a:chExt cx="13224712" cy="9235408"/>
          </a:xfrm>
        </p:grpSpPr>
        <p:sp>
          <p:nvSpPr>
            <p:cNvPr id="576" name="Rounded Rectangle 575"/>
            <p:cNvSpPr/>
            <p:nvPr/>
          </p:nvSpPr>
          <p:spPr>
            <a:xfrm>
              <a:off x="28736936" y="7719341"/>
              <a:ext cx="13224712" cy="90759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577" name="Title 1"/>
            <p:cNvSpPr txBox="1">
              <a:spLocks/>
            </p:cNvSpPr>
            <p:nvPr/>
          </p:nvSpPr>
          <p:spPr bwMode="auto">
            <a:xfrm>
              <a:off x="31446995" y="7559896"/>
              <a:ext cx="7772400" cy="184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Now Available: PFunc 1.0.</a:t>
              </a:r>
            </a:p>
          </p:txBody>
        </p:sp>
      </p:grpSp>
      <p:graphicFrame>
        <p:nvGraphicFramePr>
          <p:cNvPr id="587" name="Table 586"/>
          <p:cNvGraphicFramePr>
            <a:graphicFrameLocks noGrp="1"/>
          </p:cNvGraphicFramePr>
          <p:nvPr/>
        </p:nvGraphicFramePr>
        <p:xfrm>
          <a:off x="1615115" y="18307495"/>
          <a:ext cx="8609710" cy="240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973"/>
                <a:gridCol w="5275737"/>
              </a:tblGrid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Operating System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Processor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Windows XP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x86_32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Linux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aseline="0" dirty="0" smtClean="0"/>
                        <a:t>ppc32, ppc64, x86_32, x86_64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AIX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ppc32</a:t>
                      </a:r>
                      <a:r>
                        <a:rPr lang="en-US" sz="2700" baseline="0" dirty="0" smtClean="0"/>
                        <a:t>, ppc64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OS 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x86_32, x86_64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</a:tbl>
          </a:graphicData>
        </a:graphic>
      </p:graphicFrame>
      <p:grpSp>
        <p:nvGrpSpPr>
          <p:cNvPr id="176" name="Group 175"/>
          <p:cNvGrpSpPr/>
          <p:nvPr/>
        </p:nvGrpSpPr>
        <p:grpSpPr>
          <a:xfrm>
            <a:off x="867064" y="9928038"/>
            <a:ext cx="9870466" cy="3907777"/>
            <a:chOff x="943565" y="11618297"/>
            <a:chExt cx="9870466" cy="3907777"/>
          </a:xfrm>
        </p:grpSpPr>
        <p:sp>
          <p:nvSpPr>
            <p:cNvPr id="647" name="Title 1"/>
            <p:cNvSpPr txBox="1">
              <a:spLocks/>
            </p:cNvSpPr>
            <p:nvPr/>
          </p:nvSpPr>
          <p:spPr bwMode="auto">
            <a:xfrm>
              <a:off x="6078465" y="14700539"/>
              <a:ext cx="4416768" cy="465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pfunc::parallel_reduce</a:t>
              </a:r>
              <a:endParaRPr lang="en-US" sz="2000" b="1" dirty="0" smtClean="0">
                <a:solidFill>
                  <a:srgbClr val="0000FF"/>
                </a:solidFill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627" name="Group 626"/>
            <p:cNvGrpSpPr/>
            <p:nvPr/>
          </p:nvGrpSpPr>
          <p:grpSpPr>
            <a:xfrm>
              <a:off x="2319269" y="13495685"/>
              <a:ext cx="3004236" cy="309345"/>
              <a:chOff x="1856278" y="2271245"/>
              <a:chExt cx="4005648" cy="464018"/>
            </a:xfrm>
          </p:grpSpPr>
          <p:sp>
            <p:nvSpPr>
              <p:cNvPr id="628" name="Rectangle 627"/>
              <p:cNvSpPr/>
              <p:nvPr/>
            </p:nvSpPr>
            <p:spPr>
              <a:xfrm>
                <a:off x="1856278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2356984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2857690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3358396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3859102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4359808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4860514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5361220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/>
            <p:cNvGrpSpPr/>
            <p:nvPr/>
          </p:nvGrpSpPr>
          <p:grpSpPr>
            <a:xfrm>
              <a:off x="943565" y="11618297"/>
              <a:ext cx="9870466" cy="3907777"/>
              <a:chOff x="1156084" y="4324252"/>
              <a:chExt cx="13160621" cy="10665988"/>
            </a:xfrm>
          </p:grpSpPr>
          <p:sp>
            <p:nvSpPr>
              <p:cNvPr id="566" name="Rounded Rectangle 565"/>
              <p:cNvSpPr/>
              <p:nvPr/>
            </p:nvSpPr>
            <p:spPr>
              <a:xfrm>
                <a:off x="1156084" y="4324252"/>
                <a:ext cx="13160621" cy="106659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567" name="Title 1"/>
              <p:cNvSpPr txBox="1">
                <a:spLocks/>
              </p:cNvSpPr>
              <p:nvPr/>
            </p:nvSpPr>
            <p:spPr bwMode="auto">
              <a:xfrm>
                <a:off x="3871199" y="5345128"/>
                <a:ext cx="7772400" cy="75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Loop Parallelism</a:t>
                </a:r>
              </a:p>
            </p:txBody>
          </p:sp>
        </p:grpSp>
        <p:sp>
          <p:nvSpPr>
            <p:cNvPr id="646" name="Content Placeholder 2"/>
            <p:cNvSpPr txBox="1">
              <a:spLocks/>
            </p:cNvSpPr>
            <p:nvPr/>
          </p:nvSpPr>
          <p:spPr bwMode="auto">
            <a:xfrm>
              <a:off x="1603077" y="12467612"/>
              <a:ext cx="5695514" cy="99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Loop parallelism is simple, yet powerful.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Completely realized using  task parallelism.</a:t>
              </a:r>
            </a:p>
          </p:txBody>
        </p:sp>
        <p:grpSp>
          <p:nvGrpSpPr>
            <p:cNvPr id="606" name="Group 605"/>
            <p:cNvGrpSpPr/>
            <p:nvPr/>
          </p:nvGrpSpPr>
          <p:grpSpPr>
            <a:xfrm>
              <a:off x="7000455" y="12808803"/>
              <a:ext cx="2601219" cy="1890429"/>
              <a:chOff x="4109455" y="2967272"/>
              <a:chExt cx="3468292" cy="2835644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4109455" y="5337309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5110867" y="5337309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359808" y="4409273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7077041" y="5338898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6826689" y="441086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5611573" y="296727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3" name="Straight Arrow Connector 612"/>
              <p:cNvCxnSpPr>
                <a:stCxn id="609" idx="2"/>
                <a:endCxn id="620" idx="0"/>
              </p:cNvCxnSpPr>
              <p:nvPr/>
            </p:nvCxnSpPr>
            <p:spPr>
              <a:xfrm rot="16200000" flipH="1">
                <a:off x="4503328" y="4980123"/>
                <a:ext cx="464018" cy="2503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>
                <a:stCxn id="609" idx="2"/>
                <a:endCxn id="607" idx="0"/>
              </p:cNvCxnSpPr>
              <p:nvPr/>
            </p:nvCxnSpPr>
            <p:spPr>
              <a:xfrm rot="5400000">
                <a:off x="4252976" y="4980124"/>
                <a:ext cx="464018" cy="2503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>
                <a:stCxn id="622" idx="3"/>
                <a:endCxn id="621" idx="1"/>
              </p:cNvCxnSpPr>
              <p:nvPr/>
            </p:nvCxnSpPr>
            <p:spPr>
              <a:xfrm>
                <a:off x="6112280" y="5570906"/>
                <a:ext cx="464056" cy="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15"/>
              <p:cNvCxnSpPr>
                <a:stCxn id="611" idx="2"/>
                <a:endCxn id="621" idx="0"/>
              </p:cNvCxnSpPr>
              <p:nvPr/>
            </p:nvCxnSpPr>
            <p:spPr>
              <a:xfrm rot="5400000">
                <a:off x="6719857" y="4981713"/>
                <a:ext cx="464018" cy="2503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Arrow Connector 616"/>
              <p:cNvCxnSpPr>
                <a:stCxn id="611" idx="2"/>
                <a:endCxn id="610" idx="0"/>
              </p:cNvCxnSpPr>
              <p:nvPr/>
            </p:nvCxnSpPr>
            <p:spPr>
              <a:xfrm rot="16200000" flipH="1">
                <a:off x="6970209" y="4981713"/>
                <a:ext cx="464018" cy="25035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Arrow Connector 617"/>
              <p:cNvCxnSpPr>
                <a:stCxn id="612" idx="2"/>
                <a:endCxn id="609" idx="0"/>
              </p:cNvCxnSpPr>
              <p:nvPr/>
            </p:nvCxnSpPr>
            <p:spPr>
              <a:xfrm rot="5400000">
                <a:off x="4747053" y="3294399"/>
                <a:ext cx="977983" cy="125176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Arrow Connector 618"/>
              <p:cNvCxnSpPr>
                <a:stCxn id="612" idx="2"/>
                <a:endCxn id="611" idx="0"/>
              </p:cNvCxnSpPr>
              <p:nvPr/>
            </p:nvCxnSpPr>
            <p:spPr>
              <a:xfrm rot="16200000" flipH="1">
                <a:off x="5979698" y="3313518"/>
                <a:ext cx="979572" cy="121511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0" name="Rectangle 619"/>
              <p:cNvSpPr/>
              <p:nvPr/>
            </p:nvSpPr>
            <p:spPr>
              <a:xfrm>
                <a:off x="4610161" y="5337309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6576336" y="5338898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611574" y="5338897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361221" y="440927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Straight Arrow Connector 623"/>
              <p:cNvCxnSpPr>
                <a:stCxn id="623" idx="2"/>
              </p:cNvCxnSpPr>
              <p:nvPr/>
            </p:nvCxnSpPr>
            <p:spPr>
              <a:xfrm rot="5400000">
                <a:off x="5253592" y="4980918"/>
                <a:ext cx="465610" cy="25035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>
                <a:endCxn id="622" idx="0"/>
              </p:cNvCxnSpPr>
              <p:nvPr/>
            </p:nvCxnSpPr>
            <p:spPr>
              <a:xfrm rot="16200000" flipH="1">
                <a:off x="5503947" y="4980916"/>
                <a:ext cx="465607" cy="2503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>
                <a:stCxn id="612" idx="2"/>
                <a:endCxn id="623" idx="0"/>
              </p:cNvCxnSpPr>
              <p:nvPr/>
            </p:nvCxnSpPr>
            <p:spPr>
              <a:xfrm rot="5400000">
                <a:off x="5247759" y="3795105"/>
                <a:ext cx="977982" cy="25035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1" name="Title 1"/>
            <p:cNvSpPr txBox="1">
              <a:spLocks/>
            </p:cNvSpPr>
            <p:nvPr/>
          </p:nvSpPr>
          <p:spPr bwMode="auto">
            <a:xfrm>
              <a:off x="1592247" y="13784111"/>
              <a:ext cx="4416768" cy="465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pfunc::parallel_for</a:t>
              </a:r>
              <a:endParaRPr lang="en-US" sz="2000" b="1" dirty="0" smtClean="0">
                <a:solidFill>
                  <a:srgbClr val="0000FF"/>
                </a:solidFill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636" name="Group 635"/>
            <p:cNvGrpSpPr/>
            <p:nvPr/>
          </p:nvGrpSpPr>
          <p:grpSpPr>
            <a:xfrm>
              <a:off x="2204793" y="14542426"/>
              <a:ext cx="3379766" cy="311463"/>
              <a:chOff x="1856278" y="3644744"/>
              <a:chExt cx="4506354" cy="467194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1856278" y="3644744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2857690" y="3644744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9" name="Straight Arrow Connector 638"/>
              <p:cNvCxnSpPr>
                <a:stCxn id="637" idx="3"/>
                <a:endCxn id="638" idx="1"/>
              </p:cNvCxnSpPr>
              <p:nvPr/>
            </p:nvCxnSpPr>
            <p:spPr>
              <a:xfrm>
                <a:off x="2356984" y="3876753"/>
                <a:ext cx="500706" cy="15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Rectangle 639"/>
              <p:cNvSpPr/>
              <p:nvPr/>
            </p:nvSpPr>
            <p:spPr>
              <a:xfrm>
                <a:off x="3859102" y="364633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860514" y="364633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2" name="Straight Arrow Connector 641"/>
              <p:cNvCxnSpPr>
                <a:stCxn id="640" idx="3"/>
                <a:endCxn id="641" idx="1"/>
              </p:cNvCxnSpPr>
              <p:nvPr/>
            </p:nvCxnSpPr>
            <p:spPr>
              <a:xfrm>
                <a:off x="4359808" y="3878341"/>
                <a:ext cx="500706" cy="15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stCxn id="638" idx="3"/>
                <a:endCxn id="640" idx="1"/>
              </p:cNvCxnSpPr>
              <p:nvPr/>
            </p:nvCxnSpPr>
            <p:spPr>
              <a:xfrm>
                <a:off x="3358396" y="3876753"/>
                <a:ext cx="500706" cy="15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4" name="Rectangle 643"/>
              <p:cNvSpPr/>
              <p:nvPr/>
            </p:nvSpPr>
            <p:spPr>
              <a:xfrm>
                <a:off x="5861926" y="3647920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5" name="Straight Arrow Connector 644"/>
              <p:cNvCxnSpPr>
                <a:endCxn id="644" idx="1"/>
              </p:cNvCxnSpPr>
              <p:nvPr/>
            </p:nvCxnSpPr>
            <p:spPr>
              <a:xfrm>
                <a:off x="5361220" y="3879929"/>
                <a:ext cx="500706" cy="15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2" name="Title 1"/>
            <p:cNvSpPr txBox="1">
              <a:spLocks/>
            </p:cNvSpPr>
            <p:nvPr/>
          </p:nvSpPr>
          <p:spPr bwMode="auto">
            <a:xfrm>
              <a:off x="1720288" y="14914631"/>
              <a:ext cx="4416768" cy="465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pfunc::parallel_while</a:t>
              </a:r>
              <a:endParaRPr lang="en-US" sz="2000" b="1" dirty="0" smtClean="0">
                <a:solidFill>
                  <a:srgbClr val="0000FF"/>
                </a:solidFill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1870851" y="3678891"/>
            <a:ext cx="9870466" cy="6898281"/>
            <a:chOff x="817737" y="15017019"/>
            <a:chExt cx="9870466" cy="5988231"/>
          </a:xfrm>
        </p:grpSpPr>
        <p:grpSp>
          <p:nvGrpSpPr>
            <p:cNvPr id="591" name="Group 590"/>
            <p:cNvGrpSpPr/>
            <p:nvPr/>
          </p:nvGrpSpPr>
          <p:grpSpPr>
            <a:xfrm>
              <a:off x="817737" y="15017019"/>
              <a:ext cx="9870466" cy="5988231"/>
              <a:chOff x="1156084" y="3977189"/>
              <a:chExt cx="13160621" cy="10169017"/>
            </a:xfrm>
          </p:grpSpPr>
          <p:sp>
            <p:nvSpPr>
              <p:cNvPr id="592" name="Rounded Rectangle 591"/>
              <p:cNvSpPr/>
              <p:nvPr/>
            </p:nvSpPr>
            <p:spPr>
              <a:xfrm>
                <a:off x="1156084" y="3977189"/>
                <a:ext cx="13160621" cy="101690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593" name="Title 1"/>
              <p:cNvSpPr txBox="1">
                <a:spLocks/>
              </p:cNvSpPr>
              <p:nvPr/>
            </p:nvSpPr>
            <p:spPr bwMode="auto">
              <a:xfrm>
                <a:off x="3871199" y="4362368"/>
                <a:ext cx="7772400" cy="75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Software Architecture</a:t>
                </a:r>
              </a:p>
            </p:txBody>
          </p:sp>
        </p:grpSp>
        <p:grpSp>
          <p:nvGrpSpPr>
            <p:cNvPr id="657" name="Group 656"/>
            <p:cNvGrpSpPr/>
            <p:nvPr/>
          </p:nvGrpSpPr>
          <p:grpSpPr>
            <a:xfrm>
              <a:off x="1617392" y="15827237"/>
              <a:ext cx="8467999" cy="4912092"/>
              <a:chOff x="2059411" y="1269909"/>
              <a:chExt cx="4779550" cy="4554419"/>
            </a:xfrm>
          </p:grpSpPr>
          <p:grpSp>
            <p:nvGrpSpPr>
              <p:cNvPr id="658" name="Group 49"/>
              <p:cNvGrpSpPr/>
              <p:nvPr/>
            </p:nvGrpSpPr>
            <p:grpSpPr>
              <a:xfrm>
                <a:off x="2059411" y="1269909"/>
                <a:ext cx="4779550" cy="4554419"/>
                <a:chOff x="2059411" y="1269909"/>
                <a:chExt cx="4779550" cy="4554419"/>
              </a:xfrm>
            </p:grpSpPr>
            <p:sp>
              <p:nvSpPr>
                <p:cNvPr id="682" name="Rectangle 4"/>
                <p:cNvSpPr/>
                <p:nvPr/>
              </p:nvSpPr>
              <p:spPr>
                <a:xfrm>
                  <a:off x="2059411" y="1269909"/>
                  <a:ext cx="4762388" cy="40328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900" dirty="0" smtClean="0">
                      <a:solidFill>
                        <a:srgbClr val="000000"/>
                      </a:solidFill>
                    </a:rPr>
                    <a:t>User Applications and Libraries</a:t>
                  </a:r>
                  <a:endParaRPr lang="en-US" sz="29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3" name="Rectangle 5"/>
                <p:cNvSpPr/>
                <p:nvPr/>
              </p:nvSpPr>
              <p:spPr>
                <a:xfrm>
                  <a:off x="2076573" y="5206341"/>
                  <a:ext cx="4762388" cy="61798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0" dirty="0" smtClean="0">
                      <a:solidFill>
                        <a:srgbClr val="000000"/>
                      </a:solidFill>
                    </a:rPr>
                    <a:t>Hardware</a:t>
                  </a:r>
                  <a:endParaRPr lang="en-US" sz="31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59" name="Group 51"/>
              <p:cNvGrpSpPr/>
              <p:nvPr/>
            </p:nvGrpSpPr>
            <p:grpSpPr>
              <a:xfrm>
                <a:off x="4477658" y="4187306"/>
                <a:ext cx="2361303" cy="1020623"/>
                <a:chOff x="4477658" y="4187306"/>
                <a:chExt cx="2361303" cy="1020623"/>
              </a:xfrm>
            </p:grpSpPr>
            <p:sp>
              <p:nvSpPr>
                <p:cNvPr id="680" name="Rectangle 6"/>
                <p:cNvSpPr/>
                <p:nvPr/>
              </p:nvSpPr>
              <p:spPr>
                <a:xfrm>
                  <a:off x="4477658" y="4187306"/>
                  <a:ext cx="2361303" cy="67786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300" dirty="0" smtClean="0">
                      <a:solidFill>
                        <a:srgbClr val="000000"/>
                      </a:solidFill>
                    </a:rPr>
                    <a:t>OS</a:t>
                  </a:r>
                  <a:endParaRPr lang="en-US" sz="43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681" name="Straight Arrow Connector 680"/>
                <p:cNvCxnSpPr/>
                <p:nvPr/>
              </p:nvCxnSpPr>
              <p:spPr>
                <a:xfrm rot="5400000">
                  <a:off x="5487327" y="5036152"/>
                  <a:ext cx="341966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0" name="Group 52"/>
              <p:cNvGrpSpPr/>
              <p:nvPr/>
            </p:nvGrpSpPr>
            <p:grpSpPr>
              <a:xfrm>
                <a:off x="3036069" y="3207071"/>
                <a:ext cx="3785731" cy="2001652"/>
                <a:chOff x="3036069" y="3207071"/>
                <a:chExt cx="3785731" cy="2001652"/>
              </a:xfrm>
            </p:grpSpPr>
            <p:grpSp>
              <p:nvGrpSpPr>
                <p:cNvPr id="674" name="Group 50"/>
                <p:cNvGrpSpPr/>
                <p:nvPr/>
              </p:nvGrpSpPr>
              <p:grpSpPr>
                <a:xfrm>
                  <a:off x="3036069" y="3207071"/>
                  <a:ext cx="3785731" cy="1658098"/>
                  <a:chOff x="3036069" y="3207071"/>
                  <a:chExt cx="3785731" cy="1658098"/>
                </a:xfrm>
              </p:grpSpPr>
              <p:sp>
                <p:nvSpPr>
                  <p:cNvPr id="676" name="Rectangle 675"/>
                  <p:cNvSpPr/>
                  <p:nvPr/>
                </p:nvSpPr>
                <p:spPr>
                  <a:xfrm>
                    <a:off x="3036069" y="4187306"/>
                    <a:ext cx="1091333" cy="677863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 smtClean="0">
                        <a:solidFill>
                          <a:srgbClr val="000000"/>
                        </a:solidFill>
                      </a:rPr>
                      <a:t>PAPI</a:t>
                    </a:r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77" name="Rectangle 676"/>
                  <p:cNvSpPr/>
                  <p:nvPr/>
                </p:nvSpPr>
                <p:spPr>
                  <a:xfrm>
                    <a:off x="4128862" y="4421033"/>
                    <a:ext cx="564880" cy="203884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Rectangle 677"/>
                  <p:cNvSpPr/>
                  <p:nvPr/>
                </p:nvSpPr>
                <p:spPr>
                  <a:xfrm>
                    <a:off x="5611896" y="3207071"/>
                    <a:ext cx="1209904" cy="677863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900" dirty="0" smtClean="0">
                        <a:solidFill>
                          <a:srgbClr val="000000"/>
                        </a:solidFill>
                      </a:rPr>
                      <a:t>Threads</a:t>
                    </a:r>
                    <a:endParaRPr lang="en-US" sz="29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79" name="Rectangle 18"/>
                  <p:cNvSpPr/>
                  <p:nvPr/>
                </p:nvSpPr>
                <p:spPr>
                  <a:xfrm rot="5400000">
                    <a:off x="5913984" y="4065432"/>
                    <a:ext cx="564880" cy="203884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75" name="Straight Arrow Connector 674"/>
                <p:cNvCxnSpPr>
                  <a:stCxn id="676" idx="2"/>
                </p:cNvCxnSpPr>
                <p:nvPr/>
              </p:nvCxnSpPr>
              <p:spPr>
                <a:xfrm rot="5400000">
                  <a:off x="3410356" y="5036549"/>
                  <a:ext cx="34276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1" name="Group 55"/>
              <p:cNvGrpSpPr/>
              <p:nvPr/>
            </p:nvGrpSpPr>
            <p:grpSpPr>
              <a:xfrm>
                <a:off x="2059411" y="1673194"/>
                <a:ext cx="4762389" cy="3533940"/>
                <a:chOff x="2059411" y="1673194"/>
                <a:chExt cx="4762389" cy="3533940"/>
              </a:xfrm>
            </p:grpSpPr>
            <p:grpSp>
              <p:nvGrpSpPr>
                <p:cNvPr id="662" name="Group 54"/>
                <p:cNvGrpSpPr/>
                <p:nvPr/>
              </p:nvGrpSpPr>
              <p:grpSpPr>
                <a:xfrm>
                  <a:off x="2059411" y="1982110"/>
                  <a:ext cx="4762389" cy="3225024"/>
                  <a:chOff x="2059411" y="1982110"/>
                  <a:chExt cx="4762389" cy="3225024"/>
                </a:xfrm>
              </p:grpSpPr>
              <p:sp>
                <p:nvSpPr>
                  <p:cNvPr id="664" name="Rectangle 663"/>
                  <p:cNvSpPr/>
                  <p:nvPr/>
                </p:nvSpPr>
                <p:spPr>
                  <a:xfrm>
                    <a:off x="2059412" y="1982110"/>
                    <a:ext cx="4762388" cy="1010451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2059411" y="2992562"/>
                    <a:ext cx="675832" cy="187260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400" dirty="0" smtClean="0">
                        <a:solidFill>
                          <a:srgbClr val="000000"/>
                        </a:solidFill>
                      </a:rPr>
                      <a:t>PFunc</a:t>
                    </a:r>
                    <a:endParaRPr lang="en-US" sz="3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2735243" y="2992562"/>
                    <a:ext cx="2578736" cy="89237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>
                    <a:off x="4127402" y="2992561"/>
                    <a:ext cx="895922" cy="677863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300" dirty="0" smtClean="0">
                        <a:solidFill>
                          <a:srgbClr val="000000"/>
                        </a:solidFill>
                      </a:rPr>
                      <a:t>Thread Manager</a:t>
                    </a:r>
                    <a:endParaRPr lang="en-US" sz="23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>
                    <a:off x="3036069" y="2992562"/>
                    <a:ext cx="885888" cy="677863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300" dirty="0" smtClean="0">
                        <a:solidFill>
                          <a:srgbClr val="000000"/>
                        </a:solidFill>
                      </a:rPr>
                      <a:t>Perf Profiler</a:t>
                    </a:r>
                    <a:endParaRPr lang="en-US" sz="23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>
                    <a:off x="2397039" y="2188056"/>
                    <a:ext cx="4161238" cy="56629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600" dirty="0" smtClean="0">
                        <a:solidFill>
                          <a:srgbClr val="000000"/>
                        </a:solidFill>
                      </a:rPr>
                      <a:t>Task Scheduler</a:t>
                    </a:r>
                    <a:endParaRPr lang="en-US" sz="2600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670" name="Straight Arrow Connector 669"/>
                  <p:cNvCxnSpPr/>
                  <p:nvPr/>
                </p:nvCxnSpPr>
                <p:spPr>
                  <a:xfrm rot="16200000" flipH="1">
                    <a:off x="5052195" y="3387391"/>
                    <a:ext cx="516882" cy="1082947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Arrow Connector 670"/>
                  <p:cNvCxnSpPr>
                    <a:stCxn id="667" idx="3"/>
                    <a:endCxn id="678" idx="1"/>
                  </p:cNvCxnSpPr>
                  <p:nvPr/>
                </p:nvCxnSpPr>
                <p:spPr>
                  <a:xfrm>
                    <a:off x="5023324" y="3331493"/>
                    <a:ext cx="588572" cy="21451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Straight Arrow Connector 671"/>
                  <p:cNvCxnSpPr>
                    <a:stCxn id="668" idx="2"/>
                  </p:cNvCxnSpPr>
                  <p:nvPr/>
                </p:nvCxnSpPr>
                <p:spPr>
                  <a:xfrm rot="5400000">
                    <a:off x="3220573" y="3928865"/>
                    <a:ext cx="516881" cy="1588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rot="5400000">
                    <a:off x="2226454" y="5035755"/>
                    <a:ext cx="341171" cy="1588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3" name="Straight Arrow Connector 662"/>
                <p:cNvCxnSpPr>
                  <a:endCxn id="664" idx="0"/>
                </p:cNvCxnSpPr>
                <p:nvPr/>
              </p:nvCxnSpPr>
              <p:spPr>
                <a:xfrm rot="16200000" flipH="1">
                  <a:off x="4286147" y="1827651"/>
                  <a:ext cx="308916" cy="1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9" name="Group 158"/>
          <p:cNvGrpSpPr/>
          <p:nvPr/>
        </p:nvGrpSpPr>
        <p:grpSpPr>
          <a:xfrm>
            <a:off x="21930842" y="10881534"/>
            <a:ext cx="9916923" cy="6104168"/>
            <a:chOff x="21857814" y="3662458"/>
            <a:chExt cx="9916923" cy="6104168"/>
          </a:xfrm>
        </p:grpSpPr>
        <p:pic>
          <p:nvPicPr>
            <p:cNvPr id="695" name="Picture 6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6673" y="7910184"/>
              <a:ext cx="1660832" cy="1512851"/>
            </a:xfrm>
            <a:prstGeom prst="rect">
              <a:avLst/>
            </a:prstGeom>
          </p:spPr>
        </p:pic>
        <p:grpSp>
          <p:nvGrpSpPr>
            <p:cNvPr id="684" name="Group 683"/>
            <p:cNvGrpSpPr/>
            <p:nvPr/>
          </p:nvGrpSpPr>
          <p:grpSpPr>
            <a:xfrm>
              <a:off x="21857814" y="3662458"/>
              <a:ext cx="9916923" cy="6104168"/>
              <a:chOff x="1156084" y="3977187"/>
              <a:chExt cx="13222564" cy="15148826"/>
            </a:xfrm>
          </p:grpSpPr>
          <p:sp>
            <p:nvSpPr>
              <p:cNvPr id="685" name="Rounded Rectangle 684"/>
              <p:cNvSpPr/>
              <p:nvPr/>
            </p:nvSpPr>
            <p:spPr>
              <a:xfrm>
                <a:off x="1156084" y="3977187"/>
                <a:ext cx="13222564" cy="151488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686" name="Title 1"/>
              <p:cNvSpPr txBox="1">
                <a:spLocks/>
              </p:cNvSpPr>
              <p:nvPr/>
            </p:nvSpPr>
            <p:spPr bwMode="auto">
              <a:xfrm>
                <a:off x="3871199" y="4906739"/>
                <a:ext cx="7772400" cy="750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Pedagogical Aids</a:t>
                </a:r>
              </a:p>
            </p:txBody>
          </p:sp>
        </p:grpSp>
        <p:pic>
          <p:nvPicPr>
            <p:cNvPr id="691" name="Picture 69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85968" y="4589690"/>
              <a:ext cx="2968358" cy="2892318"/>
            </a:xfrm>
            <a:prstGeom prst="rect">
              <a:avLst/>
            </a:prstGeom>
          </p:spPr>
        </p:pic>
        <p:sp>
          <p:nvSpPr>
            <p:cNvPr id="693" name="Content Placeholder 2"/>
            <p:cNvSpPr txBox="1">
              <a:spLocks/>
            </p:cNvSpPr>
            <p:nvPr/>
          </p:nvSpPr>
          <p:spPr bwMode="auto">
            <a:xfrm>
              <a:off x="22302264" y="4668899"/>
              <a:ext cx="5695514" cy="4498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Portable, easy to install, and use.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Thorough documentation and tutorials.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Industry-strength exception handling.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PAPI integration for profiling performance.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Growing list of sample applications.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Online user-groups and support.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Growing list of examples.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Portable atomic operations</a:t>
              </a: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Extensive customizability.</a:t>
              </a:r>
              <a:endPara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94" name="Picture 69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34726" y="8683964"/>
              <a:ext cx="3730933" cy="665018"/>
            </a:xfrm>
            <a:prstGeom prst="rect">
              <a:avLst/>
            </a:prstGeom>
          </p:spPr>
        </p:pic>
      </p:grpSp>
      <p:grpSp>
        <p:nvGrpSpPr>
          <p:cNvPr id="170" name="Group 169"/>
          <p:cNvGrpSpPr/>
          <p:nvPr/>
        </p:nvGrpSpPr>
        <p:grpSpPr>
          <a:xfrm>
            <a:off x="820607" y="14171984"/>
            <a:ext cx="9916923" cy="2813718"/>
            <a:chOff x="21884048" y="3670000"/>
            <a:chExt cx="9916923" cy="2813718"/>
          </a:xfrm>
        </p:grpSpPr>
        <p:sp>
          <p:nvSpPr>
            <p:cNvPr id="595" name="Rounded Rectangle 594"/>
            <p:cNvSpPr/>
            <p:nvPr/>
          </p:nvSpPr>
          <p:spPr>
            <a:xfrm>
              <a:off x="21884048" y="3670000"/>
              <a:ext cx="9916923" cy="28137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5306" tIns="32653" rIns="65306" bIns="32653"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596" name="Title 1"/>
            <p:cNvSpPr txBox="1">
              <a:spLocks/>
            </p:cNvSpPr>
            <p:nvPr/>
          </p:nvSpPr>
          <p:spPr bwMode="auto">
            <a:xfrm>
              <a:off x="23920383" y="3990631"/>
              <a:ext cx="5829300" cy="25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SPMD-style Parallelism</a:t>
              </a:r>
            </a:p>
          </p:txBody>
        </p:sp>
        <p:sp>
          <p:nvSpPr>
            <p:cNvPr id="697" name="Content Placeholder 2"/>
            <p:cNvSpPr txBox="1">
              <a:spLocks/>
            </p:cNvSpPr>
            <p:nvPr/>
          </p:nvSpPr>
          <p:spPr bwMode="auto">
            <a:xfrm>
              <a:off x="22327101" y="4385098"/>
              <a:ext cx="7417180" cy="169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Mix task parallelism with SPMD-style programming.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Create </a:t>
              </a:r>
              <a:r>
                <a:rPr lang="en-US" sz="2300" dirty="0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group</a:t>
              </a: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 of tasks; a task can be in only one group.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Tasks can </a:t>
              </a:r>
              <a:r>
                <a:rPr lang="en-US" sz="2300" dirty="0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communicate/sync</a:t>
              </a: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 using their group </a:t>
              </a:r>
              <a:r>
                <a:rPr lang="en-US" sz="2300" dirty="0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rank.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Barrier 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primitive </a:t>
              </a:r>
              <a:r>
                <a:rPr lang="en-US" sz="2300" smtClean="0">
                  <a:ea typeface="ＭＳ Ｐゴシック" charset="-128"/>
                  <a:cs typeface="ＭＳ Ｐゴシック" charset="-128"/>
                </a:rPr>
                <a:t>on a group 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allows collective syncs.</a:t>
              </a:r>
              <a:endParaRPr lang="en-US" sz="23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endParaRP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endPara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98" name="Picture 6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96582" y="4301753"/>
              <a:ext cx="2228850" cy="1820333"/>
            </a:xfrm>
            <a:prstGeom prst="rect">
              <a:avLst/>
            </a:prstGeom>
          </p:spPr>
        </p:pic>
      </p:grpSp>
      <p:grpSp>
        <p:nvGrpSpPr>
          <p:cNvPr id="164" name="Group 163"/>
          <p:cNvGrpSpPr/>
          <p:nvPr/>
        </p:nvGrpSpPr>
        <p:grpSpPr>
          <a:xfrm>
            <a:off x="1730721" y="621553"/>
            <a:ext cx="29612074" cy="2518684"/>
            <a:chOff x="1730721" y="621553"/>
            <a:chExt cx="29612074" cy="2518684"/>
          </a:xfrm>
        </p:grpSpPr>
        <p:grpSp>
          <p:nvGrpSpPr>
            <p:cNvPr id="690" name="Group 689"/>
            <p:cNvGrpSpPr/>
            <p:nvPr/>
          </p:nvGrpSpPr>
          <p:grpSpPr>
            <a:xfrm>
              <a:off x="1730721" y="621553"/>
              <a:ext cx="29612074" cy="2518684"/>
              <a:chOff x="2307626" y="662941"/>
              <a:chExt cx="39482765" cy="37780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307481" y="810784"/>
                <a:ext cx="19384773" cy="1223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700" b="1" dirty="0" smtClean="0"/>
                  <a:t>PFunc</a:t>
                </a:r>
                <a:r>
                  <a:rPr lang="en-US" sz="3400" b="1" dirty="0" smtClean="0"/>
                  <a:t>: </a:t>
                </a:r>
                <a:r>
                  <a:rPr lang="en-US" sz="4300" b="1" dirty="0" smtClean="0"/>
                  <a:t>A Tool For Teaching  And Implementing Task Parallelism </a:t>
                </a:r>
                <a:endParaRPr lang="en-US" sz="34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562573" y="2871307"/>
                <a:ext cx="249262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100" dirty="0" smtClean="0"/>
                  <a:t>Prabhanjan Kambadur</a:t>
                </a:r>
                <a:r>
                  <a:rPr lang="en-US" sz="3100" baseline="30000" dirty="0" smtClean="0"/>
                  <a:t>1</a:t>
                </a:r>
                <a:r>
                  <a:rPr lang="en-US" sz="3100" dirty="0" smtClean="0"/>
                  <a:t>, Anshul Gupta</a:t>
                </a:r>
                <a:r>
                  <a:rPr lang="en-US" sz="3100" baseline="30000" dirty="0" smtClean="0"/>
                  <a:t>1</a:t>
                </a:r>
                <a:r>
                  <a:rPr lang="en-US" sz="3100" dirty="0" smtClean="0"/>
                  <a:t>, Andrew Lumsdaine</a:t>
                </a:r>
                <a:r>
                  <a:rPr lang="en-US" sz="3100" baseline="30000" dirty="0"/>
                  <a:t>2</a:t>
                </a:r>
                <a:endParaRPr lang="en-US" sz="3100" baseline="30000" dirty="0" smtClean="0"/>
              </a:p>
              <a:p>
                <a:pPr algn="ctr"/>
                <a:r>
                  <a:rPr lang="en-US" sz="3100" baseline="30000" dirty="0" smtClean="0"/>
                  <a:t>1 </a:t>
                </a:r>
                <a:r>
                  <a:rPr lang="en-US" sz="3100" dirty="0" smtClean="0"/>
                  <a:t>IBM TJ Watson Research Center. </a:t>
                </a:r>
                <a:r>
                  <a:rPr lang="en-US" sz="3100" baseline="30000" dirty="0" smtClean="0"/>
                  <a:t>2</a:t>
                </a:r>
                <a:r>
                  <a:rPr lang="en-US" sz="3100" dirty="0" smtClean="0"/>
                  <a:t>Indiana University, Bloomington</a:t>
                </a:r>
                <a:endParaRPr lang="en-US" sz="3100" dirty="0"/>
              </a:p>
            </p:txBody>
          </p:sp>
          <p:pic>
            <p:nvPicPr>
              <p:cNvPr id="337" name="Picture 3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5191" y="832269"/>
                <a:ext cx="7126525" cy="3406684"/>
              </a:xfrm>
              <a:prstGeom prst="rect">
                <a:avLst/>
              </a:prstGeom>
            </p:spPr>
          </p:pic>
          <p:pic>
            <p:nvPicPr>
              <p:cNvPr id="338" name="Picture 33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48289" y="662941"/>
                <a:ext cx="3502278" cy="3502278"/>
              </a:xfrm>
              <a:prstGeom prst="rect">
                <a:avLst/>
              </a:prstGeom>
            </p:spPr>
          </p:pic>
          <p:pic>
            <p:nvPicPr>
              <p:cNvPr id="360" name="Picture 35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77738" y="832269"/>
                <a:ext cx="2370584" cy="3247700"/>
              </a:xfrm>
              <a:prstGeom prst="rect">
                <a:avLst/>
              </a:prstGeom>
            </p:spPr>
          </p:pic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7626" y="1008989"/>
                <a:ext cx="2154831" cy="2836462"/>
              </a:xfrm>
              <a:prstGeom prst="rect">
                <a:avLst/>
              </a:prstGeom>
            </p:spPr>
          </p:pic>
          <p:pic>
            <p:nvPicPr>
              <p:cNvPr id="689" name="Picture 68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32891" y="1193004"/>
                <a:ext cx="2857500" cy="2844800"/>
              </a:xfrm>
              <a:prstGeom prst="rect">
                <a:avLst/>
              </a:prstGeom>
            </p:spPr>
          </p:pic>
        </p:grpSp>
        <p:sp>
          <p:nvSpPr>
            <p:cNvPr id="163" name="TextBox 162"/>
            <p:cNvSpPr txBox="1"/>
            <p:nvPr/>
          </p:nvSpPr>
          <p:spPr>
            <a:xfrm>
              <a:off x="7324331" y="1510913"/>
              <a:ext cx="1869469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95012" indent="-195012" algn="ctr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3200" dirty="0" err="1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https://projects.coin-or.org/PFunc</a:t>
              </a:r>
              <a:endParaRPr lang="en-US" sz="32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1996488" y="17612255"/>
            <a:ext cx="9916923" cy="3351574"/>
            <a:chOff x="1374468" y="18170083"/>
            <a:chExt cx="9916923" cy="1983986"/>
          </a:xfrm>
        </p:grpSpPr>
        <p:sp>
          <p:nvSpPr>
            <p:cNvPr id="172" name="Rounded Rectangle 171"/>
            <p:cNvSpPr/>
            <p:nvPr/>
          </p:nvSpPr>
          <p:spPr>
            <a:xfrm>
              <a:off x="1374468" y="18170083"/>
              <a:ext cx="9916923" cy="19839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5306" tIns="32653" rIns="65306" bIns="32653"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173" name="Title 1"/>
            <p:cNvSpPr txBox="1">
              <a:spLocks/>
            </p:cNvSpPr>
            <p:nvPr/>
          </p:nvSpPr>
          <p:spPr bwMode="auto">
            <a:xfrm>
              <a:off x="3345158" y="18219380"/>
              <a:ext cx="5829300" cy="410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Research Aids</a:t>
              </a:r>
              <a:endParaRPr lang="en-US" sz="2600" b="1" dirty="0" smtClean="0"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4" name="Content Placeholder 2"/>
            <p:cNvSpPr txBox="1">
              <a:spLocks/>
            </p:cNvSpPr>
            <p:nvPr/>
          </p:nvSpPr>
          <p:spPr bwMode="auto">
            <a:xfrm>
              <a:off x="6337339" y="18797240"/>
              <a:ext cx="4586847" cy="113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Spawn tasks on specific queues.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Bind threads to 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processors.*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Work-stealing to work-sharing.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Tasks can have multiple parents.</a:t>
              </a:r>
            </a:p>
          </p:txBody>
        </p:sp>
        <p:sp>
          <p:nvSpPr>
            <p:cNvPr id="177" name="Content Placeholder 2"/>
            <p:cNvSpPr txBox="1">
              <a:spLocks/>
            </p:cNvSpPr>
            <p:nvPr/>
          </p:nvSpPr>
          <p:spPr bwMode="auto">
            <a:xfrm>
              <a:off x="1786374" y="18797240"/>
              <a:ext cx="4586847" cy="113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Customize task scheduling policy.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Customize task stealing policy.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Customize task priorities.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PAPI integration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.</a:t>
              </a:r>
              <a:endParaRPr lang="en-US" sz="2300" dirty="0" smtClean="0"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545</Words>
  <Application>Microsoft Macintosh PowerPoint</Application>
  <PresentationFormat>Custom</PresentationFormat>
  <Paragraphs>117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PFunc: A Tool For Teaching and Implementing Task Parallelism</dc:title>
  <dc:creator>Melanie  Dybvig</dc:creator>
  <cp:lastModifiedBy>Melanie  Dybvig</cp:lastModifiedBy>
  <cp:revision>229</cp:revision>
  <cp:lastPrinted>2011-04-20T20:11:52Z</cp:lastPrinted>
  <dcterms:created xsi:type="dcterms:W3CDTF">2011-05-10T18:01:26Z</dcterms:created>
  <dcterms:modified xsi:type="dcterms:W3CDTF">2011-05-10T18:49:45Z</dcterms:modified>
</cp:coreProperties>
</file>