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32918400" cy="21945600"/>
  <p:notesSz cx="9144000" cy="6858000"/>
  <p:defaultTextStyle>
    <a:defPPr>
      <a:defRPr lang="en-US"/>
    </a:defPPr>
    <a:lvl1pPr marL="0" algn="l" defTabSz="1567322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322" algn="l" defTabSz="1567322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4644" algn="l" defTabSz="1567322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1966" algn="l" defTabSz="1567322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69288" algn="l" defTabSz="1567322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6610" algn="l" defTabSz="1567322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3932" algn="l" defTabSz="1567322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1254" algn="l" defTabSz="1567322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38577" algn="l" defTabSz="1567322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vertBarState="minimized" horzBarState="maximized">
    <p:restoredLeft sz="15620"/>
    <p:restoredTop sz="94660"/>
  </p:normalViewPr>
  <p:slideViewPr>
    <p:cSldViewPr snapToGrid="0" snapToObjects="1">
      <p:cViewPr varScale="1">
        <p:scale>
          <a:sx n="39" d="100"/>
          <a:sy n="39" d="100"/>
        </p:scale>
        <p:origin x="-1584" y="-144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960C1-A2F1-3341-880E-86FEA866A0CB}" type="datetimeFigureOut">
              <a:rPr lang="en-US" smtClean="0"/>
              <a:pPr/>
              <a:t>4/24/11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43188" y="514350"/>
            <a:ext cx="385762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CD694-DE4D-A34F-BFAC-79281DEB7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5673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567322" algn="l" defTabSz="15673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3134644" algn="l" defTabSz="15673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4701966" algn="l" defTabSz="15673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6269288" algn="l" defTabSz="15673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7836610" algn="l" defTabSz="15673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9403932" algn="l" defTabSz="15673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10971254" algn="l" defTabSz="15673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12538577" algn="l" defTabSz="15673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2"/>
            <a:ext cx="27980640" cy="4704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9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6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8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2FB9-680A-AF4E-8AA6-0FAA227F6367}" type="datetimeFigureOut">
              <a:rPr lang="en-US" smtClean="0"/>
              <a:pPr/>
              <a:t>4/24/11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4E4F-3DE9-8C4B-B44C-034503C5C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2FB9-680A-AF4E-8AA6-0FAA227F6367}" type="datetimeFigureOut">
              <a:rPr lang="en-US" smtClean="0"/>
              <a:pPr/>
              <a:t>4/24/11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4E4F-3DE9-8C4B-B44C-034503C5C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878843"/>
            <a:ext cx="7406640" cy="187248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878843"/>
            <a:ext cx="21671280" cy="187248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2FB9-680A-AF4E-8AA6-0FAA227F6367}" type="datetimeFigureOut">
              <a:rPr lang="en-US" smtClean="0"/>
              <a:pPr/>
              <a:t>4/24/11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4E4F-3DE9-8C4B-B44C-034503C5C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2FB9-680A-AF4E-8AA6-0FAA227F6367}" type="datetimeFigureOut">
              <a:rPr lang="en-US" smtClean="0"/>
              <a:pPr/>
              <a:t>4/24/11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4E4F-3DE9-8C4B-B44C-034503C5C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2"/>
            <a:ext cx="27980640" cy="435864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4"/>
            <a:ext cx="27980640" cy="48005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322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4644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196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69288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661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393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1254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38577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2FB9-680A-AF4E-8AA6-0FAA227F6367}" type="datetimeFigureOut">
              <a:rPr lang="en-US" smtClean="0"/>
              <a:pPr/>
              <a:t>4/24/11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4E4F-3DE9-8C4B-B44C-034503C5C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5120642"/>
            <a:ext cx="1453896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5120642"/>
            <a:ext cx="1453896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2FB9-680A-AF4E-8AA6-0FAA227F6367}" type="datetimeFigureOut">
              <a:rPr lang="en-US" smtClean="0"/>
              <a:pPr/>
              <a:t>4/24/11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4E4F-3DE9-8C4B-B44C-034503C5C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2" y="4912363"/>
            <a:ext cx="14544677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322" indent="0">
              <a:buNone/>
              <a:defRPr sz="6900" b="1"/>
            </a:lvl2pPr>
            <a:lvl3pPr marL="3134644" indent="0">
              <a:buNone/>
              <a:defRPr sz="6200" b="1"/>
            </a:lvl3pPr>
            <a:lvl4pPr marL="4701966" indent="0">
              <a:buNone/>
              <a:defRPr sz="5500" b="1"/>
            </a:lvl4pPr>
            <a:lvl5pPr marL="6269288" indent="0">
              <a:buNone/>
              <a:defRPr sz="5500" b="1"/>
            </a:lvl5pPr>
            <a:lvl6pPr marL="7836610" indent="0">
              <a:buNone/>
              <a:defRPr sz="5500" b="1"/>
            </a:lvl6pPr>
            <a:lvl7pPr marL="9403932" indent="0">
              <a:buNone/>
              <a:defRPr sz="5500" b="1"/>
            </a:lvl7pPr>
            <a:lvl8pPr marL="10971254" indent="0">
              <a:buNone/>
              <a:defRPr sz="5500" b="1"/>
            </a:lvl8pPr>
            <a:lvl9pPr marL="12538577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2" y="6959601"/>
            <a:ext cx="14544677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912363"/>
            <a:ext cx="14550390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322" indent="0">
              <a:buNone/>
              <a:defRPr sz="6900" b="1"/>
            </a:lvl2pPr>
            <a:lvl3pPr marL="3134644" indent="0">
              <a:buNone/>
              <a:defRPr sz="6200" b="1"/>
            </a:lvl3pPr>
            <a:lvl4pPr marL="4701966" indent="0">
              <a:buNone/>
              <a:defRPr sz="5500" b="1"/>
            </a:lvl4pPr>
            <a:lvl5pPr marL="6269288" indent="0">
              <a:buNone/>
              <a:defRPr sz="5500" b="1"/>
            </a:lvl5pPr>
            <a:lvl6pPr marL="7836610" indent="0">
              <a:buNone/>
              <a:defRPr sz="5500" b="1"/>
            </a:lvl6pPr>
            <a:lvl7pPr marL="9403932" indent="0">
              <a:buNone/>
              <a:defRPr sz="5500" b="1"/>
            </a:lvl7pPr>
            <a:lvl8pPr marL="10971254" indent="0">
              <a:buNone/>
              <a:defRPr sz="5500" b="1"/>
            </a:lvl8pPr>
            <a:lvl9pPr marL="12538577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959601"/>
            <a:ext cx="14550390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2FB9-680A-AF4E-8AA6-0FAA227F6367}" type="datetimeFigureOut">
              <a:rPr lang="en-US" smtClean="0"/>
              <a:pPr/>
              <a:t>4/24/11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4E4F-3DE9-8C4B-B44C-034503C5C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2FB9-680A-AF4E-8AA6-0FAA227F6367}" type="datetimeFigureOut">
              <a:rPr lang="en-US" smtClean="0"/>
              <a:pPr/>
              <a:t>4/24/11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4E4F-3DE9-8C4B-B44C-034503C5C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2FB9-680A-AF4E-8AA6-0FAA227F6367}" type="datetimeFigureOut">
              <a:rPr lang="en-US" smtClean="0"/>
              <a:pPr/>
              <a:t>4/24/11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4E4F-3DE9-8C4B-B44C-034503C5C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4" y="873760"/>
            <a:ext cx="10829927" cy="371856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2"/>
            <a:ext cx="18402300" cy="1872996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4" y="4592322"/>
            <a:ext cx="10829927" cy="15011402"/>
          </a:xfrm>
        </p:spPr>
        <p:txBody>
          <a:bodyPr/>
          <a:lstStyle>
            <a:lvl1pPr marL="0" indent="0">
              <a:buNone/>
              <a:defRPr sz="4800"/>
            </a:lvl1pPr>
            <a:lvl2pPr marL="1567322" indent="0">
              <a:buNone/>
              <a:defRPr sz="4100"/>
            </a:lvl2pPr>
            <a:lvl3pPr marL="3134644" indent="0">
              <a:buNone/>
              <a:defRPr sz="3400"/>
            </a:lvl3pPr>
            <a:lvl4pPr marL="4701966" indent="0">
              <a:buNone/>
              <a:defRPr sz="3100"/>
            </a:lvl4pPr>
            <a:lvl5pPr marL="6269288" indent="0">
              <a:buNone/>
              <a:defRPr sz="3100"/>
            </a:lvl5pPr>
            <a:lvl6pPr marL="7836610" indent="0">
              <a:buNone/>
              <a:defRPr sz="3100"/>
            </a:lvl6pPr>
            <a:lvl7pPr marL="9403932" indent="0">
              <a:buNone/>
              <a:defRPr sz="3100"/>
            </a:lvl7pPr>
            <a:lvl8pPr marL="10971254" indent="0">
              <a:buNone/>
              <a:defRPr sz="3100"/>
            </a:lvl8pPr>
            <a:lvl9pPr marL="12538577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2FB9-680A-AF4E-8AA6-0FAA227F6367}" type="datetimeFigureOut">
              <a:rPr lang="en-US" smtClean="0"/>
              <a:pPr/>
              <a:t>4/24/11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4E4F-3DE9-8C4B-B44C-034503C5C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1"/>
            <a:ext cx="19751040" cy="181356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/>
          <a:lstStyle>
            <a:lvl1pPr marL="0" indent="0">
              <a:buNone/>
              <a:defRPr sz="11000"/>
            </a:lvl1pPr>
            <a:lvl2pPr marL="1567322" indent="0">
              <a:buNone/>
              <a:defRPr sz="9600"/>
            </a:lvl2pPr>
            <a:lvl3pPr marL="3134644" indent="0">
              <a:buNone/>
              <a:defRPr sz="8200"/>
            </a:lvl3pPr>
            <a:lvl4pPr marL="4701966" indent="0">
              <a:buNone/>
              <a:defRPr sz="6900"/>
            </a:lvl4pPr>
            <a:lvl5pPr marL="6269288" indent="0">
              <a:buNone/>
              <a:defRPr sz="6900"/>
            </a:lvl5pPr>
            <a:lvl6pPr marL="7836610" indent="0">
              <a:buNone/>
              <a:defRPr sz="6900"/>
            </a:lvl6pPr>
            <a:lvl7pPr marL="9403932" indent="0">
              <a:buNone/>
              <a:defRPr sz="6900"/>
            </a:lvl7pPr>
            <a:lvl8pPr marL="10971254" indent="0">
              <a:buNone/>
              <a:defRPr sz="6900"/>
            </a:lvl8pPr>
            <a:lvl9pPr marL="12538577" indent="0">
              <a:buNone/>
              <a:defRPr sz="6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3"/>
            <a:ext cx="19751040" cy="2575558"/>
          </a:xfrm>
        </p:spPr>
        <p:txBody>
          <a:bodyPr/>
          <a:lstStyle>
            <a:lvl1pPr marL="0" indent="0">
              <a:buNone/>
              <a:defRPr sz="4800"/>
            </a:lvl1pPr>
            <a:lvl2pPr marL="1567322" indent="0">
              <a:buNone/>
              <a:defRPr sz="4100"/>
            </a:lvl2pPr>
            <a:lvl3pPr marL="3134644" indent="0">
              <a:buNone/>
              <a:defRPr sz="3400"/>
            </a:lvl3pPr>
            <a:lvl4pPr marL="4701966" indent="0">
              <a:buNone/>
              <a:defRPr sz="3100"/>
            </a:lvl4pPr>
            <a:lvl5pPr marL="6269288" indent="0">
              <a:buNone/>
              <a:defRPr sz="3100"/>
            </a:lvl5pPr>
            <a:lvl6pPr marL="7836610" indent="0">
              <a:buNone/>
              <a:defRPr sz="3100"/>
            </a:lvl6pPr>
            <a:lvl7pPr marL="9403932" indent="0">
              <a:buNone/>
              <a:defRPr sz="3100"/>
            </a:lvl7pPr>
            <a:lvl8pPr marL="10971254" indent="0">
              <a:buNone/>
              <a:defRPr sz="3100"/>
            </a:lvl8pPr>
            <a:lvl9pPr marL="12538577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2FB9-680A-AF4E-8AA6-0FAA227F6367}" type="datetimeFigureOut">
              <a:rPr lang="en-US" smtClean="0"/>
              <a:pPr/>
              <a:t>4/24/11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4E4F-3DE9-8C4B-B44C-034503C5C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  <a:prstGeom prst="rect">
            <a:avLst/>
          </a:prstGeom>
        </p:spPr>
        <p:txBody>
          <a:bodyPr vert="horz" lIns="313465" tIns="156732" rIns="313465" bIns="15673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120642"/>
            <a:ext cx="29626560" cy="14483082"/>
          </a:xfrm>
          <a:prstGeom prst="rect">
            <a:avLst/>
          </a:prstGeom>
        </p:spPr>
        <p:txBody>
          <a:bodyPr vert="horz" lIns="313465" tIns="156732" rIns="313465" bIns="1567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</p:spPr>
        <p:txBody>
          <a:bodyPr vert="horz" lIns="313465" tIns="156732" rIns="313465" bIns="156732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B2FB9-680A-AF4E-8AA6-0FAA227F6367}" type="datetimeFigureOut">
              <a:rPr lang="en-US" smtClean="0"/>
              <a:pPr/>
              <a:t>4/24/11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</p:spPr>
        <p:txBody>
          <a:bodyPr vert="horz" lIns="313465" tIns="156732" rIns="313465" bIns="156732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</p:spPr>
        <p:txBody>
          <a:bodyPr vert="horz" lIns="313465" tIns="156732" rIns="313465" bIns="156732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B4E4F-3DE9-8C4B-B44C-034503C5C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67322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492" indent="-1175492" algn="l" defTabSz="1567322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6899" indent="-979577" algn="l" defTabSz="1567322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305" indent="-783661" algn="l" defTabSz="1567322" rtl="0" eaLnBrk="1" latinLnBrk="0" hangingPunct="1">
        <a:spcBef>
          <a:spcPct val="20000"/>
        </a:spcBef>
        <a:buFont typeface="Arial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5627" indent="-783661" algn="l" defTabSz="1567322" rtl="0" eaLnBrk="1" latinLnBrk="0" hangingPunct="1">
        <a:spcBef>
          <a:spcPct val="20000"/>
        </a:spcBef>
        <a:buFont typeface="Arial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2949" indent="-783661" algn="l" defTabSz="1567322" rtl="0" eaLnBrk="1" latinLnBrk="0" hangingPunct="1">
        <a:spcBef>
          <a:spcPct val="20000"/>
        </a:spcBef>
        <a:buFont typeface="Arial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0271" indent="-783661" algn="l" defTabSz="1567322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7593" indent="-783661" algn="l" defTabSz="1567322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4916" indent="-783661" algn="l" defTabSz="1567322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2238" indent="-783661" algn="l" defTabSz="1567322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67322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322" algn="l" defTabSz="1567322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644" algn="l" defTabSz="1567322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1966" algn="l" defTabSz="1567322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288" algn="l" defTabSz="1567322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6610" algn="l" defTabSz="1567322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3932" algn="l" defTabSz="1567322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1254" algn="l" defTabSz="1567322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8577" algn="l" defTabSz="1567322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492"/>
          <p:cNvGrpSpPr/>
          <p:nvPr/>
        </p:nvGrpSpPr>
        <p:grpSpPr>
          <a:xfrm>
            <a:off x="22476080" y="18765111"/>
            <a:ext cx="8742606" cy="1989344"/>
            <a:chOff x="30374476" y="27690467"/>
            <a:chExt cx="11656808" cy="2984016"/>
          </a:xfrm>
        </p:grpSpPr>
        <p:sp>
          <p:nvSpPr>
            <p:cNvPr id="184" name="Content Placeholder 2"/>
            <p:cNvSpPr txBox="1">
              <a:spLocks/>
            </p:cNvSpPr>
            <p:nvPr/>
          </p:nvSpPr>
          <p:spPr bwMode="auto">
            <a:xfrm>
              <a:off x="30627238" y="28728864"/>
              <a:ext cx="11404046" cy="1945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195012" indent="-195012" defTabSz="653064" fontAlgn="base">
                <a:spcBef>
                  <a:spcPts val="411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r>
                <a:rPr lang="en-US" sz="1600" dirty="0" smtClean="0">
                  <a:ea typeface="ＭＳ Ｐゴシック" charset="-128"/>
                  <a:cs typeface="ＭＳ Ｐゴシック" charset="-128"/>
                </a:rPr>
                <a:t>Frequent Itemset Mining on Graphics Processors, Fang et al., </a:t>
              </a:r>
              <a:r>
                <a:rPr lang="en-US" sz="1600" dirty="0" err="1" smtClean="0">
                  <a:ea typeface="ＭＳ Ｐゴシック" charset="-128"/>
                  <a:cs typeface="ＭＳ Ｐゴシック" charset="-128"/>
                </a:rPr>
                <a:t>DaMoN</a:t>
              </a:r>
              <a:r>
                <a:rPr lang="en-US" sz="1600" dirty="0" smtClean="0">
                  <a:ea typeface="ＭＳ Ｐゴシック" charset="-128"/>
                  <a:cs typeface="ＭＳ Ｐゴシック" charset="-128"/>
                </a:rPr>
                <a:t> 2009.</a:t>
              </a:r>
            </a:p>
            <a:p>
              <a:pPr marL="195012" indent="-195012" defTabSz="653064" fontAlgn="base">
                <a:spcBef>
                  <a:spcPts val="411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r>
                <a:rPr lang="en-US" sz="1600" dirty="0" smtClean="0">
                  <a:ea typeface="ＭＳ Ｐゴシック" charset="-128"/>
                  <a:cs typeface="ＭＳ Ｐゴシック" charset="-128"/>
                </a:rPr>
                <a:t>Turbo-charging Vertical Mining of Large Databases, </a:t>
              </a:r>
              <a:r>
                <a:rPr lang="en-US" sz="1600" dirty="0" err="1" smtClean="0">
                  <a:ea typeface="ＭＳ Ｐゴシック" charset="-128"/>
                  <a:cs typeface="ＭＳ Ｐゴシック" charset="-128"/>
                </a:rPr>
                <a:t>Shenoy</a:t>
              </a:r>
              <a:r>
                <a:rPr lang="en-US" sz="1600" dirty="0" smtClean="0">
                  <a:ea typeface="ＭＳ Ｐゴシック" charset="-128"/>
                  <a:cs typeface="ＭＳ Ｐゴシック" charset="-128"/>
                </a:rPr>
                <a:t> et al., MOD 2000.</a:t>
              </a:r>
            </a:p>
            <a:p>
              <a:pPr marL="195012" indent="-195012" defTabSz="653064" fontAlgn="base">
                <a:spcBef>
                  <a:spcPts val="411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r>
                <a:rPr lang="en-US" sz="1600" dirty="0" smtClean="0">
                  <a:ea typeface="ＭＳ Ｐゴシック" charset="-128"/>
                  <a:cs typeface="ＭＳ Ｐゴシック" charset="-128"/>
                </a:rPr>
                <a:t>NVIDIA Tesla: A Unified Graphics and Computing Architecture, </a:t>
              </a:r>
              <a:r>
                <a:rPr lang="en-US" sz="1600" dirty="0" err="1" smtClean="0">
                  <a:ea typeface="ＭＳ Ｐゴシック" charset="-128"/>
                  <a:cs typeface="ＭＳ Ｐゴシック" charset="-128"/>
                </a:rPr>
                <a:t>Lindholm</a:t>
              </a:r>
              <a:r>
                <a:rPr lang="en-US" sz="1600" dirty="0" smtClean="0">
                  <a:ea typeface="ＭＳ Ｐゴシック" charset="-128"/>
                  <a:cs typeface="ＭＳ Ｐゴシック" charset="-128"/>
                </a:rPr>
                <a:t> et al., IEEE Micro 2008.</a:t>
              </a:r>
            </a:p>
            <a:p>
              <a:pPr marL="195012" indent="-195012" defTabSz="653064" fontAlgn="base">
                <a:spcBef>
                  <a:spcPts val="411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r>
                <a:rPr lang="en-US" sz="1600" dirty="0" smtClean="0">
                  <a:ea typeface="ＭＳ Ｐゴシック" charset="-128"/>
                  <a:cs typeface="ＭＳ Ｐゴシック" charset="-128"/>
                </a:rPr>
                <a:t>An Efficient Compression Scheme For Bitmap Indices, Wu et al., TR  LBNL-49626, 2004.</a:t>
              </a:r>
            </a:p>
            <a:p>
              <a:pPr marL="195012" indent="-195012" defTabSz="653064" fontAlgn="base">
                <a:spcBef>
                  <a:spcPts val="411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endParaRPr lang="en-US" sz="1600" dirty="0" smtClean="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85" name="Title 1"/>
            <p:cNvSpPr txBox="1">
              <a:spLocks/>
            </p:cNvSpPr>
            <p:nvPr/>
          </p:nvSpPr>
          <p:spPr bwMode="auto">
            <a:xfrm>
              <a:off x="30374476" y="27690467"/>
              <a:ext cx="11656808" cy="912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91440" numCol="1" anchor="b" anchorCtr="0" compatLnSpc="1">
              <a:prstTxWarp prst="textNoShape">
                <a:avLst/>
              </a:prstTxWarp>
            </a:bodyPr>
            <a:lstStyle/>
            <a:p>
              <a:pPr defTabSz="65306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600" dirty="0" smtClean="0">
                  <a:latin typeface="Franklin Gothic Book"/>
                  <a:ea typeface="ＭＳ Ｐゴシック" charset="-128"/>
                  <a:cs typeface="ＭＳ Ｐゴシック" charset="-128"/>
                </a:rPr>
                <a:t>References:</a:t>
              </a:r>
            </a:p>
          </p:txBody>
        </p:sp>
      </p:grpSp>
      <p:grpSp>
        <p:nvGrpSpPr>
          <p:cNvPr id="453" name="Group 452"/>
          <p:cNvGrpSpPr/>
          <p:nvPr/>
        </p:nvGrpSpPr>
        <p:grpSpPr>
          <a:xfrm>
            <a:off x="867064" y="3673366"/>
            <a:ext cx="10110277" cy="7000098"/>
            <a:chOff x="1156084" y="3977189"/>
            <a:chExt cx="13480369" cy="10500148"/>
          </a:xfrm>
        </p:grpSpPr>
        <p:sp>
          <p:nvSpPr>
            <p:cNvPr id="6" name="Rounded Rectangle 5"/>
            <p:cNvSpPr/>
            <p:nvPr/>
          </p:nvSpPr>
          <p:spPr>
            <a:xfrm>
              <a:off x="1156084" y="3977189"/>
              <a:ext cx="13160621" cy="105001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dirty="0"/>
            </a:p>
          </p:txBody>
        </p:sp>
        <p:sp>
          <p:nvSpPr>
            <p:cNvPr id="11" name="Title 1"/>
            <p:cNvSpPr txBox="1">
              <a:spLocks/>
            </p:cNvSpPr>
            <p:nvPr/>
          </p:nvSpPr>
          <p:spPr bwMode="auto">
            <a:xfrm>
              <a:off x="3871199" y="4201087"/>
              <a:ext cx="7772400" cy="75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91440" numCol="1" anchor="b" anchorCtr="0" compatLnSpc="1">
              <a:prstTxWarp prst="textNoShape">
                <a:avLst/>
              </a:prstTxWarp>
            </a:bodyPr>
            <a:lstStyle/>
            <a:p>
              <a:pPr algn="ctr" defTabSz="65306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600" b="1" dirty="0" smtClean="0">
                  <a:latin typeface="Franklin Gothic Book"/>
                  <a:ea typeface="ＭＳ Ｐゴシック" charset="-128"/>
                  <a:cs typeface="ＭＳ Ｐゴシック" charset="-128"/>
                </a:rPr>
                <a:t>Task Parallelism</a:t>
              </a:r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1487545" y="5044787"/>
              <a:ext cx="7634061" cy="75713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b="1" dirty="0" err="1" smtClean="0">
                  <a:solidFill>
                    <a:srgbClr val="000090"/>
                  </a:solidFill>
                  <a:latin typeface="Monaco"/>
                  <a:cs typeface="Monaco"/>
                </a:rPr>
                <a:t>struct</a:t>
              </a:r>
              <a:r>
                <a:rPr lang="en-US" sz="1700" b="1" dirty="0" smtClean="0">
                  <a:solidFill>
                    <a:srgbClr val="000090"/>
                  </a:solidFill>
                  <a:latin typeface="Monaco"/>
                  <a:cs typeface="Monaco"/>
                </a:rPr>
                <a:t> </a:t>
              </a:r>
              <a:r>
                <a:rPr lang="en-US" sz="1700" dirty="0" smtClean="0">
                  <a:latin typeface="Monaco"/>
                  <a:cs typeface="Monaco"/>
                </a:rPr>
                <a:t>fibonacci {</a:t>
              </a:r>
            </a:p>
            <a:p>
              <a:r>
                <a:rPr lang="en-US" sz="1700" dirty="0" smtClean="0">
                  <a:latin typeface="Monaco"/>
                  <a:cs typeface="Monaco"/>
                </a:rPr>
                <a:t> </a:t>
              </a:r>
              <a:r>
                <a:rPr lang="en-US" sz="1700" dirty="0" err="1" smtClean="0">
                  <a:latin typeface="Monaco"/>
                  <a:cs typeface="Monaco"/>
                </a:rPr>
                <a:t>fibonacci</a:t>
              </a:r>
              <a:r>
                <a:rPr lang="en-US" sz="1700" dirty="0" smtClean="0">
                  <a:latin typeface="Monaco"/>
                  <a:cs typeface="Monaco"/>
                </a:rPr>
                <a:t> (const </a:t>
              </a:r>
              <a:r>
                <a:rPr lang="en-US" sz="1700" dirty="0" err="1" smtClean="0">
                  <a:latin typeface="Monaco"/>
                  <a:cs typeface="Monaco"/>
                </a:rPr>
                <a:t>int</a:t>
              </a:r>
              <a:r>
                <a:rPr lang="en-US" sz="1700" dirty="0" smtClean="0">
                  <a:latin typeface="Monaco"/>
                  <a:cs typeface="Monaco"/>
                </a:rPr>
                <a:t>&amp; n):(n),answer(0){}</a:t>
              </a:r>
            </a:p>
            <a:p>
              <a:r>
                <a:rPr lang="en-US" sz="1700" b="1" dirty="0" smtClean="0">
                  <a:latin typeface="Monaco"/>
                  <a:cs typeface="Monaco"/>
                </a:rPr>
                <a:t> </a:t>
              </a:r>
              <a:r>
                <a:rPr lang="en-US" sz="1700" b="1" dirty="0" smtClean="0">
                  <a:solidFill>
                    <a:srgbClr val="000090"/>
                  </a:solidFill>
                  <a:latin typeface="Monaco"/>
                  <a:cs typeface="Monaco"/>
                </a:rPr>
                <a:t>void </a:t>
              </a:r>
              <a:r>
                <a:rPr lang="en-US" sz="1700" dirty="0" smtClean="0">
                  <a:solidFill>
                    <a:srgbClr val="000090"/>
                  </a:solidFill>
                  <a:latin typeface="Monaco"/>
                  <a:cs typeface="Monaco"/>
                </a:rPr>
                <a:t>operator </a:t>
              </a:r>
              <a:r>
                <a:rPr lang="en-US" sz="1700" dirty="0" smtClean="0">
                  <a:latin typeface="Monaco"/>
                  <a:cs typeface="Monaco"/>
                </a:rPr>
                <a:t>() () {</a:t>
              </a:r>
            </a:p>
            <a:p>
              <a:r>
                <a:rPr lang="en-US" sz="1700" dirty="0" smtClean="0">
                  <a:latin typeface="Monaco"/>
                  <a:cs typeface="Monaco"/>
                </a:rPr>
                <a:t>  </a:t>
              </a:r>
              <a:r>
                <a:rPr lang="en-US" sz="1700" b="1" dirty="0" smtClean="0">
                  <a:solidFill>
                    <a:srgbClr val="000090"/>
                  </a:solidFill>
                  <a:latin typeface="Monaco"/>
                  <a:cs typeface="Monaco"/>
                </a:rPr>
                <a:t>if </a:t>
              </a:r>
              <a:r>
                <a:rPr lang="en-US" sz="1700" dirty="0" smtClean="0">
                  <a:latin typeface="Monaco"/>
                  <a:cs typeface="Monaco"/>
                </a:rPr>
                <a:t>(0 == n || 1 == n) answer = n; </a:t>
              </a:r>
            </a:p>
            <a:p>
              <a:r>
                <a:rPr lang="en-US" sz="1700" dirty="0" smtClean="0">
                  <a:latin typeface="Monaco"/>
                  <a:cs typeface="Monaco"/>
                </a:rPr>
                <a:t>  </a:t>
              </a:r>
              <a:r>
                <a:rPr lang="en-US" sz="1700" b="1" dirty="0" smtClean="0">
                  <a:solidFill>
                    <a:srgbClr val="000090"/>
                  </a:solidFill>
                  <a:latin typeface="Monaco"/>
                  <a:cs typeface="Monaco"/>
                </a:rPr>
                <a:t>else </a:t>
              </a:r>
              <a:r>
                <a:rPr lang="en-US" sz="1700" dirty="0" smtClean="0">
                  <a:latin typeface="Monaco"/>
                  <a:cs typeface="Monaco"/>
                </a:rPr>
                <a:t>{</a:t>
              </a:r>
            </a:p>
            <a:p>
              <a:r>
                <a:rPr lang="en-US" sz="1700" dirty="0" smtClean="0">
                  <a:latin typeface="Monaco"/>
                  <a:cs typeface="Monaco"/>
                </a:rPr>
                <a:t>   task </a:t>
              </a:r>
              <a:r>
                <a:rPr lang="en-US" sz="1700" dirty="0" err="1" smtClean="0">
                  <a:latin typeface="Monaco"/>
                  <a:cs typeface="Monaco"/>
                </a:rPr>
                <a:t>fib_task</a:t>
              </a:r>
              <a:r>
                <a:rPr lang="en-US" sz="1700" dirty="0" smtClean="0">
                  <a:latin typeface="Monaco"/>
                  <a:cs typeface="Monaco"/>
                </a:rPr>
                <a:t>; </a:t>
              </a:r>
            </a:p>
            <a:p>
              <a:r>
                <a:rPr lang="en-US" sz="1700" dirty="0" smtClean="0">
                  <a:latin typeface="Monaco"/>
                  <a:cs typeface="Monaco"/>
                </a:rPr>
                <a:t>   </a:t>
              </a:r>
              <a:r>
                <a:rPr lang="en-US" sz="1700" dirty="0" err="1" smtClean="0">
                  <a:latin typeface="Monaco"/>
                  <a:cs typeface="Monaco"/>
                </a:rPr>
                <a:t>fibonacci</a:t>
              </a:r>
              <a:r>
                <a:rPr lang="en-US" sz="1700" dirty="0" smtClean="0">
                  <a:latin typeface="Monaco"/>
                  <a:cs typeface="Monaco"/>
                </a:rPr>
                <a:t> fib_n_1 (n−1), fib_n_2 (n−2);</a:t>
              </a:r>
            </a:p>
            <a:p>
              <a:r>
                <a:rPr lang="en-US" sz="1700" dirty="0" smtClean="0">
                  <a:solidFill>
                    <a:srgbClr val="0000FF"/>
                  </a:solidFill>
                  <a:latin typeface="Monaco"/>
                  <a:cs typeface="Monaco"/>
                </a:rPr>
                <a:t>      </a:t>
              </a:r>
            </a:p>
            <a:p>
              <a:r>
                <a:rPr lang="en-US" sz="2000" dirty="0" smtClean="0">
                  <a:solidFill>
                    <a:srgbClr val="0000FF"/>
                  </a:solidFill>
                  <a:latin typeface="Monaco"/>
                  <a:cs typeface="Monaco"/>
                </a:rPr>
                <a:t>   </a:t>
              </a:r>
              <a:r>
                <a:rPr lang="en-US" sz="2000" dirty="0" err="1" smtClean="0">
                  <a:solidFill>
                    <a:srgbClr val="0000FF"/>
                  </a:solidFill>
                  <a:latin typeface="Monaco"/>
                  <a:cs typeface="Monaco"/>
                </a:rPr>
                <a:t>pfunc::spawn</a:t>
              </a:r>
              <a:r>
                <a:rPr lang="en-US" sz="2000" dirty="0" smtClean="0">
                  <a:solidFill>
                    <a:srgbClr val="0000FF"/>
                  </a:solidFill>
                  <a:latin typeface="Monaco"/>
                  <a:cs typeface="Monaco"/>
                </a:rPr>
                <a:t> (</a:t>
              </a:r>
              <a:r>
                <a:rPr lang="en-US" sz="2000" dirty="0" err="1" smtClean="0">
                  <a:solidFill>
                    <a:srgbClr val="0000FF"/>
                  </a:solidFill>
                  <a:latin typeface="Monaco"/>
                  <a:cs typeface="Monaco"/>
                </a:rPr>
                <a:t>fib_task</a:t>
              </a:r>
              <a:r>
                <a:rPr lang="en-US" sz="2000" dirty="0" smtClean="0">
                  <a:solidFill>
                    <a:srgbClr val="0000FF"/>
                  </a:solidFill>
                  <a:latin typeface="Monaco"/>
                  <a:cs typeface="Monaco"/>
                </a:rPr>
                <a:t>, fib_n_1);</a:t>
              </a:r>
            </a:p>
            <a:p>
              <a:r>
                <a:rPr lang="en-US" sz="2000" dirty="0" smtClean="0">
                  <a:solidFill>
                    <a:srgbClr val="008000"/>
                  </a:solidFill>
                  <a:latin typeface="Monaco"/>
                  <a:cs typeface="Monaco"/>
                </a:rPr>
                <a:t>   fib_n_2(); </a:t>
              </a:r>
            </a:p>
            <a:p>
              <a:r>
                <a:rPr lang="en-US" sz="2000" dirty="0" smtClean="0">
                  <a:solidFill>
                    <a:srgbClr val="0000FF"/>
                  </a:solidFill>
                  <a:latin typeface="Monaco"/>
                  <a:cs typeface="Monaco"/>
                </a:rPr>
                <a:t>   </a:t>
              </a:r>
              <a:r>
                <a:rPr lang="en-US" sz="2000" dirty="0" err="1" smtClean="0">
                  <a:solidFill>
                    <a:srgbClr val="0000FF"/>
                  </a:solidFill>
                  <a:latin typeface="Monaco"/>
                  <a:cs typeface="Monaco"/>
                </a:rPr>
                <a:t>pfunc::wait</a:t>
              </a:r>
              <a:r>
                <a:rPr lang="en-US" sz="2000" dirty="0" smtClean="0">
                  <a:solidFill>
                    <a:srgbClr val="0000FF"/>
                  </a:solidFill>
                  <a:latin typeface="Monaco"/>
                  <a:cs typeface="Monaco"/>
                </a:rPr>
                <a:t> (</a:t>
              </a:r>
              <a:r>
                <a:rPr lang="en-US" sz="2000" dirty="0" err="1" smtClean="0">
                  <a:solidFill>
                    <a:srgbClr val="0000FF"/>
                  </a:solidFill>
                  <a:latin typeface="Monaco"/>
                  <a:cs typeface="Monaco"/>
                </a:rPr>
                <a:t>fib_task</a:t>
              </a:r>
              <a:r>
                <a:rPr lang="en-US" sz="2000" dirty="0" smtClean="0">
                  <a:solidFill>
                    <a:srgbClr val="0000FF"/>
                  </a:solidFill>
                  <a:latin typeface="Monaco"/>
                  <a:cs typeface="Monaco"/>
                </a:rPr>
                <a:t>); </a:t>
              </a:r>
            </a:p>
            <a:p>
              <a:r>
                <a:rPr lang="en-US" sz="1700" dirty="0" smtClean="0">
                  <a:latin typeface="Monaco"/>
                  <a:cs typeface="Monaco"/>
                </a:rPr>
                <a:t>      </a:t>
              </a:r>
            </a:p>
            <a:p>
              <a:r>
                <a:rPr lang="en-US" sz="1700" dirty="0" smtClean="0">
                  <a:latin typeface="Monaco"/>
                  <a:cs typeface="Monaco"/>
                </a:rPr>
                <a:t>   answer=fib_n_1.answer+fib_n_2.answer;</a:t>
              </a:r>
            </a:p>
            <a:p>
              <a:r>
                <a:rPr lang="en-US" sz="1700" dirty="0" smtClean="0">
                  <a:latin typeface="Monaco"/>
                  <a:cs typeface="Monaco"/>
                </a:rPr>
                <a:t>  }</a:t>
              </a:r>
            </a:p>
            <a:p>
              <a:r>
                <a:rPr lang="en-US" sz="1700" dirty="0" smtClean="0">
                  <a:latin typeface="Monaco"/>
                  <a:cs typeface="Monaco"/>
                </a:rPr>
                <a:t> }</a:t>
              </a:r>
            </a:p>
            <a:p>
              <a:r>
                <a:rPr lang="en-US" sz="1700" b="1" dirty="0" smtClean="0">
                  <a:solidFill>
                    <a:srgbClr val="000090"/>
                  </a:solidFill>
                  <a:latin typeface="Monaco"/>
                  <a:cs typeface="Monaco"/>
                </a:rPr>
                <a:t> </a:t>
              </a:r>
              <a:r>
                <a:rPr lang="en-US" sz="1700" b="1" dirty="0" err="1" smtClean="0">
                  <a:solidFill>
                    <a:srgbClr val="000090"/>
                  </a:solidFill>
                  <a:latin typeface="Monaco"/>
                  <a:cs typeface="Monaco"/>
                </a:rPr>
                <a:t>int</a:t>
              </a:r>
              <a:r>
                <a:rPr lang="en-US" sz="1700" b="1" dirty="0" smtClean="0">
                  <a:solidFill>
                    <a:srgbClr val="000090"/>
                  </a:solidFill>
                  <a:latin typeface="Monaco"/>
                  <a:cs typeface="Monaco"/>
                </a:rPr>
                <a:t> </a:t>
              </a:r>
              <a:r>
                <a:rPr lang="en-US" sz="1700" dirty="0" smtClean="0">
                  <a:latin typeface="Monaco"/>
                  <a:cs typeface="Monaco"/>
                </a:rPr>
                <a:t>answer; </a:t>
              </a:r>
            </a:p>
            <a:p>
              <a:r>
                <a:rPr lang="en-US" sz="1700" b="1" dirty="0" smtClean="0">
                  <a:latin typeface="Monaco"/>
                  <a:cs typeface="Monaco"/>
                </a:rPr>
                <a:t> </a:t>
              </a:r>
              <a:r>
                <a:rPr lang="en-US" sz="1700" b="1" dirty="0" smtClean="0">
                  <a:solidFill>
                    <a:srgbClr val="000090"/>
                  </a:solidFill>
                  <a:latin typeface="Monaco"/>
                  <a:cs typeface="Monaco"/>
                </a:rPr>
                <a:t>const </a:t>
              </a:r>
              <a:r>
                <a:rPr lang="en-US" sz="1700" b="1" dirty="0" err="1" smtClean="0">
                  <a:solidFill>
                    <a:srgbClr val="000090"/>
                  </a:solidFill>
                  <a:latin typeface="Monaco"/>
                  <a:cs typeface="Monaco"/>
                </a:rPr>
                <a:t>int</a:t>
              </a:r>
              <a:r>
                <a:rPr lang="en-US" sz="1700" b="1" dirty="0" smtClean="0">
                  <a:solidFill>
                    <a:srgbClr val="000090"/>
                  </a:solidFill>
                  <a:latin typeface="Monaco"/>
                  <a:cs typeface="Monaco"/>
                </a:rPr>
                <a:t> </a:t>
              </a:r>
              <a:r>
                <a:rPr lang="en-US" sz="1700" dirty="0" smtClean="0">
                  <a:latin typeface="Monaco"/>
                  <a:cs typeface="Monaco"/>
                </a:rPr>
                <a:t>n;</a:t>
              </a:r>
            </a:p>
            <a:p>
              <a:r>
                <a:rPr lang="en-US" sz="1700" dirty="0" smtClean="0">
                  <a:latin typeface="Monaco"/>
                  <a:cs typeface="Monaco"/>
                </a:rPr>
                <a:t>}; </a:t>
              </a:r>
            </a:p>
          </p:txBody>
        </p:sp>
        <p:pic>
          <p:nvPicPr>
            <p:cNvPr id="396" name="Picture 395" descr="Fibonacci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80210" y="6590254"/>
              <a:ext cx="4635685" cy="3759119"/>
            </a:xfrm>
            <a:prstGeom prst="rect">
              <a:avLst/>
            </a:prstGeom>
          </p:spPr>
        </p:pic>
        <p:grpSp>
          <p:nvGrpSpPr>
            <p:cNvPr id="397" name="Group 302"/>
            <p:cNvGrpSpPr/>
            <p:nvPr/>
          </p:nvGrpSpPr>
          <p:grpSpPr>
            <a:xfrm>
              <a:off x="1247823" y="11995577"/>
              <a:ext cx="13388630" cy="1981545"/>
              <a:chOff x="15709009" y="16512757"/>
              <a:chExt cx="13388630" cy="1981545"/>
            </a:xfrm>
          </p:grpSpPr>
          <p:sp>
            <p:nvSpPr>
              <p:cNvPr id="418" name="Title 1"/>
              <p:cNvSpPr txBox="1">
                <a:spLocks/>
              </p:cNvSpPr>
              <p:nvPr/>
            </p:nvSpPr>
            <p:spPr bwMode="auto">
              <a:xfrm>
                <a:off x="16328533" y="16512757"/>
                <a:ext cx="11656807" cy="6556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91440" numCol="1" anchor="b" anchorCtr="0" compatLnSpc="1">
                <a:prstTxWarp prst="textNoShape">
                  <a:avLst/>
                </a:prstTxWarp>
              </a:bodyPr>
              <a:lstStyle/>
              <a:p>
                <a:pPr algn="ctr" defTabSz="65306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600" b="1" dirty="0" smtClean="0">
                    <a:latin typeface="Franklin Gothic Book"/>
                    <a:ea typeface="ＭＳ Ｐゴシック" charset="-128"/>
                    <a:cs typeface="ＭＳ Ｐゴシック" charset="-128"/>
                  </a:rPr>
                  <a:t>PFunc-specific Features for Task P</a:t>
                </a:r>
                <a:r>
                  <a:rPr lang="en-US" sz="2600" b="1" dirty="0" err="1" smtClean="0">
                    <a:latin typeface="Franklin Gothic Book"/>
                    <a:ea typeface="ＭＳ Ｐゴシック" charset="-128"/>
                    <a:cs typeface="ＭＳ Ｐゴシック" charset="-128"/>
                  </a:rPr>
                  <a:t>arallelism</a:t>
                </a:r>
                <a:endParaRPr lang="en-US" sz="2600" b="1" dirty="0" smtClean="0">
                  <a:latin typeface="Franklin Gothic Book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20" name="Content Placeholder 2"/>
              <p:cNvSpPr txBox="1">
                <a:spLocks/>
              </p:cNvSpPr>
              <p:nvPr/>
            </p:nvSpPr>
            <p:spPr bwMode="auto">
              <a:xfrm>
                <a:off x="15709009" y="16995967"/>
                <a:ext cx="13388630" cy="1498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95012" indent="-195012" algn="ctr" defTabSz="653064" fontAlgn="base">
                  <a:spcBef>
                    <a:spcPts val="411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Wingdings 2" charset="2"/>
                  <a:buChar char=""/>
                  <a:defRPr/>
                </a:pPr>
                <a:r>
                  <a:rPr lang="en-US" sz="2300" dirty="0" smtClean="0">
                    <a:ea typeface="ＭＳ Ｐゴシック" charset="-128"/>
                    <a:cs typeface="ＭＳ Ｐゴシック" charset="-128"/>
                  </a:rPr>
                  <a:t>Spawn tasks on specific queues.</a:t>
                </a:r>
              </a:p>
              <a:p>
                <a:pPr marL="195012" indent="-195012" algn="ctr" defTabSz="653064" fontAlgn="base">
                  <a:spcBef>
                    <a:spcPts val="411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Wingdings 2" charset="2"/>
                  <a:buChar char=""/>
                  <a:defRPr/>
                </a:pPr>
                <a:r>
                  <a:rPr lang="en-US" sz="2300" dirty="0" smtClean="0">
                    <a:ea typeface="ＭＳ Ｐゴシック" charset="-128"/>
                    <a:cs typeface="ＭＳ Ｐゴシック" charset="-128"/>
                  </a:rPr>
                  <a:t>Select from work-stealing to work-sharing at runtime.</a:t>
                </a:r>
              </a:p>
              <a:p>
                <a:pPr marL="195012" indent="-195012" algn="ctr" defTabSz="653064" fontAlgn="base">
                  <a:spcBef>
                    <a:spcPts val="411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Wingdings 2" charset="2"/>
                  <a:buChar char=""/>
                  <a:defRPr/>
                </a:pPr>
                <a:r>
                  <a:rPr lang="en-US" sz="2300" dirty="0" smtClean="0">
                    <a:ea typeface="ＭＳ Ｐゴシック" charset="-128"/>
                    <a:cs typeface="ＭＳ Ｐゴシック" charset="-128"/>
                  </a:rPr>
                  <a:t>Tasks can have multiple parents; execute </a:t>
                </a:r>
                <a:r>
                  <a:rPr lang="en-US" sz="2300" dirty="0" err="1" smtClean="0">
                    <a:ea typeface="ＭＳ Ｐゴシック" charset="-128"/>
                    <a:cs typeface="ＭＳ Ｐゴシック" charset="-128"/>
                  </a:rPr>
                  <a:t>DAGs</a:t>
                </a:r>
                <a:r>
                  <a:rPr lang="en-US" sz="2300" dirty="0" smtClean="0">
                    <a:ea typeface="ＭＳ Ｐゴシック" charset="-128"/>
                    <a:cs typeface="ＭＳ Ｐゴシック" charset="-128"/>
                  </a:rPr>
                  <a:t> seamlessly!</a:t>
                </a:r>
              </a:p>
              <a:p>
                <a:pPr marL="195012" indent="-195012" algn="ctr" defTabSz="653064" fontAlgn="base">
                  <a:spcBef>
                    <a:spcPts val="411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Wingdings 2" charset="2"/>
                  <a:buChar char=""/>
                  <a:defRPr/>
                </a:pPr>
                <a:endParaRPr lang="en-US" sz="2300" dirty="0" smtClean="0">
                  <a:ea typeface="ＭＳ Ｐゴシック" charset="-128"/>
                  <a:cs typeface="ＭＳ Ｐゴシック" charset="-128"/>
                </a:endParaRPr>
              </a:p>
            </p:txBody>
          </p:sp>
        </p:grpSp>
        <p:sp>
          <p:nvSpPr>
            <p:cNvPr id="421" name="Content Placeholder 2"/>
            <p:cNvSpPr txBox="1">
              <a:spLocks/>
            </p:cNvSpPr>
            <p:nvPr/>
          </p:nvSpPr>
          <p:spPr bwMode="auto">
            <a:xfrm>
              <a:off x="9958340" y="10320399"/>
              <a:ext cx="3665399" cy="805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195012" indent="-195012" defTabSz="653064" fontAlgn="base">
                <a:spcBef>
                  <a:spcPts val="429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defRPr/>
              </a:pPr>
              <a:r>
                <a:rPr lang="en-US" sz="2300" dirty="0" smtClean="0">
                  <a:ea typeface="ＭＳ Ｐゴシック" pitchFamily="-88" charset="-128"/>
                  <a:cs typeface="ＭＳ Ｐゴシック" pitchFamily="-88" charset="-128"/>
                </a:rPr>
                <a:t>2</a:t>
              </a:r>
              <a:r>
                <a:rPr lang="en-US" sz="2300" dirty="0" smtClean="0">
                  <a:ea typeface="ＭＳ Ｐゴシック" pitchFamily="-88" charset="-128"/>
                  <a:cs typeface="ＭＳ Ｐゴシック" pitchFamily="-88" charset="-128"/>
                </a:rPr>
                <a:t>× faster than </a:t>
              </a:r>
              <a:r>
                <a:rPr lang="en-US" sz="2300" dirty="0" smtClean="0">
                  <a:ea typeface="ＭＳ Ｐゴシック" pitchFamily="-88" charset="-128"/>
                  <a:cs typeface="ＭＳ Ｐゴシック" pitchFamily="-88" charset="-128"/>
                </a:rPr>
                <a:t>TBB!</a:t>
              </a:r>
              <a:endParaRPr lang="en-US" sz="1900" dirty="0">
                <a:ea typeface="ＭＳ Ｐゴシック" pitchFamily="-88" charset="-128"/>
                <a:cs typeface="ＭＳ Ｐゴシック" pitchFamily="-88" charset="-128"/>
              </a:endParaRPr>
            </a:p>
          </p:txBody>
        </p:sp>
        <p:sp>
          <p:nvSpPr>
            <p:cNvPr id="423" name="Content Placeholder 2"/>
            <p:cNvSpPr txBox="1">
              <a:spLocks/>
            </p:cNvSpPr>
            <p:nvPr/>
          </p:nvSpPr>
          <p:spPr bwMode="auto">
            <a:xfrm>
              <a:off x="9806808" y="5791642"/>
              <a:ext cx="4009652" cy="769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195012" indent="-195012" algn="ctr" defTabSz="653064" fontAlgn="base">
                <a:spcBef>
                  <a:spcPts val="429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defRPr/>
              </a:pPr>
              <a:r>
                <a:rPr lang="en-US" sz="2300" dirty="0" smtClean="0">
                  <a:ea typeface="ＭＳ Ｐゴシック" pitchFamily="-88" charset="-128"/>
                  <a:cs typeface="ＭＳ Ｐゴシック" pitchFamily="-88" charset="-128"/>
                </a:rPr>
                <a:t>Fibonacci (</a:t>
              </a:r>
              <a:r>
                <a:rPr lang="en-US" sz="2300" dirty="0" err="1" smtClean="0">
                  <a:ea typeface="ＭＳ Ｐゴシック" pitchFamily="-88" charset="-128"/>
                  <a:cs typeface="ＭＳ Ｐゴシック" pitchFamily="-88" charset="-128"/>
                </a:rPr>
                <a:t>n</a:t>
              </a:r>
              <a:r>
                <a:rPr lang="en-US" sz="2300" dirty="0" smtClean="0">
                  <a:ea typeface="ＭＳ Ｐゴシック" pitchFamily="-88" charset="-128"/>
                  <a:cs typeface="ＭＳ Ｐゴシック" pitchFamily="-88" charset="-128"/>
                </a:rPr>
                <a:t>=37)</a:t>
              </a:r>
              <a:endParaRPr lang="en-US" sz="1900" dirty="0">
                <a:ea typeface="ＭＳ Ｐゴシック" pitchFamily="-88" charset="-128"/>
                <a:cs typeface="ＭＳ Ｐゴシック" pitchFamily="-88" charset="-128"/>
              </a:endParaRPr>
            </a:p>
          </p:txBody>
        </p:sp>
      </p:grpSp>
      <p:grpSp>
        <p:nvGrpSpPr>
          <p:cNvPr id="471" name="Group 470"/>
          <p:cNvGrpSpPr/>
          <p:nvPr/>
        </p:nvGrpSpPr>
        <p:grpSpPr>
          <a:xfrm>
            <a:off x="21911759" y="17685175"/>
            <a:ext cx="10187221" cy="3364766"/>
            <a:chOff x="615564" y="24713785"/>
            <a:chExt cx="13582961" cy="5047149"/>
          </a:xfrm>
        </p:grpSpPr>
        <p:sp>
          <p:nvSpPr>
            <p:cNvPr id="454" name="Rounded Rectangle 453"/>
            <p:cNvSpPr/>
            <p:nvPr/>
          </p:nvSpPr>
          <p:spPr>
            <a:xfrm>
              <a:off x="615564" y="24713785"/>
              <a:ext cx="13227854" cy="49801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number</a:t>
              </a:r>
              <a:endParaRPr lang="en-US" sz="1300" dirty="0"/>
            </a:p>
          </p:txBody>
        </p:sp>
        <p:sp>
          <p:nvSpPr>
            <p:cNvPr id="456" name="Title 1"/>
            <p:cNvSpPr txBox="1">
              <a:spLocks/>
            </p:cNvSpPr>
            <p:nvPr/>
          </p:nvSpPr>
          <p:spPr bwMode="auto">
            <a:xfrm>
              <a:off x="1379278" y="24729672"/>
              <a:ext cx="11656808" cy="912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91440" numCol="1" anchor="b" anchorCtr="0" compatLnSpc="1">
              <a:prstTxWarp prst="textNoShape">
                <a:avLst/>
              </a:prstTxWarp>
            </a:bodyPr>
            <a:lstStyle/>
            <a:p>
              <a:pPr algn="ctr" defTabSz="65306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600" b="1" dirty="0" smtClean="0">
                  <a:latin typeface="Franklin Gothic Book"/>
                  <a:ea typeface="ＭＳ Ｐゴシック" charset="-128"/>
                  <a:cs typeface="ＭＳ Ｐゴシック" charset="-128"/>
                </a:rPr>
                <a:t>References</a:t>
              </a:r>
            </a:p>
          </p:txBody>
        </p:sp>
        <p:sp>
          <p:nvSpPr>
            <p:cNvPr id="461" name="Content Placeholder 2"/>
            <p:cNvSpPr txBox="1">
              <a:spLocks/>
            </p:cNvSpPr>
            <p:nvPr/>
          </p:nvSpPr>
          <p:spPr bwMode="auto">
            <a:xfrm>
              <a:off x="809895" y="25634820"/>
              <a:ext cx="13388630" cy="4126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195012" indent="-195012" defTabSz="653064" fontAlgn="base">
                <a:spcBef>
                  <a:spcPts val="411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r>
                <a:rPr lang="en-US" sz="2300" dirty="0" err="1" smtClean="0">
                  <a:solidFill>
                    <a:srgbClr val="0000FF"/>
                  </a:solidFill>
                  <a:ea typeface="ＭＳ Ｐゴシック" charset="-128"/>
                  <a:cs typeface="ＭＳ Ｐゴシック" charset="-128"/>
                </a:rPr>
                <a:t>https://projects.coin-or.org/PFunc</a:t>
              </a:r>
              <a:endParaRPr lang="en-US" sz="2300" dirty="0" smtClean="0">
                <a:solidFill>
                  <a:srgbClr val="0000FF"/>
                </a:solidFill>
                <a:ea typeface="ＭＳ Ｐゴシック" charset="-128"/>
                <a:cs typeface="ＭＳ Ｐゴシック" charset="-128"/>
              </a:endParaRPr>
            </a:p>
            <a:p>
              <a:pPr marL="195012" indent="-195012" defTabSz="653064" fontAlgn="base">
                <a:spcBef>
                  <a:spcPts val="411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r>
                <a:rPr lang="en-US" sz="2300" dirty="0" smtClean="0">
                  <a:ea typeface="ＭＳ Ｐゴシック" charset="-128"/>
                  <a:cs typeface="ＭＳ Ｐゴシック" charset="-128"/>
                </a:rPr>
                <a:t>PFunc: </a:t>
              </a:r>
              <a:r>
                <a:rPr lang="en-US" sz="2300" dirty="0" err="1" smtClean="0">
                  <a:ea typeface="ＭＳ Ｐゴシック" charset="-128"/>
                  <a:cs typeface="ＭＳ Ｐゴシック" charset="-128"/>
                </a:rPr>
                <a:t>Modern</a:t>
              </a:r>
              <a:r>
                <a:rPr lang="en-US" sz="2300" dirty="0" smtClean="0">
                  <a:ea typeface="ＭＳ Ｐゴシック" charset="-128"/>
                  <a:cs typeface="ＭＳ Ｐゴシック" charset="-128"/>
                </a:rPr>
                <a:t> Task Parallelism For Modern High Performance Computing, Kambadur et al., SC 2009.</a:t>
              </a:r>
            </a:p>
            <a:p>
              <a:pPr marL="195012" indent="-195012" defTabSz="653064" fontAlgn="base">
                <a:spcBef>
                  <a:spcPts val="411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r>
                <a:rPr lang="en-US" sz="2300" dirty="0" smtClean="0">
                  <a:ea typeface="ＭＳ Ｐゴシック" charset="-128"/>
                  <a:cs typeface="ＭＳ Ｐゴシック" charset="-128"/>
                </a:rPr>
                <a:t>Demand-driven Execution Of Static Directed Acyclic Graphs Using Task Parallelism, Kambadur et al., </a:t>
              </a:r>
              <a:r>
                <a:rPr lang="en-US" sz="2300" dirty="0" err="1" smtClean="0">
                  <a:ea typeface="ＭＳ Ｐゴシック" charset="-128"/>
                  <a:cs typeface="ＭＳ Ｐゴシック" charset="-128"/>
                </a:rPr>
                <a:t>HiPC</a:t>
              </a:r>
              <a:r>
                <a:rPr lang="en-US" sz="2300" dirty="0" smtClean="0">
                  <a:ea typeface="ＭＳ Ｐゴシック" charset="-128"/>
                  <a:cs typeface="ＭＳ Ｐゴシック" charset="-128"/>
                </a:rPr>
                <a:t>, 2009.</a:t>
              </a:r>
            </a:p>
            <a:p>
              <a:pPr marL="195012" indent="-195012" defTabSz="653064" fontAlgn="base">
                <a:spcBef>
                  <a:spcPts val="411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r>
                <a:rPr lang="en-US" sz="2300" dirty="0" smtClean="0">
                  <a:ea typeface="ＭＳ Ｐゴシック" charset="-128"/>
                  <a:cs typeface="ＭＳ Ｐゴシック" charset="-128"/>
                </a:rPr>
                <a:t>Extending Task Parallelism For Frequent Pattern Mining, Kambadur et al, </a:t>
              </a:r>
              <a:r>
                <a:rPr lang="en-US" sz="2300" dirty="0" err="1" smtClean="0">
                  <a:ea typeface="ＭＳ Ｐゴシック" charset="-128"/>
                  <a:cs typeface="ＭＳ Ｐゴシック" charset="-128"/>
                </a:rPr>
                <a:t>ParCO</a:t>
              </a:r>
              <a:r>
                <a:rPr lang="en-US" sz="2300" dirty="0" smtClean="0">
                  <a:ea typeface="ＭＳ Ｐゴシック" charset="-128"/>
                  <a:cs typeface="ＭＳ Ｐゴシック" charset="-128"/>
                </a:rPr>
                <a:t>, 2009.</a:t>
              </a:r>
            </a:p>
          </p:txBody>
        </p:sp>
      </p:grpSp>
      <p:sp>
        <p:nvSpPr>
          <p:cNvPr id="562" name="Rounded Rectangle 561"/>
          <p:cNvSpPr/>
          <p:nvPr/>
        </p:nvSpPr>
        <p:spPr>
          <a:xfrm>
            <a:off x="11151902" y="3678891"/>
            <a:ext cx="10242036" cy="172849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number</a:t>
            </a:r>
            <a:endParaRPr lang="en-US" sz="1300" dirty="0"/>
          </a:p>
        </p:txBody>
      </p:sp>
      <p:grpSp>
        <p:nvGrpSpPr>
          <p:cNvPr id="560" name="Group 559"/>
          <p:cNvGrpSpPr/>
          <p:nvPr/>
        </p:nvGrpSpPr>
        <p:grpSpPr>
          <a:xfrm>
            <a:off x="11791174" y="7177602"/>
            <a:ext cx="8638103" cy="10224095"/>
            <a:chOff x="16071907" y="8051048"/>
            <a:chExt cx="11517470" cy="15336142"/>
          </a:xfrm>
        </p:grpSpPr>
        <p:grpSp>
          <p:nvGrpSpPr>
            <p:cNvPr id="551" name="Group 550"/>
            <p:cNvGrpSpPr/>
            <p:nvPr/>
          </p:nvGrpSpPr>
          <p:grpSpPr>
            <a:xfrm>
              <a:off x="16071907" y="13294845"/>
              <a:ext cx="11517470" cy="10092345"/>
              <a:chOff x="16290872" y="13075865"/>
              <a:chExt cx="11517470" cy="10092345"/>
            </a:xfrm>
          </p:grpSpPr>
          <p:sp>
            <p:nvSpPr>
              <p:cNvPr id="491" name="Process 490"/>
              <p:cNvSpPr/>
              <p:nvPr/>
            </p:nvSpPr>
            <p:spPr>
              <a:xfrm>
                <a:off x="20598029" y="13075865"/>
                <a:ext cx="3158617" cy="957377"/>
              </a:xfrm>
              <a:prstGeom prst="flowChartProces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rgbClr val="000000"/>
                    </a:solidFill>
                  </a:rPr>
                  <a:t>Scheduling point</a:t>
                </a:r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3" name="Decision 492"/>
              <p:cNvSpPr/>
              <p:nvPr/>
            </p:nvSpPr>
            <p:spPr>
              <a:xfrm>
                <a:off x="20354880" y="14511930"/>
                <a:ext cx="3669387" cy="2353552"/>
              </a:xfrm>
              <a:prstGeom prst="flowChartDecision">
                <a:avLst/>
              </a:prstGeom>
              <a:solidFill>
                <a:schemeClr val="accent4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Is thread’s own  queue  empty?</a:t>
                </a:r>
                <a:endParaRPr lang="en-US" sz="2000" dirty="0"/>
              </a:p>
            </p:txBody>
          </p:sp>
          <p:sp>
            <p:nvSpPr>
              <p:cNvPr id="494" name="Process 493"/>
              <p:cNvSpPr/>
              <p:nvPr/>
            </p:nvSpPr>
            <p:spPr>
              <a:xfrm>
                <a:off x="16676270" y="16606193"/>
                <a:ext cx="4159501" cy="957377"/>
              </a:xfrm>
              <a:prstGeom prst="flowChartProces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rgbClr val="000000"/>
                    </a:solidFill>
                  </a:rPr>
                  <a:t>Victim queue = own</a:t>
                </a:r>
              </a:p>
              <a:p>
                <a:pPr algn="ctr"/>
                <a:r>
                  <a:rPr lang="en-US" sz="2000" dirty="0" smtClean="0">
                    <a:solidFill>
                      <a:srgbClr val="000000"/>
                    </a:solidFill>
                  </a:rPr>
                  <a:t>Predicate = </a:t>
                </a:r>
                <a:r>
                  <a:rPr lang="en-US" sz="2000" i="1" dirty="0" smtClean="0">
                    <a:solidFill>
                      <a:srgbClr val="000000"/>
                    </a:solidFill>
                  </a:rPr>
                  <a:t>own</a:t>
                </a:r>
                <a:endParaRPr lang="en-US" sz="2000" i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6" name="Process 495"/>
              <p:cNvSpPr/>
              <p:nvPr/>
            </p:nvSpPr>
            <p:spPr>
              <a:xfrm>
                <a:off x="23608442" y="16586247"/>
                <a:ext cx="4199900" cy="957377"/>
              </a:xfrm>
              <a:prstGeom prst="flowChartProces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rgbClr val="000000"/>
                    </a:solidFill>
                  </a:rPr>
                  <a:t>Victim queue = other</a:t>
                </a:r>
              </a:p>
              <a:p>
                <a:pPr algn="ctr"/>
                <a:r>
                  <a:rPr lang="en-US" sz="2000" dirty="0" smtClean="0">
                    <a:solidFill>
                      <a:srgbClr val="000000"/>
                    </a:solidFill>
                  </a:rPr>
                  <a:t>Predicate = </a:t>
                </a:r>
                <a:r>
                  <a:rPr lang="en-US" sz="2000" i="1" dirty="0" smtClean="0">
                    <a:solidFill>
                      <a:srgbClr val="000000"/>
                    </a:solidFill>
                  </a:rPr>
                  <a:t>steal</a:t>
                </a:r>
                <a:endParaRPr lang="en-US" sz="2000" i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7" name="Process 496"/>
              <p:cNvSpPr/>
              <p:nvPr/>
            </p:nvSpPr>
            <p:spPr>
              <a:xfrm>
                <a:off x="20089627" y="18082149"/>
                <a:ext cx="4159501" cy="957377"/>
              </a:xfrm>
              <a:prstGeom prst="flowChartProcess">
                <a:avLst/>
              </a:prstGeom>
              <a:solidFill>
                <a:schemeClr val="accent4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00" dirty="0" smtClean="0"/>
                  <a:t>Get candidate tasks</a:t>
                </a:r>
                <a:endParaRPr lang="en-US" sz="2300" i="1" dirty="0"/>
              </a:p>
            </p:txBody>
          </p:sp>
          <p:sp>
            <p:nvSpPr>
              <p:cNvPr id="499" name="Process 498"/>
              <p:cNvSpPr/>
              <p:nvPr/>
            </p:nvSpPr>
            <p:spPr>
              <a:xfrm>
                <a:off x="20085810" y="19750644"/>
                <a:ext cx="4159501" cy="854797"/>
              </a:xfrm>
              <a:prstGeom prst="flowChartProcess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2000" dirty="0" smtClean="0">
                    <a:solidFill>
                      <a:srgbClr val="000000"/>
                    </a:solidFill>
                  </a:rPr>
                  <a:t>Select the best task using supplied predicate</a:t>
                </a:r>
                <a:endParaRPr lang="en-US" sz="2000" i="1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00" name="Straight Connector 499"/>
              <p:cNvCxnSpPr/>
              <p:nvPr/>
            </p:nvCxnSpPr>
            <p:spPr>
              <a:xfrm flipV="1">
                <a:off x="18743261" y="15668761"/>
                <a:ext cx="1611619" cy="103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/>
              <p:cNvCxnSpPr/>
              <p:nvPr/>
            </p:nvCxnSpPr>
            <p:spPr>
              <a:xfrm rot="10800000">
                <a:off x="24024271" y="15668762"/>
                <a:ext cx="1769610" cy="1031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>
                <a:endCxn id="494" idx="2"/>
              </p:cNvCxnSpPr>
              <p:nvPr/>
            </p:nvCxnSpPr>
            <p:spPr>
              <a:xfrm rot="5400000" flipH="1" flipV="1">
                <a:off x="18246567" y="18051384"/>
                <a:ext cx="997268" cy="2163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/>
              <p:cNvCxnSpPr>
                <a:endCxn id="496" idx="2"/>
              </p:cNvCxnSpPr>
              <p:nvPr/>
            </p:nvCxnSpPr>
            <p:spPr>
              <a:xfrm rot="5400000" flipH="1" flipV="1">
                <a:off x="25198154" y="18053688"/>
                <a:ext cx="1020480" cy="362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6" name="Decision 505"/>
              <p:cNvSpPr/>
              <p:nvPr/>
            </p:nvSpPr>
            <p:spPr>
              <a:xfrm>
                <a:off x="20642238" y="21128190"/>
                <a:ext cx="3054258" cy="2040020"/>
              </a:xfrm>
              <a:prstGeom prst="flowChartDecisio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rgbClr val="000000"/>
                    </a:solidFill>
                  </a:rPr>
                  <a:t>Found a task?</a:t>
                </a:r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7" name="Terminator 506"/>
              <p:cNvSpPr/>
              <p:nvPr/>
            </p:nvSpPr>
            <p:spPr>
              <a:xfrm>
                <a:off x="24683818" y="21820655"/>
                <a:ext cx="1898331" cy="646816"/>
              </a:xfrm>
              <a:prstGeom prst="flowChartTerminator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rgbClr val="000000"/>
                    </a:solidFill>
                  </a:rPr>
                  <a:t>End</a:t>
                </a:r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08" name="Straight Connector 507"/>
              <p:cNvCxnSpPr>
                <a:stCxn id="506" idx="1"/>
              </p:cNvCxnSpPr>
              <p:nvPr/>
            </p:nvCxnSpPr>
            <p:spPr>
              <a:xfrm rot="10800000">
                <a:off x="16334666" y="22117136"/>
                <a:ext cx="4307573" cy="3106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/>
              <p:cNvCxnSpPr/>
              <p:nvPr/>
            </p:nvCxnSpPr>
            <p:spPr>
              <a:xfrm rot="5400000">
                <a:off x="12532436" y="18321402"/>
                <a:ext cx="7617494" cy="181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Arrow Connector 510"/>
              <p:cNvCxnSpPr>
                <a:endCxn id="493" idx="0"/>
              </p:cNvCxnSpPr>
              <p:nvPr/>
            </p:nvCxnSpPr>
            <p:spPr>
              <a:xfrm>
                <a:off x="16290872" y="14496578"/>
                <a:ext cx="5898702" cy="153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Arrow Connector 511"/>
              <p:cNvCxnSpPr>
                <a:endCxn id="494" idx="0"/>
              </p:cNvCxnSpPr>
              <p:nvPr/>
            </p:nvCxnSpPr>
            <p:spPr>
              <a:xfrm rot="5400000">
                <a:off x="18287310" y="16137478"/>
                <a:ext cx="937428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Arrow Connector 512"/>
              <p:cNvCxnSpPr>
                <a:endCxn id="496" idx="0"/>
              </p:cNvCxnSpPr>
              <p:nvPr/>
            </p:nvCxnSpPr>
            <p:spPr>
              <a:xfrm rot="16200000" flipH="1">
                <a:off x="25238598" y="16116452"/>
                <a:ext cx="917486" cy="221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Arrow Connector 513"/>
              <p:cNvCxnSpPr>
                <a:endCxn id="497" idx="1"/>
              </p:cNvCxnSpPr>
              <p:nvPr/>
            </p:nvCxnSpPr>
            <p:spPr>
              <a:xfrm flipV="1">
                <a:off x="18699469" y="18560838"/>
                <a:ext cx="1390158" cy="87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Arrow Connector 515"/>
              <p:cNvCxnSpPr>
                <a:endCxn id="497" idx="3"/>
              </p:cNvCxnSpPr>
              <p:nvPr/>
            </p:nvCxnSpPr>
            <p:spPr>
              <a:xfrm rot="10800000">
                <a:off x="24249129" y="18560839"/>
                <a:ext cx="1457167" cy="87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Arrow Connector 516"/>
              <p:cNvCxnSpPr>
                <a:stCxn id="497" idx="2"/>
                <a:endCxn id="499" idx="0"/>
              </p:cNvCxnSpPr>
              <p:nvPr/>
            </p:nvCxnSpPr>
            <p:spPr>
              <a:xfrm rot="5400000">
                <a:off x="21811911" y="19393175"/>
                <a:ext cx="711118" cy="381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Arrow Connector 517"/>
              <p:cNvCxnSpPr>
                <a:stCxn id="499" idx="2"/>
                <a:endCxn id="506" idx="0"/>
              </p:cNvCxnSpPr>
              <p:nvPr/>
            </p:nvCxnSpPr>
            <p:spPr>
              <a:xfrm rot="16200000" flipH="1">
                <a:off x="21906089" y="20864911"/>
                <a:ext cx="522749" cy="38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Arrow Connector 519"/>
              <p:cNvCxnSpPr>
                <a:stCxn id="506" idx="3"/>
                <a:endCxn id="507" idx="1"/>
              </p:cNvCxnSpPr>
              <p:nvPr/>
            </p:nvCxnSpPr>
            <p:spPr>
              <a:xfrm flipV="1">
                <a:off x="23696496" y="22144063"/>
                <a:ext cx="987322" cy="41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2" name="TextBox 521"/>
              <p:cNvSpPr txBox="1"/>
              <p:nvPr/>
            </p:nvSpPr>
            <p:spPr>
              <a:xfrm>
                <a:off x="19668120" y="21561182"/>
                <a:ext cx="947425" cy="600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NO</a:t>
                </a:r>
                <a:endParaRPr lang="en-US" sz="2000" dirty="0"/>
              </a:p>
            </p:txBody>
          </p:sp>
          <p:sp>
            <p:nvSpPr>
              <p:cNvPr id="525" name="TextBox 524"/>
              <p:cNvSpPr txBox="1"/>
              <p:nvPr/>
            </p:nvSpPr>
            <p:spPr>
              <a:xfrm>
                <a:off x="19319037" y="15098893"/>
                <a:ext cx="947425" cy="600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NO</a:t>
                </a:r>
                <a:endParaRPr lang="en-US" sz="2000" dirty="0"/>
              </a:p>
            </p:txBody>
          </p:sp>
          <p:cxnSp>
            <p:nvCxnSpPr>
              <p:cNvPr id="526" name="Straight Arrow Connector 525"/>
              <p:cNvCxnSpPr>
                <a:stCxn id="491" idx="2"/>
                <a:endCxn id="493" idx="0"/>
              </p:cNvCxnSpPr>
              <p:nvPr/>
            </p:nvCxnSpPr>
            <p:spPr>
              <a:xfrm rot="16200000" flipH="1">
                <a:off x="21944112" y="14266468"/>
                <a:ext cx="478688" cy="1223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0" name="TextBox 529"/>
              <p:cNvSpPr txBox="1"/>
              <p:nvPr/>
            </p:nvSpPr>
            <p:spPr>
              <a:xfrm>
                <a:off x="24201045" y="15119903"/>
                <a:ext cx="947425" cy="600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YES</a:t>
                </a:r>
                <a:endParaRPr lang="en-US" sz="2000" dirty="0"/>
              </a:p>
            </p:txBody>
          </p:sp>
          <p:sp>
            <p:nvSpPr>
              <p:cNvPr id="531" name="TextBox 530"/>
              <p:cNvSpPr txBox="1"/>
              <p:nvPr/>
            </p:nvSpPr>
            <p:spPr>
              <a:xfrm>
                <a:off x="23740349" y="21578971"/>
                <a:ext cx="947425" cy="600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YES</a:t>
                </a:r>
                <a:endParaRPr lang="en-US" sz="2000" dirty="0"/>
              </a:p>
            </p:txBody>
          </p:sp>
        </p:grpSp>
        <p:grpSp>
          <p:nvGrpSpPr>
            <p:cNvPr id="541" name="Group 540"/>
            <p:cNvGrpSpPr/>
            <p:nvPr/>
          </p:nvGrpSpPr>
          <p:grpSpPr>
            <a:xfrm>
              <a:off x="17328937" y="8051048"/>
              <a:ext cx="9209416" cy="4474693"/>
              <a:chOff x="14044490" y="19832258"/>
              <a:chExt cx="9209416" cy="4474693"/>
            </a:xfrm>
          </p:grpSpPr>
          <p:sp>
            <p:nvSpPr>
              <p:cNvPr id="540" name="Process 539"/>
              <p:cNvSpPr/>
              <p:nvPr/>
            </p:nvSpPr>
            <p:spPr>
              <a:xfrm>
                <a:off x="14044490" y="19832258"/>
                <a:ext cx="9209416" cy="4474693"/>
              </a:xfrm>
              <a:prstGeom prst="flowChartProcess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3100" dirty="0" smtClean="0">
                    <a:solidFill>
                      <a:srgbClr val="000000"/>
                    </a:solidFill>
                  </a:rPr>
                  <a:t>Scheduling Policy</a:t>
                </a:r>
                <a:endParaRPr lang="en-US" sz="31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6" name="Process 535"/>
              <p:cNvSpPr/>
              <p:nvPr/>
            </p:nvSpPr>
            <p:spPr>
              <a:xfrm>
                <a:off x="18661675" y="20165856"/>
                <a:ext cx="4159501" cy="854797"/>
              </a:xfrm>
              <a:prstGeom prst="flowChartProcess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2300" dirty="0" smtClean="0">
                    <a:solidFill>
                      <a:srgbClr val="000000"/>
                    </a:solidFill>
                  </a:rPr>
                  <a:t>Regular Predicate Pair</a:t>
                </a:r>
                <a:endParaRPr lang="en-US" sz="2300" i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7" name="Process 536"/>
              <p:cNvSpPr/>
              <p:nvPr/>
            </p:nvSpPr>
            <p:spPr>
              <a:xfrm>
                <a:off x="18682697" y="21369368"/>
                <a:ext cx="4159501" cy="854797"/>
              </a:xfrm>
              <a:prstGeom prst="flowChartProcess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2300" dirty="0" smtClean="0">
                    <a:solidFill>
                      <a:srgbClr val="000000"/>
                    </a:solidFill>
                  </a:rPr>
                  <a:t>Waiting Predicate Pair</a:t>
                </a:r>
                <a:endParaRPr lang="en-US" sz="2300" i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8" name="Process 537"/>
              <p:cNvSpPr/>
              <p:nvPr/>
            </p:nvSpPr>
            <p:spPr>
              <a:xfrm>
                <a:off x="18659925" y="22616673"/>
                <a:ext cx="4159501" cy="854797"/>
              </a:xfrm>
              <a:prstGeom prst="flowChartProcess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2300" dirty="0" smtClean="0">
                    <a:solidFill>
                      <a:srgbClr val="000000"/>
                    </a:solidFill>
                  </a:rPr>
                  <a:t>Group Predicate Pair</a:t>
                </a:r>
                <a:endParaRPr lang="en-US" sz="2300" i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9" name="Process 538"/>
              <p:cNvSpPr/>
              <p:nvPr/>
            </p:nvSpPr>
            <p:spPr>
              <a:xfrm>
                <a:off x="14330018" y="21431712"/>
                <a:ext cx="4106696" cy="2043106"/>
              </a:xfrm>
              <a:prstGeom prst="flowChartProcess">
                <a:avLst/>
              </a:prstGeom>
              <a:solidFill>
                <a:schemeClr val="accent4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dirty="0" smtClean="0"/>
                  <a:t>Task Queue Set</a:t>
                </a:r>
                <a:endParaRPr lang="en-US" sz="2600" i="1" dirty="0"/>
              </a:p>
            </p:txBody>
          </p:sp>
        </p:grpSp>
        <p:cxnSp>
          <p:nvCxnSpPr>
            <p:cNvPr id="553" name="Straight Arrow Connector 552"/>
            <p:cNvCxnSpPr>
              <a:stCxn id="540" idx="2"/>
              <a:endCxn id="491" idx="0"/>
            </p:cNvCxnSpPr>
            <p:nvPr/>
          </p:nvCxnSpPr>
          <p:spPr>
            <a:xfrm rot="16200000" flipH="1">
              <a:off x="21561457" y="12897929"/>
              <a:ext cx="769104" cy="247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9" name="TextBox 558"/>
          <p:cNvSpPr txBox="1"/>
          <p:nvPr/>
        </p:nvSpPr>
        <p:spPr>
          <a:xfrm>
            <a:off x="12204104" y="4452394"/>
            <a:ext cx="83894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solidFill>
                  <a:srgbClr val="000090"/>
                </a:solidFill>
                <a:latin typeface="Monaco"/>
                <a:cs typeface="Monaco"/>
              </a:rPr>
              <a:t>struct </a:t>
            </a:r>
            <a:r>
              <a:rPr lang="en-US" sz="1700" dirty="0" smtClean="0">
                <a:latin typeface="Monaco"/>
                <a:cs typeface="Monaco"/>
              </a:rPr>
              <a:t>fibonacci;</a:t>
            </a:r>
            <a:endParaRPr lang="en-US" sz="1700" b="1" dirty="0" smtClean="0">
              <a:latin typeface="Monaco"/>
              <a:cs typeface="Monaco"/>
            </a:endParaRPr>
          </a:p>
          <a:p>
            <a:r>
              <a:rPr lang="en-US" sz="1700" b="1" dirty="0" smtClean="0">
                <a:solidFill>
                  <a:srgbClr val="000090"/>
                </a:solidFill>
                <a:latin typeface="Monaco"/>
                <a:cs typeface="Monaco"/>
              </a:rPr>
              <a:t>typedef </a:t>
            </a:r>
            <a:r>
              <a:rPr lang="en-US" sz="1700" dirty="0" err="1" smtClean="0">
                <a:latin typeface="Monaco"/>
                <a:cs typeface="Monaco"/>
              </a:rPr>
              <a:t>pfunc::generator</a:t>
            </a:r>
            <a:r>
              <a:rPr lang="en-US" sz="1700" dirty="0" smtClean="0">
                <a:latin typeface="Monaco"/>
                <a:cs typeface="Monaco"/>
              </a:rPr>
              <a:t> &lt;cilkS, /*</a:t>
            </a:r>
            <a:r>
              <a:rPr lang="en-US" sz="1700" i="1" dirty="0" smtClean="0">
                <a:latin typeface="Monaco"/>
                <a:cs typeface="Monaco"/>
              </a:rPr>
              <a:t>Scheduling policy*/</a:t>
            </a:r>
          </a:p>
          <a:p>
            <a:r>
              <a:rPr lang="en-US" sz="1700" i="1" dirty="0" smtClean="0">
                <a:latin typeface="Monaco"/>
                <a:cs typeface="Monaco"/>
              </a:rPr>
              <a:t>                          </a:t>
            </a:r>
            <a:r>
              <a:rPr lang="en-US" sz="1700" dirty="0" err="1" smtClean="0">
                <a:latin typeface="Monaco"/>
                <a:cs typeface="Monaco"/>
              </a:rPr>
              <a:t>pfunc::use_default</a:t>
            </a:r>
            <a:r>
              <a:rPr lang="en-US" sz="1700" dirty="0" smtClean="0">
                <a:latin typeface="Monaco"/>
                <a:cs typeface="Monaco"/>
              </a:rPr>
              <a:t>, /*</a:t>
            </a:r>
            <a:r>
              <a:rPr lang="en-US" sz="1700" i="1" dirty="0" smtClean="0">
                <a:latin typeface="Monaco"/>
                <a:cs typeface="Monaco"/>
              </a:rPr>
              <a:t>Compare*/</a:t>
            </a:r>
          </a:p>
          <a:p>
            <a:r>
              <a:rPr lang="en-US" sz="1700" dirty="0" smtClean="0">
                <a:latin typeface="Monaco"/>
                <a:cs typeface="Monaco"/>
              </a:rPr>
              <a:t>                          </a:t>
            </a:r>
            <a:r>
              <a:rPr lang="en-US" sz="1700" dirty="0" err="1" smtClean="0">
                <a:latin typeface="Monaco"/>
                <a:cs typeface="Monaco"/>
              </a:rPr>
              <a:t>fibonacci</a:t>
            </a:r>
            <a:r>
              <a:rPr lang="en-US" sz="1700" dirty="0" smtClean="0">
                <a:latin typeface="Monaco"/>
                <a:cs typeface="Monaco"/>
              </a:rPr>
              <a:t>&gt; /*</a:t>
            </a:r>
            <a:r>
              <a:rPr lang="en-US" sz="1700" i="1" dirty="0" err="1" smtClean="0">
                <a:latin typeface="Monaco"/>
                <a:cs typeface="Monaco"/>
              </a:rPr>
              <a:t>Functor</a:t>
            </a:r>
            <a:r>
              <a:rPr lang="en-US" sz="1700" i="1" dirty="0" smtClean="0">
                <a:latin typeface="Monaco"/>
                <a:cs typeface="Monaco"/>
              </a:rPr>
              <a:t>*/ </a:t>
            </a:r>
            <a:r>
              <a:rPr lang="en-US" sz="1700" dirty="0" err="1" smtClean="0">
                <a:latin typeface="Monaco"/>
                <a:cs typeface="Monaco"/>
              </a:rPr>
              <a:t>my_pfunc</a:t>
            </a:r>
            <a:r>
              <a:rPr lang="en-US" sz="1700" dirty="0" smtClean="0">
                <a:latin typeface="Monaco"/>
                <a:cs typeface="Monaco"/>
              </a:rPr>
              <a:t>;</a:t>
            </a:r>
          </a:p>
          <a:p>
            <a:endParaRPr lang="en-US" sz="1700" dirty="0" smtClean="0">
              <a:latin typeface="Monaco"/>
              <a:cs typeface="Monaco"/>
            </a:endParaRPr>
          </a:p>
          <a:p>
            <a:r>
              <a:rPr lang="en-US" sz="1700" b="1" dirty="0" smtClean="0">
                <a:solidFill>
                  <a:srgbClr val="000090"/>
                </a:solidFill>
                <a:latin typeface="Monaco"/>
                <a:cs typeface="Monaco"/>
              </a:rPr>
              <a:t>typedef </a:t>
            </a:r>
            <a:r>
              <a:rPr lang="en-US" sz="1700" dirty="0" err="1" smtClean="0">
                <a:latin typeface="Monaco"/>
                <a:cs typeface="Monaco"/>
              </a:rPr>
              <a:t>my_pfunc::taskmgr</a:t>
            </a:r>
            <a:r>
              <a:rPr lang="en-US" sz="1700" dirty="0" smtClean="0">
                <a:latin typeface="Monaco"/>
                <a:cs typeface="Monaco"/>
              </a:rPr>
              <a:t> taskmgr;</a:t>
            </a:r>
          </a:p>
          <a:p>
            <a:r>
              <a:rPr lang="en-US" sz="1700" b="1" dirty="0" smtClean="0">
                <a:solidFill>
                  <a:srgbClr val="000090"/>
                </a:solidFill>
                <a:latin typeface="Monaco"/>
                <a:cs typeface="Monaco"/>
              </a:rPr>
              <a:t>typedef </a:t>
            </a:r>
            <a:r>
              <a:rPr lang="en-US" sz="1700" dirty="0" err="1" smtClean="0">
                <a:latin typeface="Monaco"/>
                <a:cs typeface="Monaco"/>
              </a:rPr>
              <a:t>my_pfunc::attribute</a:t>
            </a:r>
            <a:r>
              <a:rPr lang="en-US" sz="1700" dirty="0" smtClean="0">
                <a:latin typeface="Monaco"/>
                <a:cs typeface="Monaco"/>
              </a:rPr>
              <a:t> attribute;</a:t>
            </a:r>
          </a:p>
          <a:p>
            <a:r>
              <a:rPr lang="en-US" sz="1700" b="1" dirty="0" smtClean="0">
                <a:solidFill>
                  <a:srgbClr val="000090"/>
                </a:solidFill>
                <a:latin typeface="Monaco"/>
                <a:cs typeface="Monaco"/>
              </a:rPr>
              <a:t>typedef</a:t>
            </a:r>
            <a:r>
              <a:rPr lang="en-US" sz="1700" dirty="0" smtClean="0">
                <a:latin typeface="Monaco"/>
                <a:cs typeface="Monaco"/>
              </a:rPr>
              <a:t> </a:t>
            </a:r>
            <a:r>
              <a:rPr lang="en-US" sz="1700" dirty="0" err="1" smtClean="0">
                <a:latin typeface="Monaco"/>
                <a:cs typeface="Monaco"/>
              </a:rPr>
              <a:t>my_pfunc::task</a:t>
            </a:r>
            <a:r>
              <a:rPr lang="en-US" sz="1700" dirty="0" smtClean="0">
                <a:latin typeface="Monaco"/>
                <a:cs typeface="Monaco"/>
              </a:rPr>
              <a:t> task;</a:t>
            </a:r>
            <a:endParaRPr lang="en-US" sz="1700" dirty="0">
              <a:latin typeface="Monaco"/>
              <a:cs typeface="Monaco"/>
            </a:endParaRPr>
          </a:p>
        </p:txBody>
      </p:sp>
      <p:graphicFrame>
        <p:nvGraphicFramePr>
          <p:cNvPr id="561" name="Content Placeholder 3"/>
          <p:cNvGraphicFramePr>
            <a:graphicFrameLocks/>
          </p:cNvGraphicFramePr>
          <p:nvPr/>
        </p:nvGraphicFramePr>
        <p:xfrm>
          <a:off x="11729065" y="17715683"/>
          <a:ext cx="8983666" cy="2517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7501"/>
                <a:gridCol w="3108032"/>
                <a:gridCol w="321813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Feature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Built-in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Default</a:t>
                      </a:r>
                      <a:endParaRPr lang="en-US" sz="2800" dirty="0"/>
                    </a:p>
                  </a:txBody>
                  <a:tcPr/>
                </a:tc>
              </a:tr>
              <a:tr h="8299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Scheduling policy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Monaco"/>
                          <a:cs typeface="Monaco"/>
                        </a:rPr>
                        <a:t>cilkS, prioS, fifoS, lifoS</a:t>
                      </a:r>
                      <a:endParaRPr lang="en-US" sz="2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>
                          <a:latin typeface="Monaco"/>
                          <a:cs typeface="Monaco"/>
                        </a:rPr>
                        <a:t>cilkS</a:t>
                      </a:r>
                      <a:endParaRPr lang="en-US" sz="2400" dirty="0"/>
                    </a:p>
                  </a:txBody>
                  <a:tcPr/>
                </a:tc>
              </a:tr>
              <a:tr h="63501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Compare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N/A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>
                          <a:latin typeface="Monaco"/>
                          <a:cs typeface="Monaco"/>
                        </a:rPr>
                        <a:t>std::</a:t>
                      </a:r>
                      <a:r>
                        <a:rPr lang="en-US" sz="2400" baseline="0" smtClean="0">
                          <a:latin typeface="Monaco"/>
                          <a:cs typeface="Monaco"/>
                        </a:rPr>
                        <a:t>less&lt;int&gt;</a:t>
                      </a:r>
                      <a:endParaRPr lang="en-US" sz="2400" dirty="0"/>
                    </a:p>
                  </a:txBody>
                  <a:tcPr/>
                </a:tc>
              </a:tr>
              <a:tr h="53474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Functor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N/A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>
                          <a:latin typeface="Monaco"/>
                          <a:cs typeface="Monaco"/>
                        </a:rPr>
                        <a:t>virtual_functor</a:t>
                      </a:r>
                      <a:endParaRPr 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3" name="Title 1"/>
          <p:cNvSpPr txBox="1">
            <a:spLocks/>
          </p:cNvSpPr>
          <p:nvPr/>
        </p:nvSpPr>
        <p:spPr bwMode="auto">
          <a:xfrm>
            <a:off x="13133806" y="3807443"/>
            <a:ext cx="5829300" cy="50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algn="ctr" defTabSz="65306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b="1" dirty="0" smtClean="0">
                <a:latin typeface="Franklin Gothic Book"/>
                <a:ea typeface="ＭＳ Ｐゴシック" charset="-128"/>
                <a:cs typeface="ＭＳ Ｐゴシック" charset="-128"/>
              </a:rPr>
              <a:t>Customizing at Compile-time</a:t>
            </a:r>
          </a:p>
        </p:txBody>
      </p:sp>
      <p:grpSp>
        <p:nvGrpSpPr>
          <p:cNvPr id="565" name="Group 564"/>
          <p:cNvGrpSpPr/>
          <p:nvPr/>
        </p:nvGrpSpPr>
        <p:grpSpPr>
          <a:xfrm>
            <a:off x="813348" y="11103132"/>
            <a:ext cx="9870466" cy="3412440"/>
            <a:chOff x="1156084" y="3977191"/>
            <a:chExt cx="13160621" cy="9314002"/>
          </a:xfrm>
        </p:grpSpPr>
        <p:sp>
          <p:nvSpPr>
            <p:cNvPr id="566" name="Rounded Rectangle 565"/>
            <p:cNvSpPr/>
            <p:nvPr/>
          </p:nvSpPr>
          <p:spPr>
            <a:xfrm>
              <a:off x="1156084" y="3977191"/>
              <a:ext cx="13160621" cy="931400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dirty="0"/>
            </a:p>
          </p:txBody>
        </p:sp>
        <p:sp>
          <p:nvSpPr>
            <p:cNvPr id="567" name="Title 1"/>
            <p:cNvSpPr txBox="1">
              <a:spLocks/>
            </p:cNvSpPr>
            <p:nvPr/>
          </p:nvSpPr>
          <p:spPr bwMode="auto">
            <a:xfrm>
              <a:off x="3871199" y="4706568"/>
              <a:ext cx="7772400" cy="75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91440" numCol="1" anchor="b" anchorCtr="0" compatLnSpc="1">
              <a:prstTxWarp prst="textNoShape">
                <a:avLst/>
              </a:prstTxWarp>
            </a:bodyPr>
            <a:lstStyle/>
            <a:p>
              <a:pPr algn="ctr" defTabSz="65306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600" b="1" dirty="0" smtClean="0">
                  <a:latin typeface="Franklin Gothic Book"/>
                  <a:ea typeface="ＭＳ Ｐゴシック" charset="-128"/>
                  <a:cs typeface="ＭＳ Ｐゴシック" charset="-128"/>
                </a:rPr>
                <a:t>Loop Parallelism</a:t>
              </a:r>
            </a:p>
          </p:txBody>
        </p:sp>
      </p:grpSp>
      <p:grpSp>
        <p:nvGrpSpPr>
          <p:cNvPr id="590" name="Group 589"/>
          <p:cNvGrpSpPr/>
          <p:nvPr/>
        </p:nvGrpSpPr>
        <p:grpSpPr>
          <a:xfrm>
            <a:off x="21882436" y="11663698"/>
            <a:ext cx="9918534" cy="5737998"/>
            <a:chOff x="29176581" y="17567395"/>
            <a:chExt cx="13224712" cy="8606997"/>
          </a:xfrm>
        </p:grpSpPr>
        <p:grpSp>
          <p:nvGrpSpPr>
            <p:cNvPr id="589" name="Group 588"/>
            <p:cNvGrpSpPr/>
            <p:nvPr/>
          </p:nvGrpSpPr>
          <p:grpSpPr>
            <a:xfrm>
              <a:off x="29176581" y="17567395"/>
              <a:ext cx="13224712" cy="8606997"/>
              <a:chOff x="28736936" y="8188307"/>
              <a:chExt cx="13224712" cy="8606997"/>
            </a:xfrm>
          </p:grpSpPr>
          <p:sp>
            <p:nvSpPr>
              <p:cNvPr id="576" name="Rounded Rectangle 575"/>
              <p:cNvSpPr/>
              <p:nvPr/>
            </p:nvSpPr>
            <p:spPr>
              <a:xfrm>
                <a:off x="28736936" y="8188307"/>
                <a:ext cx="13224712" cy="860699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577" name="Title 1"/>
              <p:cNvSpPr txBox="1">
                <a:spLocks/>
              </p:cNvSpPr>
              <p:nvPr/>
            </p:nvSpPr>
            <p:spPr bwMode="auto">
              <a:xfrm>
                <a:off x="31446994" y="8370870"/>
                <a:ext cx="7772400" cy="647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91440" numCol="1" anchor="b" anchorCtr="0" compatLnSpc="1">
                <a:prstTxWarp prst="textNoShape">
                  <a:avLst/>
                </a:prstTxWarp>
              </a:bodyPr>
              <a:lstStyle/>
              <a:p>
                <a:pPr algn="ctr" defTabSz="65306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600" b="1" dirty="0" smtClean="0">
                    <a:latin typeface="Franklin Gothic Book"/>
                    <a:ea typeface="ＭＳ Ｐゴシック" charset="-128"/>
                    <a:cs typeface="ＭＳ Ｐゴシック" charset="-128"/>
                  </a:rPr>
                  <a:t>Now Available: PFunc 1.0.</a:t>
                </a:r>
              </a:p>
            </p:txBody>
          </p:sp>
          <p:sp>
            <p:nvSpPr>
              <p:cNvPr id="583" name="Title 1"/>
              <p:cNvSpPr txBox="1">
                <a:spLocks/>
              </p:cNvSpPr>
              <p:nvPr/>
            </p:nvSpPr>
            <p:spPr bwMode="auto">
              <a:xfrm>
                <a:off x="29497048" y="13326534"/>
                <a:ext cx="11656808" cy="5649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91440" numCol="1" anchor="b" anchorCtr="0" compatLnSpc="1">
                <a:prstTxWarp prst="textNoShape">
                  <a:avLst/>
                </a:prstTxWarp>
              </a:bodyPr>
              <a:lstStyle/>
              <a:p>
                <a:pPr algn="ctr" defTabSz="65306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600" b="1" dirty="0" smtClean="0">
                    <a:latin typeface="Franklin Gothic Book"/>
                    <a:ea typeface="ＭＳ Ｐゴシック" charset="-128"/>
                    <a:cs typeface="ＭＳ Ｐゴシック" charset="-128"/>
                  </a:rPr>
                  <a:t>Salient Features</a:t>
                </a:r>
              </a:p>
            </p:txBody>
          </p:sp>
        </p:grpSp>
        <p:sp>
          <p:nvSpPr>
            <p:cNvPr id="586" name="Content Placeholder 2"/>
            <p:cNvSpPr txBox="1">
              <a:spLocks/>
            </p:cNvSpPr>
            <p:nvPr/>
          </p:nvSpPr>
          <p:spPr bwMode="auto">
            <a:xfrm>
              <a:off x="29769467" y="23272520"/>
              <a:ext cx="12045628" cy="2901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195012" indent="-195012" algn="ctr" defTabSz="653064" fontAlgn="base">
                <a:spcBef>
                  <a:spcPts val="411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r>
                <a:rPr lang="en-US" sz="2300" dirty="0" smtClean="0">
                  <a:ea typeface="ＭＳ Ｐゴシック" charset="-128"/>
                  <a:cs typeface="ＭＳ Ｐゴシック" charset="-128"/>
                </a:rPr>
                <a:t>New loop parallelism constructs.</a:t>
              </a:r>
            </a:p>
            <a:p>
              <a:pPr marL="195012" indent="-195012" algn="ctr" defTabSz="653064" fontAlgn="base">
                <a:spcBef>
                  <a:spcPts val="411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r>
                <a:rPr lang="en-US" sz="2300" dirty="0" smtClean="0">
                  <a:ea typeface="ＭＳ Ｐゴシック" charset="-128"/>
                  <a:cs typeface="ＭＳ Ｐゴシック" charset="-128"/>
                </a:rPr>
                <a:t>New examples including </a:t>
              </a:r>
              <a:r>
                <a:rPr lang="en-US" sz="2300" dirty="0" err="1" smtClean="0">
                  <a:ea typeface="ＭＳ Ｐゴシック" charset="-128"/>
                  <a:cs typeface="ＭＳ Ｐゴシック" charset="-128"/>
                </a:rPr>
                <a:t>matmult</a:t>
              </a:r>
              <a:r>
                <a:rPr lang="en-US" sz="2300" dirty="0" smtClean="0">
                  <a:ea typeface="ＭＳ Ｐゴシック" charset="-128"/>
                  <a:cs typeface="ＭＳ Ｐゴシック" charset="-128"/>
                </a:rPr>
                <a:t>, scale, and accumulate.</a:t>
              </a:r>
            </a:p>
            <a:p>
              <a:pPr marL="195012" indent="-195012" algn="ctr" defTabSz="653064" fontAlgn="base">
                <a:spcBef>
                  <a:spcPts val="411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r>
                <a:rPr lang="en-US" sz="2300" dirty="0" smtClean="0">
                  <a:ea typeface="ＭＳ Ｐゴシック" charset="-128"/>
                  <a:cs typeface="ＭＳ Ｐゴシック" charset="-128"/>
                </a:rPr>
                <a:t>Updated easy-to-use interface.</a:t>
              </a:r>
            </a:p>
            <a:p>
              <a:pPr marL="195012" indent="-195012" algn="ctr" defTabSz="653064" fontAlgn="base">
                <a:spcBef>
                  <a:spcPts val="411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r>
                <a:rPr lang="en-US" sz="2300" dirty="0" smtClean="0">
                  <a:ea typeface="ＭＳ Ｐゴシック" charset="-128"/>
                  <a:cs typeface="ＭＳ Ｐゴシック" charset="-128"/>
                </a:rPr>
                <a:t>Updated atomics: compare-and-swap, fetch-and-add, etc. </a:t>
              </a:r>
            </a:p>
            <a:p>
              <a:pPr marL="195012" indent="-195012" algn="ctr" defTabSz="653064" fontAlgn="base">
                <a:spcBef>
                  <a:spcPts val="411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endParaRPr lang="en-US" sz="2300" dirty="0" smtClean="0">
                <a:ea typeface="ＭＳ Ｐゴシック" charset="-128"/>
                <a:cs typeface="ＭＳ Ｐゴシック" charset="-128"/>
              </a:endParaRPr>
            </a:p>
          </p:txBody>
        </p:sp>
      </p:grpSp>
      <p:graphicFrame>
        <p:nvGraphicFramePr>
          <p:cNvPr id="587" name="Table 586"/>
          <p:cNvGraphicFramePr>
            <a:graphicFrameLocks noGrp="1"/>
          </p:cNvGraphicFramePr>
          <p:nvPr/>
        </p:nvGraphicFramePr>
        <p:xfrm>
          <a:off x="22531790" y="12416270"/>
          <a:ext cx="8609710" cy="2406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3973"/>
                <a:gridCol w="5275737"/>
              </a:tblGrid>
              <a:tr h="487227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Operating System</a:t>
                      </a:r>
                      <a:endParaRPr lang="en-US" sz="2700" dirty="0"/>
                    </a:p>
                  </a:txBody>
                  <a:tcPr marL="68580" marR="68580" marT="30480" marB="30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Processor</a:t>
                      </a:r>
                      <a:endParaRPr lang="en-US" sz="2700" dirty="0"/>
                    </a:p>
                  </a:txBody>
                  <a:tcPr marL="68580" marR="68580" marT="30480" marB="30480"/>
                </a:tc>
              </a:tr>
              <a:tr h="487227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Windows XP</a:t>
                      </a:r>
                      <a:endParaRPr lang="en-US" sz="2700" dirty="0"/>
                    </a:p>
                  </a:txBody>
                  <a:tcPr marL="68580" marR="68580" marT="30480" marB="30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x86_32</a:t>
                      </a:r>
                      <a:endParaRPr lang="en-US" sz="2700" dirty="0"/>
                    </a:p>
                  </a:txBody>
                  <a:tcPr marL="68580" marR="68580" marT="30480" marB="30480"/>
                </a:tc>
              </a:tr>
              <a:tr h="487227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Linux</a:t>
                      </a:r>
                      <a:endParaRPr lang="en-US" sz="2700" dirty="0"/>
                    </a:p>
                  </a:txBody>
                  <a:tcPr marL="68580" marR="68580" marT="30480" marB="30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aseline="0" dirty="0" smtClean="0"/>
                        <a:t>ppc32, ppc64, x86_32, x86_64</a:t>
                      </a:r>
                      <a:endParaRPr lang="en-US" sz="2700" dirty="0"/>
                    </a:p>
                  </a:txBody>
                  <a:tcPr marL="68580" marR="68580" marT="30480" marB="30480"/>
                </a:tc>
              </a:tr>
              <a:tr h="46736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AIX</a:t>
                      </a:r>
                      <a:endParaRPr lang="en-US" sz="2700" dirty="0"/>
                    </a:p>
                  </a:txBody>
                  <a:tcPr marL="68580" marR="68580" marT="30480" marB="30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ppc32</a:t>
                      </a:r>
                      <a:r>
                        <a:rPr lang="en-US" sz="2700" baseline="0" dirty="0" smtClean="0"/>
                        <a:t>, ppc64</a:t>
                      </a:r>
                      <a:endParaRPr lang="en-US" sz="2700" dirty="0"/>
                    </a:p>
                  </a:txBody>
                  <a:tcPr marL="68580" marR="68580" marT="30480" marB="30480"/>
                </a:tc>
              </a:tr>
              <a:tr h="46736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OS X</a:t>
                      </a:r>
                      <a:endParaRPr lang="en-US" sz="2700" dirty="0"/>
                    </a:p>
                  </a:txBody>
                  <a:tcPr marL="68580" marR="68580" marT="30480" marB="30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x86_32, x86_64</a:t>
                      </a:r>
                      <a:endParaRPr lang="en-US" sz="2700" dirty="0"/>
                    </a:p>
                  </a:txBody>
                  <a:tcPr marL="68580" marR="68580" marT="30480" marB="30480"/>
                </a:tc>
              </a:tr>
            </a:tbl>
          </a:graphicData>
        </a:graphic>
      </p:graphicFrame>
      <p:grpSp>
        <p:nvGrpSpPr>
          <p:cNvPr id="591" name="Group 590"/>
          <p:cNvGrpSpPr/>
          <p:nvPr/>
        </p:nvGrpSpPr>
        <p:grpSpPr>
          <a:xfrm>
            <a:off x="817737" y="15017019"/>
            <a:ext cx="9870466" cy="5988231"/>
            <a:chOff x="1156084" y="3977189"/>
            <a:chExt cx="13160621" cy="10169017"/>
          </a:xfrm>
        </p:grpSpPr>
        <p:sp>
          <p:nvSpPr>
            <p:cNvPr id="592" name="Rounded Rectangle 591"/>
            <p:cNvSpPr/>
            <p:nvPr/>
          </p:nvSpPr>
          <p:spPr>
            <a:xfrm>
              <a:off x="1156084" y="3977189"/>
              <a:ext cx="13160621" cy="1016901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dirty="0"/>
            </a:p>
          </p:txBody>
        </p:sp>
        <p:sp>
          <p:nvSpPr>
            <p:cNvPr id="593" name="Title 1"/>
            <p:cNvSpPr txBox="1">
              <a:spLocks/>
            </p:cNvSpPr>
            <p:nvPr/>
          </p:nvSpPr>
          <p:spPr bwMode="auto">
            <a:xfrm>
              <a:off x="3871199" y="4362368"/>
              <a:ext cx="7772400" cy="750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91440" numCol="1" anchor="b" anchorCtr="0" compatLnSpc="1">
              <a:prstTxWarp prst="textNoShape">
                <a:avLst/>
              </a:prstTxWarp>
            </a:bodyPr>
            <a:lstStyle/>
            <a:p>
              <a:pPr algn="ctr" defTabSz="65306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600" b="1" dirty="0" smtClean="0">
                  <a:latin typeface="Franklin Gothic Book"/>
                  <a:ea typeface="ＭＳ Ｐゴシック" charset="-128"/>
                  <a:cs typeface="ＭＳ Ｐゴシック" charset="-128"/>
                </a:rPr>
                <a:t>Software Architecture</a:t>
              </a:r>
            </a:p>
          </p:txBody>
        </p:sp>
      </p:grpSp>
      <p:sp>
        <p:nvSpPr>
          <p:cNvPr id="595" name="Rounded Rectangle 594"/>
          <p:cNvSpPr/>
          <p:nvPr/>
        </p:nvSpPr>
        <p:spPr>
          <a:xfrm>
            <a:off x="21884048" y="3670000"/>
            <a:ext cx="9916923" cy="28137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endParaRPr lang="en-US" sz="1300" dirty="0"/>
          </a:p>
        </p:txBody>
      </p:sp>
      <p:sp>
        <p:nvSpPr>
          <p:cNvPr id="596" name="Title 1"/>
          <p:cNvSpPr txBox="1">
            <a:spLocks/>
          </p:cNvSpPr>
          <p:nvPr/>
        </p:nvSpPr>
        <p:spPr bwMode="auto">
          <a:xfrm>
            <a:off x="23920383" y="3990631"/>
            <a:ext cx="5829300" cy="259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5306" tIns="32653" rIns="65306" bIns="65306" numCol="1" anchor="b" anchorCtr="0" compatLnSpc="1">
            <a:prstTxWarp prst="textNoShape">
              <a:avLst/>
            </a:prstTxWarp>
          </a:bodyPr>
          <a:lstStyle/>
          <a:p>
            <a:pPr algn="ctr" defTabSz="65306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b="1" dirty="0" smtClean="0">
                <a:latin typeface="Franklin Gothic Book"/>
                <a:ea typeface="ＭＳ Ｐゴシック" charset="-128"/>
                <a:cs typeface="ＭＳ Ｐゴシック" charset="-128"/>
              </a:rPr>
              <a:t>SPMD-style Parallelism</a:t>
            </a:r>
          </a:p>
        </p:txBody>
      </p:sp>
      <p:sp>
        <p:nvSpPr>
          <p:cNvPr id="646" name="Content Placeholder 2"/>
          <p:cNvSpPr txBox="1">
            <a:spLocks/>
          </p:cNvSpPr>
          <p:nvPr/>
        </p:nvSpPr>
        <p:spPr bwMode="auto">
          <a:xfrm>
            <a:off x="1472860" y="11611694"/>
            <a:ext cx="5695514" cy="996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5306" tIns="32653" rIns="65306" bIns="32653" numCol="1" anchor="t" anchorCtr="0" compatLnSpc="1">
            <a:prstTxWarp prst="textNoShape">
              <a:avLst/>
            </a:prstTxWarp>
            <a:noAutofit/>
          </a:bodyPr>
          <a:lstStyle/>
          <a:p>
            <a:pPr marL="195012" indent="-195012" defTabSz="653064" fontAlgn="base">
              <a:spcBef>
                <a:spcPts val="411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Char char=""/>
              <a:defRPr/>
            </a:pPr>
            <a:r>
              <a:rPr lang="en-US" sz="23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Loop parallelism is simple, yet powerful.</a:t>
            </a:r>
          </a:p>
          <a:p>
            <a:pPr marL="195012" indent="-195012" defTabSz="653064" fontAlgn="base">
              <a:spcBef>
                <a:spcPts val="411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Char char=""/>
              <a:defRPr/>
            </a:pPr>
            <a:r>
              <a:rPr lang="en-US" sz="23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Completely realized using  task parallelism.</a:t>
            </a:r>
          </a:p>
        </p:txBody>
      </p:sp>
      <p:grpSp>
        <p:nvGrpSpPr>
          <p:cNvPr id="606" name="Group 605"/>
          <p:cNvGrpSpPr/>
          <p:nvPr/>
        </p:nvGrpSpPr>
        <p:grpSpPr>
          <a:xfrm>
            <a:off x="6870238" y="11952885"/>
            <a:ext cx="2601219" cy="1890429"/>
            <a:chOff x="4109455" y="2967272"/>
            <a:chExt cx="3468292" cy="2835644"/>
          </a:xfrm>
        </p:grpSpPr>
        <p:sp>
          <p:nvSpPr>
            <p:cNvPr id="607" name="Rectangle 606"/>
            <p:cNvSpPr/>
            <p:nvPr/>
          </p:nvSpPr>
          <p:spPr>
            <a:xfrm>
              <a:off x="4109455" y="5337309"/>
              <a:ext cx="500706" cy="4640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Rectangle 607"/>
            <p:cNvSpPr/>
            <p:nvPr/>
          </p:nvSpPr>
          <p:spPr>
            <a:xfrm>
              <a:off x="5110867" y="5337309"/>
              <a:ext cx="500706" cy="4640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4359808" y="4409273"/>
              <a:ext cx="500706" cy="4640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Rectangle 609"/>
            <p:cNvSpPr/>
            <p:nvPr/>
          </p:nvSpPr>
          <p:spPr>
            <a:xfrm>
              <a:off x="7077041" y="5338898"/>
              <a:ext cx="500706" cy="4640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6826689" y="4410862"/>
              <a:ext cx="500706" cy="4640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5611573" y="2967272"/>
              <a:ext cx="500706" cy="4640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3" name="Straight Arrow Connector 612"/>
            <p:cNvCxnSpPr>
              <a:stCxn id="609" idx="2"/>
              <a:endCxn id="620" idx="0"/>
            </p:cNvCxnSpPr>
            <p:nvPr/>
          </p:nvCxnSpPr>
          <p:spPr>
            <a:xfrm rot="16200000" flipH="1">
              <a:off x="4503328" y="4980123"/>
              <a:ext cx="464018" cy="250353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Arrow Connector 613"/>
            <p:cNvCxnSpPr>
              <a:stCxn id="609" idx="2"/>
              <a:endCxn id="607" idx="0"/>
            </p:cNvCxnSpPr>
            <p:nvPr/>
          </p:nvCxnSpPr>
          <p:spPr>
            <a:xfrm rot="5400000">
              <a:off x="4252976" y="4980124"/>
              <a:ext cx="464018" cy="250353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Arrow Connector 614"/>
            <p:cNvCxnSpPr>
              <a:stCxn id="622" idx="3"/>
              <a:endCxn id="621" idx="1"/>
            </p:cNvCxnSpPr>
            <p:nvPr/>
          </p:nvCxnSpPr>
          <p:spPr>
            <a:xfrm>
              <a:off x="6112280" y="5570906"/>
              <a:ext cx="464056" cy="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ys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Arrow Connector 615"/>
            <p:cNvCxnSpPr>
              <a:stCxn id="611" idx="2"/>
              <a:endCxn id="621" idx="0"/>
            </p:cNvCxnSpPr>
            <p:nvPr/>
          </p:nvCxnSpPr>
          <p:spPr>
            <a:xfrm rot="5400000">
              <a:off x="6719857" y="4981713"/>
              <a:ext cx="464018" cy="250353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Arrow Connector 616"/>
            <p:cNvCxnSpPr>
              <a:stCxn id="611" idx="2"/>
              <a:endCxn id="610" idx="0"/>
            </p:cNvCxnSpPr>
            <p:nvPr/>
          </p:nvCxnSpPr>
          <p:spPr>
            <a:xfrm rot="16200000" flipH="1">
              <a:off x="6970209" y="4981713"/>
              <a:ext cx="464018" cy="250352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Arrow Connector 617"/>
            <p:cNvCxnSpPr>
              <a:stCxn id="612" idx="2"/>
              <a:endCxn id="609" idx="0"/>
            </p:cNvCxnSpPr>
            <p:nvPr/>
          </p:nvCxnSpPr>
          <p:spPr>
            <a:xfrm rot="5400000">
              <a:off x="4747053" y="3294399"/>
              <a:ext cx="977983" cy="1251765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Arrow Connector 618"/>
            <p:cNvCxnSpPr>
              <a:stCxn id="612" idx="2"/>
              <a:endCxn id="611" idx="0"/>
            </p:cNvCxnSpPr>
            <p:nvPr/>
          </p:nvCxnSpPr>
          <p:spPr>
            <a:xfrm rot="16200000" flipH="1">
              <a:off x="5979698" y="3313518"/>
              <a:ext cx="979572" cy="1215116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0" name="Rectangle 619"/>
            <p:cNvSpPr/>
            <p:nvPr/>
          </p:nvSpPr>
          <p:spPr>
            <a:xfrm>
              <a:off x="4610161" y="5337309"/>
              <a:ext cx="500706" cy="4640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6576336" y="5338898"/>
              <a:ext cx="500706" cy="4640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5611574" y="5338897"/>
              <a:ext cx="500706" cy="4640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5361221" y="4409272"/>
              <a:ext cx="500706" cy="4640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4" name="Straight Arrow Connector 623"/>
            <p:cNvCxnSpPr>
              <a:stCxn id="623" idx="2"/>
            </p:cNvCxnSpPr>
            <p:nvPr/>
          </p:nvCxnSpPr>
          <p:spPr>
            <a:xfrm rot="5400000">
              <a:off x="5253592" y="4980918"/>
              <a:ext cx="465610" cy="250354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Arrow Connector 624"/>
            <p:cNvCxnSpPr>
              <a:endCxn id="622" idx="0"/>
            </p:cNvCxnSpPr>
            <p:nvPr/>
          </p:nvCxnSpPr>
          <p:spPr>
            <a:xfrm rot="16200000" flipH="1">
              <a:off x="5503947" y="4980916"/>
              <a:ext cx="465607" cy="250353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Arrow Connector 625"/>
            <p:cNvCxnSpPr>
              <a:stCxn id="612" idx="2"/>
              <a:endCxn id="623" idx="0"/>
            </p:cNvCxnSpPr>
            <p:nvPr/>
          </p:nvCxnSpPr>
          <p:spPr>
            <a:xfrm rot="5400000">
              <a:off x="5247759" y="3795105"/>
              <a:ext cx="977982" cy="250352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7" name="Title 1"/>
          <p:cNvSpPr txBox="1">
            <a:spLocks/>
          </p:cNvSpPr>
          <p:nvPr/>
        </p:nvSpPr>
        <p:spPr bwMode="auto">
          <a:xfrm>
            <a:off x="5948248" y="13811199"/>
            <a:ext cx="4416768" cy="465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5306" tIns="32653" rIns="65306" bIns="65306" numCol="1" anchor="b" anchorCtr="0" compatLnSpc="1">
            <a:prstTxWarp prst="textNoShape">
              <a:avLst/>
            </a:prstTxWarp>
          </a:bodyPr>
          <a:lstStyle/>
          <a:p>
            <a:pPr algn="ctr" defTabSz="65306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 err="1" smtClean="0">
                <a:solidFill>
                  <a:srgbClr val="0000FF"/>
                </a:solidFill>
                <a:latin typeface="Monaco"/>
                <a:cs typeface="Monaco"/>
              </a:rPr>
              <a:t>pfunc::parallel_reduce</a:t>
            </a:r>
            <a:endParaRPr lang="en-US" sz="2000" b="1" dirty="0" smtClean="0">
              <a:solidFill>
                <a:srgbClr val="0000FF"/>
              </a:solidFill>
              <a:latin typeface="Franklin Gothic Book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627" name="Group 626"/>
          <p:cNvGrpSpPr/>
          <p:nvPr/>
        </p:nvGrpSpPr>
        <p:grpSpPr>
          <a:xfrm>
            <a:off x="2155632" y="12572923"/>
            <a:ext cx="3004236" cy="309345"/>
            <a:chOff x="1856278" y="2271245"/>
            <a:chExt cx="4005648" cy="464018"/>
          </a:xfrm>
        </p:grpSpPr>
        <p:sp>
          <p:nvSpPr>
            <p:cNvPr id="628" name="Rectangle 627"/>
            <p:cNvSpPr/>
            <p:nvPr/>
          </p:nvSpPr>
          <p:spPr>
            <a:xfrm>
              <a:off x="1856278" y="2271245"/>
              <a:ext cx="500706" cy="4640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Rectangle 628"/>
            <p:cNvSpPr/>
            <p:nvPr/>
          </p:nvSpPr>
          <p:spPr>
            <a:xfrm>
              <a:off x="2356984" y="2271245"/>
              <a:ext cx="500706" cy="4640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0" name="Rectangle 629"/>
            <p:cNvSpPr/>
            <p:nvPr/>
          </p:nvSpPr>
          <p:spPr>
            <a:xfrm>
              <a:off x="2857690" y="2271245"/>
              <a:ext cx="500706" cy="4640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Rectangle 630"/>
            <p:cNvSpPr/>
            <p:nvPr/>
          </p:nvSpPr>
          <p:spPr>
            <a:xfrm>
              <a:off x="3358396" y="2271245"/>
              <a:ext cx="500706" cy="4640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Rectangle 631"/>
            <p:cNvSpPr/>
            <p:nvPr/>
          </p:nvSpPr>
          <p:spPr>
            <a:xfrm>
              <a:off x="3859102" y="2271245"/>
              <a:ext cx="500706" cy="4640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Rectangle 632"/>
            <p:cNvSpPr/>
            <p:nvPr/>
          </p:nvSpPr>
          <p:spPr>
            <a:xfrm>
              <a:off x="4359808" y="2271245"/>
              <a:ext cx="500706" cy="4640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Rectangle 633"/>
            <p:cNvSpPr/>
            <p:nvPr/>
          </p:nvSpPr>
          <p:spPr>
            <a:xfrm>
              <a:off x="4860514" y="2271245"/>
              <a:ext cx="500706" cy="4640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Rectangle 634"/>
            <p:cNvSpPr/>
            <p:nvPr/>
          </p:nvSpPr>
          <p:spPr>
            <a:xfrm>
              <a:off x="5361220" y="2271245"/>
              <a:ext cx="500706" cy="4640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1" name="Title 1"/>
          <p:cNvSpPr txBox="1">
            <a:spLocks/>
          </p:cNvSpPr>
          <p:nvPr/>
        </p:nvSpPr>
        <p:spPr bwMode="auto">
          <a:xfrm>
            <a:off x="1462030" y="12794505"/>
            <a:ext cx="4416768" cy="465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5306" tIns="32653" rIns="65306" bIns="65306" numCol="1" anchor="b" anchorCtr="0" compatLnSpc="1">
            <a:prstTxWarp prst="textNoShape">
              <a:avLst/>
            </a:prstTxWarp>
          </a:bodyPr>
          <a:lstStyle/>
          <a:p>
            <a:pPr algn="ctr" defTabSz="65306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 err="1" smtClean="0">
                <a:solidFill>
                  <a:srgbClr val="0000FF"/>
                </a:solidFill>
                <a:latin typeface="Monaco"/>
                <a:cs typeface="Monaco"/>
              </a:rPr>
              <a:t>pfunc::parallel_for</a:t>
            </a:r>
            <a:endParaRPr lang="en-US" sz="2000" b="1" dirty="0" smtClean="0">
              <a:solidFill>
                <a:srgbClr val="0000FF"/>
              </a:solidFill>
              <a:latin typeface="Franklin Gothic Book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636" name="Group 635"/>
          <p:cNvGrpSpPr/>
          <p:nvPr/>
        </p:nvGrpSpPr>
        <p:grpSpPr>
          <a:xfrm>
            <a:off x="2074576" y="13519398"/>
            <a:ext cx="3379766" cy="311463"/>
            <a:chOff x="1856278" y="3644744"/>
            <a:chExt cx="4506354" cy="467194"/>
          </a:xfrm>
        </p:grpSpPr>
        <p:sp>
          <p:nvSpPr>
            <p:cNvPr id="637" name="Rectangle 636"/>
            <p:cNvSpPr/>
            <p:nvPr/>
          </p:nvSpPr>
          <p:spPr>
            <a:xfrm>
              <a:off x="1856278" y="3644744"/>
              <a:ext cx="500706" cy="4640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8" name="Rectangle 637"/>
            <p:cNvSpPr/>
            <p:nvPr/>
          </p:nvSpPr>
          <p:spPr>
            <a:xfrm>
              <a:off x="2857690" y="3644744"/>
              <a:ext cx="500706" cy="4640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9" name="Straight Arrow Connector 638"/>
            <p:cNvCxnSpPr>
              <a:stCxn id="637" idx="3"/>
              <a:endCxn id="638" idx="1"/>
            </p:cNvCxnSpPr>
            <p:nvPr/>
          </p:nvCxnSpPr>
          <p:spPr>
            <a:xfrm>
              <a:off x="2356984" y="3876753"/>
              <a:ext cx="500706" cy="1588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0" name="Rectangle 639"/>
            <p:cNvSpPr/>
            <p:nvPr/>
          </p:nvSpPr>
          <p:spPr>
            <a:xfrm>
              <a:off x="3859102" y="3646332"/>
              <a:ext cx="500706" cy="4640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1" name="Rectangle 640"/>
            <p:cNvSpPr/>
            <p:nvPr/>
          </p:nvSpPr>
          <p:spPr>
            <a:xfrm>
              <a:off x="4860514" y="3646332"/>
              <a:ext cx="500706" cy="4640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2" name="Straight Arrow Connector 641"/>
            <p:cNvCxnSpPr>
              <a:stCxn id="640" idx="3"/>
              <a:endCxn id="641" idx="1"/>
            </p:cNvCxnSpPr>
            <p:nvPr/>
          </p:nvCxnSpPr>
          <p:spPr>
            <a:xfrm>
              <a:off x="4359808" y="3878341"/>
              <a:ext cx="500706" cy="1588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Arrow Connector 642"/>
            <p:cNvCxnSpPr>
              <a:stCxn id="638" idx="3"/>
              <a:endCxn id="640" idx="1"/>
            </p:cNvCxnSpPr>
            <p:nvPr/>
          </p:nvCxnSpPr>
          <p:spPr>
            <a:xfrm>
              <a:off x="3358396" y="3876753"/>
              <a:ext cx="500706" cy="1588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4" name="Rectangle 643"/>
            <p:cNvSpPr/>
            <p:nvPr/>
          </p:nvSpPr>
          <p:spPr>
            <a:xfrm>
              <a:off x="5861926" y="3647920"/>
              <a:ext cx="500706" cy="4640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5" name="Straight Arrow Connector 644"/>
            <p:cNvCxnSpPr>
              <a:endCxn id="644" idx="1"/>
            </p:cNvCxnSpPr>
            <p:nvPr/>
          </p:nvCxnSpPr>
          <p:spPr>
            <a:xfrm>
              <a:off x="5361220" y="3879929"/>
              <a:ext cx="500706" cy="1588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2" name="Title 1"/>
          <p:cNvSpPr txBox="1">
            <a:spLocks/>
          </p:cNvSpPr>
          <p:nvPr/>
        </p:nvSpPr>
        <p:spPr bwMode="auto">
          <a:xfrm>
            <a:off x="1590071" y="13791337"/>
            <a:ext cx="4416768" cy="465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5306" tIns="32653" rIns="65306" bIns="65306" numCol="1" anchor="b" anchorCtr="0" compatLnSpc="1">
            <a:prstTxWarp prst="textNoShape">
              <a:avLst/>
            </a:prstTxWarp>
          </a:bodyPr>
          <a:lstStyle/>
          <a:p>
            <a:pPr algn="ctr" defTabSz="65306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 err="1" smtClean="0">
                <a:solidFill>
                  <a:srgbClr val="0000FF"/>
                </a:solidFill>
                <a:latin typeface="Monaco"/>
                <a:cs typeface="Monaco"/>
              </a:rPr>
              <a:t>pfunc::parallel_while</a:t>
            </a:r>
            <a:endParaRPr lang="en-US" sz="2000" b="1" dirty="0" smtClean="0">
              <a:solidFill>
                <a:srgbClr val="0000FF"/>
              </a:solidFill>
              <a:latin typeface="Franklin Gothic Book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657" name="Group 656"/>
          <p:cNvGrpSpPr/>
          <p:nvPr/>
        </p:nvGrpSpPr>
        <p:grpSpPr>
          <a:xfrm>
            <a:off x="1617392" y="15827237"/>
            <a:ext cx="8467999" cy="4912092"/>
            <a:chOff x="2059411" y="1269909"/>
            <a:chExt cx="4779550" cy="4554419"/>
          </a:xfrm>
        </p:grpSpPr>
        <p:grpSp>
          <p:nvGrpSpPr>
            <p:cNvPr id="658" name="Group 49"/>
            <p:cNvGrpSpPr/>
            <p:nvPr/>
          </p:nvGrpSpPr>
          <p:grpSpPr>
            <a:xfrm>
              <a:off x="2059411" y="1269909"/>
              <a:ext cx="4779550" cy="4554419"/>
              <a:chOff x="2059411" y="1269909"/>
              <a:chExt cx="4779550" cy="4554419"/>
            </a:xfrm>
          </p:grpSpPr>
          <p:sp>
            <p:nvSpPr>
              <p:cNvPr id="682" name="Rectangle 4"/>
              <p:cNvSpPr/>
              <p:nvPr/>
            </p:nvSpPr>
            <p:spPr>
              <a:xfrm>
                <a:off x="2059411" y="1269909"/>
                <a:ext cx="4762388" cy="40328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900" dirty="0" smtClean="0">
                    <a:solidFill>
                      <a:srgbClr val="000000"/>
                    </a:solidFill>
                  </a:rPr>
                  <a:t>User Applications and Libraries</a:t>
                </a:r>
                <a:endParaRPr lang="en-US" sz="2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3" name="Rectangle 5"/>
              <p:cNvSpPr/>
              <p:nvPr/>
            </p:nvSpPr>
            <p:spPr>
              <a:xfrm>
                <a:off x="2076573" y="5206341"/>
                <a:ext cx="4762388" cy="617987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100" dirty="0" smtClean="0">
                    <a:solidFill>
                      <a:srgbClr val="000000"/>
                    </a:solidFill>
                  </a:rPr>
                  <a:t>Hardware</a:t>
                </a:r>
                <a:endParaRPr lang="en-US" sz="31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59" name="Group 51"/>
            <p:cNvGrpSpPr/>
            <p:nvPr/>
          </p:nvGrpSpPr>
          <p:grpSpPr>
            <a:xfrm>
              <a:off x="4477658" y="4187306"/>
              <a:ext cx="2361303" cy="1020623"/>
              <a:chOff x="4477658" y="4187306"/>
              <a:chExt cx="2361303" cy="1020623"/>
            </a:xfrm>
          </p:grpSpPr>
          <p:sp>
            <p:nvSpPr>
              <p:cNvPr id="680" name="Rectangle 6"/>
              <p:cNvSpPr/>
              <p:nvPr/>
            </p:nvSpPr>
            <p:spPr>
              <a:xfrm>
                <a:off x="4477658" y="4187306"/>
                <a:ext cx="2361303" cy="67786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300" dirty="0" smtClean="0">
                    <a:solidFill>
                      <a:srgbClr val="000000"/>
                    </a:solidFill>
                  </a:rPr>
                  <a:t>OS</a:t>
                </a:r>
                <a:endParaRPr lang="en-US" sz="430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681" name="Straight Arrow Connector 680"/>
              <p:cNvCxnSpPr/>
              <p:nvPr/>
            </p:nvCxnSpPr>
            <p:spPr>
              <a:xfrm rot="5400000">
                <a:off x="5487327" y="5036152"/>
                <a:ext cx="341966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0" name="Group 52"/>
            <p:cNvGrpSpPr/>
            <p:nvPr/>
          </p:nvGrpSpPr>
          <p:grpSpPr>
            <a:xfrm>
              <a:off x="3036069" y="3207071"/>
              <a:ext cx="3785731" cy="2001652"/>
              <a:chOff x="3036069" y="3207071"/>
              <a:chExt cx="3785731" cy="2001652"/>
            </a:xfrm>
          </p:grpSpPr>
          <p:grpSp>
            <p:nvGrpSpPr>
              <p:cNvPr id="674" name="Group 50"/>
              <p:cNvGrpSpPr/>
              <p:nvPr/>
            </p:nvGrpSpPr>
            <p:grpSpPr>
              <a:xfrm>
                <a:off x="3036069" y="3207071"/>
                <a:ext cx="3785731" cy="1658098"/>
                <a:chOff x="3036069" y="3207071"/>
                <a:chExt cx="3785731" cy="1658098"/>
              </a:xfrm>
            </p:grpSpPr>
            <p:sp>
              <p:nvSpPr>
                <p:cNvPr id="676" name="Rectangle 675"/>
                <p:cNvSpPr/>
                <p:nvPr/>
              </p:nvSpPr>
              <p:spPr>
                <a:xfrm>
                  <a:off x="3036069" y="4187306"/>
                  <a:ext cx="1091333" cy="677863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400" dirty="0" smtClean="0">
                      <a:solidFill>
                        <a:srgbClr val="000000"/>
                      </a:solidFill>
                    </a:rPr>
                    <a:t>PAPI</a:t>
                  </a:r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77" name="Rectangle 676"/>
                <p:cNvSpPr/>
                <p:nvPr/>
              </p:nvSpPr>
              <p:spPr>
                <a:xfrm>
                  <a:off x="4128862" y="4421033"/>
                  <a:ext cx="564880" cy="203884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8" name="Rectangle 677"/>
                <p:cNvSpPr/>
                <p:nvPr/>
              </p:nvSpPr>
              <p:spPr>
                <a:xfrm>
                  <a:off x="5611896" y="3207071"/>
                  <a:ext cx="1209904" cy="677863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900" dirty="0" smtClean="0">
                      <a:solidFill>
                        <a:srgbClr val="000000"/>
                      </a:solidFill>
                    </a:rPr>
                    <a:t>Threads</a:t>
                  </a:r>
                  <a:endParaRPr lang="en-US" sz="29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79" name="Rectangle 18"/>
                <p:cNvSpPr/>
                <p:nvPr/>
              </p:nvSpPr>
              <p:spPr>
                <a:xfrm rot="5400000">
                  <a:off x="5913984" y="4065432"/>
                  <a:ext cx="564880" cy="203884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75" name="Straight Arrow Connector 674"/>
              <p:cNvCxnSpPr>
                <a:stCxn id="676" idx="2"/>
              </p:cNvCxnSpPr>
              <p:nvPr/>
            </p:nvCxnSpPr>
            <p:spPr>
              <a:xfrm rot="5400000">
                <a:off x="3410356" y="5036549"/>
                <a:ext cx="342760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1" name="Group 55"/>
            <p:cNvGrpSpPr/>
            <p:nvPr/>
          </p:nvGrpSpPr>
          <p:grpSpPr>
            <a:xfrm>
              <a:off x="2059411" y="1673194"/>
              <a:ext cx="4762389" cy="3533940"/>
              <a:chOff x="2059411" y="1673194"/>
              <a:chExt cx="4762389" cy="3533940"/>
            </a:xfrm>
          </p:grpSpPr>
          <p:grpSp>
            <p:nvGrpSpPr>
              <p:cNvPr id="662" name="Group 54"/>
              <p:cNvGrpSpPr/>
              <p:nvPr/>
            </p:nvGrpSpPr>
            <p:grpSpPr>
              <a:xfrm>
                <a:off x="2059411" y="1982110"/>
                <a:ext cx="4762389" cy="3225024"/>
                <a:chOff x="2059411" y="1982110"/>
                <a:chExt cx="4762389" cy="3225024"/>
              </a:xfrm>
            </p:grpSpPr>
            <p:sp>
              <p:nvSpPr>
                <p:cNvPr id="664" name="Rectangle 663"/>
                <p:cNvSpPr/>
                <p:nvPr/>
              </p:nvSpPr>
              <p:spPr>
                <a:xfrm>
                  <a:off x="2059412" y="1982110"/>
                  <a:ext cx="4762388" cy="1010451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5" name="Rectangle 664"/>
                <p:cNvSpPr/>
                <p:nvPr/>
              </p:nvSpPr>
              <p:spPr>
                <a:xfrm>
                  <a:off x="2059411" y="2992562"/>
                  <a:ext cx="675832" cy="187260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sz="3400" dirty="0" smtClean="0">
                      <a:solidFill>
                        <a:srgbClr val="000000"/>
                      </a:solidFill>
                    </a:rPr>
                    <a:t>PFunc</a:t>
                  </a:r>
                  <a:endParaRPr lang="en-US" sz="3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66" name="Rectangle 665"/>
                <p:cNvSpPr/>
                <p:nvPr/>
              </p:nvSpPr>
              <p:spPr>
                <a:xfrm>
                  <a:off x="2735243" y="2992562"/>
                  <a:ext cx="2578736" cy="892372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7" name="Rectangle 666"/>
                <p:cNvSpPr/>
                <p:nvPr/>
              </p:nvSpPr>
              <p:spPr>
                <a:xfrm>
                  <a:off x="4127402" y="2992561"/>
                  <a:ext cx="895922" cy="67786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300" dirty="0" smtClean="0">
                      <a:solidFill>
                        <a:srgbClr val="000000"/>
                      </a:solidFill>
                    </a:rPr>
                    <a:t>Thread Manager</a:t>
                  </a:r>
                  <a:endParaRPr lang="en-US" sz="23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68" name="Rectangle 667"/>
                <p:cNvSpPr/>
                <p:nvPr/>
              </p:nvSpPr>
              <p:spPr>
                <a:xfrm>
                  <a:off x="3036069" y="2992562"/>
                  <a:ext cx="885888" cy="67786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300" dirty="0" smtClean="0">
                      <a:solidFill>
                        <a:srgbClr val="000000"/>
                      </a:solidFill>
                    </a:rPr>
                    <a:t>Perf Profiler</a:t>
                  </a:r>
                  <a:endParaRPr lang="en-US" sz="23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69" name="Rectangle 668"/>
                <p:cNvSpPr/>
                <p:nvPr/>
              </p:nvSpPr>
              <p:spPr>
                <a:xfrm>
                  <a:off x="2397039" y="2188056"/>
                  <a:ext cx="4161238" cy="56629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600" dirty="0" smtClean="0">
                      <a:solidFill>
                        <a:srgbClr val="000000"/>
                      </a:solidFill>
                    </a:rPr>
                    <a:t>Task Scheduler</a:t>
                  </a:r>
                  <a:endParaRPr lang="en-US" sz="2600" dirty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670" name="Straight Arrow Connector 669"/>
                <p:cNvCxnSpPr/>
                <p:nvPr/>
              </p:nvCxnSpPr>
              <p:spPr>
                <a:xfrm rot="16200000" flipH="1">
                  <a:off x="5052195" y="3387391"/>
                  <a:ext cx="516882" cy="1082947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1" name="Straight Arrow Connector 670"/>
                <p:cNvCxnSpPr>
                  <a:stCxn id="667" idx="3"/>
                  <a:endCxn id="678" idx="1"/>
                </p:cNvCxnSpPr>
                <p:nvPr/>
              </p:nvCxnSpPr>
              <p:spPr>
                <a:xfrm>
                  <a:off x="5023324" y="3331493"/>
                  <a:ext cx="588572" cy="214510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2" name="Straight Arrow Connector 671"/>
                <p:cNvCxnSpPr>
                  <a:stCxn id="668" idx="2"/>
                </p:cNvCxnSpPr>
                <p:nvPr/>
              </p:nvCxnSpPr>
              <p:spPr>
                <a:xfrm rot="5400000">
                  <a:off x="3220573" y="3928865"/>
                  <a:ext cx="516881" cy="1588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3" name="Straight Arrow Connector 672"/>
                <p:cNvCxnSpPr/>
                <p:nvPr/>
              </p:nvCxnSpPr>
              <p:spPr>
                <a:xfrm rot="5400000">
                  <a:off x="2226454" y="5035755"/>
                  <a:ext cx="341171" cy="1588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63" name="Straight Arrow Connector 662"/>
              <p:cNvCxnSpPr>
                <a:endCxn id="664" idx="0"/>
              </p:cNvCxnSpPr>
              <p:nvPr/>
            </p:nvCxnSpPr>
            <p:spPr>
              <a:xfrm rot="16200000" flipH="1">
                <a:off x="4286147" y="1827651"/>
                <a:ext cx="308916" cy="1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0" name="Group 689"/>
          <p:cNvGrpSpPr/>
          <p:nvPr/>
        </p:nvGrpSpPr>
        <p:grpSpPr>
          <a:xfrm>
            <a:off x="1730721" y="621553"/>
            <a:ext cx="29612074" cy="2384008"/>
            <a:chOff x="2307626" y="662941"/>
            <a:chExt cx="39482765" cy="3576012"/>
          </a:xfrm>
        </p:grpSpPr>
        <p:sp>
          <p:nvSpPr>
            <p:cNvPr id="8" name="TextBox 7"/>
            <p:cNvSpPr txBox="1"/>
            <p:nvPr/>
          </p:nvSpPr>
          <p:spPr>
            <a:xfrm>
              <a:off x="12307481" y="1061449"/>
              <a:ext cx="19384773" cy="1223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700" b="1" dirty="0" smtClean="0"/>
                <a:t>PFunc</a:t>
              </a:r>
              <a:r>
                <a:rPr lang="en-US" sz="3400" b="1" dirty="0" smtClean="0"/>
                <a:t>: </a:t>
              </a:r>
              <a:r>
                <a:rPr lang="en-US" sz="4300" b="1" dirty="0" smtClean="0"/>
                <a:t>A Tool For Teaching  And Implementing Task Parallelism </a:t>
              </a:r>
              <a:endParaRPr lang="en-US" sz="3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740813" y="2169445"/>
              <a:ext cx="2492626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00" dirty="0" smtClean="0"/>
                <a:t>Prabhanjan Kambadur</a:t>
              </a:r>
              <a:r>
                <a:rPr lang="en-US" sz="3100" baseline="30000" dirty="0" smtClean="0"/>
                <a:t>1</a:t>
              </a:r>
              <a:r>
                <a:rPr lang="en-US" sz="3100" dirty="0" smtClean="0"/>
                <a:t>, Anshul Gupta</a:t>
              </a:r>
              <a:r>
                <a:rPr lang="en-US" sz="3100" baseline="30000" dirty="0" smtClean="0"/>
                <a:t>1</a:t>
              </a:r>
              <a:r>
                <a:rPr lang="en-US" sz="3100" dirty="0" smtClean="0"/>
                <a:t>, Andrew Lumsdaine</a:t>
              </a:r>
              <a:r>
                <a:rPr lang="en-US" sz="3100" baseline="30000" dirty="0"/>
                <a:t>2</a:t>
              </a:r>
              <a:endParaRPr lang="en-US" sz="3100" baseline="30000" dirty="0" smtClean="0"/>
            </a:p>
            <a:p>
              <a:pPr algn="ctr"/>
              <a:r>
                <a:rPr lang="en-US" sz="3100" baseline="30000" dirty="0" smtClean="0"/>
                <a:t>1 </a:t>
              </a:r>
              <a:r>
                <a:rPr lang="en-US" sz="3100" dirty="0" smtClean="0"/>
                <a:t>IBM TJ Watson Research Center. </a:t>
              </a:r>
              <a:r>
                <a:rPr lang="en-US" sz="3100" baseline="30000" dirty="0" smtClean="0"/>
                <a:t>2</a:t>
              </a:r>
              <a:r>
                <a:rPr lang="en-US" sz="3100" dirty="0" smtClean="0"/>
                <a:t>Indiana University, Bloomington</a:t>
              </a:r>
              <a:endParaRPr lang="en-US" sz="3100" dirty="0"/>
            </a:p>
          </p:txBody>
        </p:sp>
        <p:pic>
          <p:nvPicPr>
            <p:cNvPr id="337" name="Picture 3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65191" y="832269"/>
              <a:ext cx="7126525" cy="3406684"/>
            </a:xfrm>
            <a:prstGeom prst="rect">
              <a:avLst/>
            </a:prstGeom>
          </p:spPr>
        </p:pic>
        <p:pic>
          <p:nvPicPr>
            <p:cNvPr id="338" name="Picture 3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48289" y="662941"/>
              <a:ext cx="3502278" cy="3502278"/>
            </a:xfrm>
            <a:prstGeom prst="rect">
              <a:avLst/>
            </a:prstGeom>
          </p:spPr>
        </p:pic>
        <p:pic>
          <p:nvPicPr>
            <p:cNvPr id="360" name="Picture 35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77738" y="832269"/>
              <a:ext cx="2370584" cy="3247700"/>
            </a:xfrm>
            <a:prstGeom prst="rect">
              <a:avLst/>
            </a:prstGeom>
          </p:spPr>
        </p:pic>
        <p:pic>
          <p:nvPicPr>
            <p:cNvPr id="381" name="Picture 38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07626" y="1008989"/>
              <a:ext cx="2154831" cy="2836462"/>
            </a:xfrm>
            <a:prstGeom prst="rect">
              <a:avLst/>
            </a:prstGeom>
          </p:spPr>
        </p:pic>
        <p:pic>
          <p:nvPicPr>
            <p:cNvPr id="689" name="Picture 68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932891" y="1193004"/>
              <a:ext cx="2857500" cy="2844800"/>
            </a:xfrm>
            <a:prstGeom prst="rect">
              <a:avLst/>
            </a:prstGeom>
          </p:spPr>
        </p:pic>
      </p:grpSp>
      <p:grpSp>
        <p:nvGrpSpPr>
          <p:cNvPr id="696" name="Group 695"/>
          <p:cNvGrpSpPr/>
          <p:nvPr/>
        </p:nvGrpSpPr>
        <p:grpSpPr>
          <a:xfrm>
            <a:off x="21911759" y="6922178"/>
            <a:ext cx="9916923" cy="4307408"/>
            <a:chOff x="29215677" y="11176967"/>
            <a:chExt cx="13222564" cy="6461112"/>
          </a:xfrm>
        </p:grpSpPr>
        <p:pic>
          <p:nvPicPr>
            <p:cNvPr id="695" name="Picture 69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220314" y="15162636"/>
              <a:ext cx="2214442" cy="2214442"/>
            </a:xfrm>
            <a:prstGeom prst="rect">
              <a:avLst/>
            </a:prstGeom>
          </p:spPr>
        </p:pic>
        <p:grpSp>
          <p:nvGrpSpPr>
            <p:cNvPr id="684" name="Group 683"/>
            <p:cNvGrpSpPr/>
            <p:nvPr/>
          </p:nvGrpSpPr>
          <p:grpSpPr>
            <a:xfrm>
              <a:off x="29215677" y="11176967"/>
              <a:ext cx="13222564" cy="6461112"/>
              <a:chOff x="1156084" y="3977189"/>
              <a:chExt cx="13222564" cy="10169017"/>
            </a:xfrm>
          </p:grpSpPr>
          <p:sp>
            <p:nvSpPr>
              <p:cNvPr id="685" name="Rounded Rectangle 684"/>
              <p:cNvSpPr/>
              <p:nvPr/>
            </p:nvSpPr>
            <p:spPr>
              <a:xfrm>
                <a:off x="1156084" y="3977189"/>
                <a:ext cx="13222564" cy="101690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686" name="Title 1"/>
              <p:cNvSpPr txBox="1">
                <a:spLocks/>
              </p:cNvSpPr>
              <p:nvPr/>
            </p:nvSpPr>
            <p:spPr bwMode="auto">
              <a:xfrm>
                <a:off x="3871199" y="4906739"/>
                <a:ext cx="7772400" cy="750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91440" numCol="1" anchor="b" anchorCtr="0" compatLnSpc="1">
                <a:prstTxWarp prst="textNoShape">
                  <a:avLst/>
                </a:prstTxWarp>
              </a:bodyPr>
              <a:lstStyle/>
              <a:p>
                <a:pPr algn="ctr" defTabSz="65306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600" b="1" dirty="0" smtClean="0">
                    <a:latin typeface="Franklin Gothic Book"/>
                    <a:ea typeface="ＭＳ Ｐゴシック" charset="-128"/>
                    <a:cs typeface="ＭＳ Ｐゴシック" charset="-128"/>
                  </a:rPr>
                  <a:t>Pedagogical and Research Aids</a:t>
                </a:r>
              </a:p>
            </p:txBody>
          </p:sp>
        </p:grpSp>
        <p:pic>
          <p:nvPicPr>
            <p:cNvPr id="691" name="Picture 69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667104" y="12519790"/>
              <a:ext cx="3957810" cy="4639286"/>
            </a:xfrm>
            <a:prstGeom prst="rect">
              <a:avLst/>
            </a:prstGeom>
          </p:spPr>
        </p:pic>
        <p:sp>
          <p:nvSpPr>
            <p:cNvPr id="693" name="Content Placeholder 2"/>
            <p:cNvSpPr txBox="1">
              <a:spLocks/>
            </p:cNvSpPr>
            <p:nvPr/>
          </p:nvSpPr>
          <p:spPr bwMode="auto">
            <a:xfrm>
              <a:off x="29769467" y="12486097"/>
              <a:ext cx="7594019" cy="3524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195012" indent="-195012" defTabSz="653064" fontAlgn="base">
                <a:spcBef>
                  <a:spcPts val="411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r>
                <a:rPr lang="en-US" sz="2300" dirty="0" smtClean="0">
                  <a:solidFill>
                    <a:srgbClr val="000000"/>
                  </a:solidFill>
                  <a:ea typeface="ＭＳ Ｐゴシック" charset="-128"/>
                  <a:cs typeface="ＭＳ Ｐゴシック" charset="-128"/>
                </a:rPr>
                <a:t>Portable, easy to install, and use.</a:t>
              </a:r>
            </a:p>
            <a:p>
              <a:pPr marL="195012" indent="-195012" defTabSz="653064" fontAlgn="base">
                <a:spcBef>
                  <a:spcPts val="411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r>
                <a:rPr lang="en-US" sz="2300" dirty="0" smtClean="0">
                  <a:solidFill>
                    <a:srgbClr val="000000"/>
                  </a:solidFill>
                  <a:ea typeface="ＭＳ Ｐゴシック" charset="-128"/>
                  <a:cs typeface="ＭＳ Ｐゴシック" charset="-128"/>
                </a:rPr>
                <a:t>Thorough documentation and tutorials.</a:t>
              </a:r>
            </a:p>
            <a:p>
              <a:pPr marL="195012" indent="-195012" defTabSz="653064" fontAlgn="base">
                <a:spcBef>
                  <a:spcPts val="411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r>
                <a:rPr lang="en-US" sz="2300" dirty="0" smtClean="0">
                  <a:solidFill>
                    <a:srgbClr val="000000"/>
                  </a:solidFill>
                  <a:ea typeface="ＭＳ Ｐゴシック" charset="-128"/>
                  <a:cs typeface="ＭＳ Ｐゴシック" charset="-128"/>
                </a:rPr>
                <a:t>Industry-strength exception handling.</a:t>
              </a:r>
            </a:p>
            <a:p>
              <a:pPr marL="195012" indent="-195012" defTabSz="653064" fontAlgn="base">
                <a:spcBef>
                  <a:spcPts val="411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r>
                <a:rPr lang="en-US" sz="2300" dirty="0" smtClean="0">
                  <a:solidFill>
                    <a:srgbClr val="000000"/>
                  </a:solidFill>
                  <a:ea typeface="ＭＳ Ｐゴシック" charset="-128"/>
                  <a:cs typeface="ＭＳ Ｐゴシック" charset="-128"/>
                </a:rPr>
                <a:t>PAPI integration for profiling performance.</a:t>
              </a:r>
            </a:p>
            <a:p>
              <a:pPr marL="195012" indent="-195012" defTabSz="653064" fontAlgn="base">
                <a:spcBef>
                  <a:spcPts val="411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r>
                <a:rPr lang="en-US" sz="2300" dirty="0" smtClean="0">
                  <a:solidFill>
                    <a:srgbClr val="000000"/>
                  </a:solidFill>
                  <a:ea typeface="ＭＳ Ｐゴシック" charset="-128"/>
                  <a:cs typeface="ＭＳ Ｐゴシック" charset="-128"/>
                </a:rPr>
                <a:t>Growing list of sample applications.</a:t>
              </a:r>
            </a:p>
            <a:p>
              <a:pPr marL="195012" indent="-195012" defTabSz="653064" fontAlgn="base">
                <a:spcBef>
                  <a:spcPts val="411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r>
                <a:rPr lang="en-US" sz="2300" dirty="0" smtClean="0">
                  <a:solidFill>
                    <a:srgbClr val="000000"/>
                  </a:solidFill>
                  <a:ea typeface="ＭＳ Ｐゴシック" charset="-128"/>
                  <a:cs typeface="ＭＳ Ｐゴシック" charset="-128"/>
                </a:rPr>
                <a:t>Online user-groups and support.</a:t>
              </a:r>
            </a:p>
          </p:txBody>
        </p:sp>
        <p:pic>
          <p:nvPicPr>
            <p:cNvPr id="694" name="Picture 69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0000371" y="16204145"/>
              <a:ext cx="4974577" cy="997527"/>
            </a:xfrm>
            <a:prstGeom prst="rect">
              <a:avLst/>
            </a:prstGeom>
          </p:spPr>
        </p:pic>
      </p:grpSp>
      <p:sp>
        <p:nvSpPr>
          <p:cNvPr id="697" name="Content Placeholder 2"/>
          <p:cNvSpPr txBox="1">
            <a:spLocks/>
          </p:cNvSpPr>
          <p:nvPr/>
        </p:nvSpPr>
        <p:spPr bwMode="auto">
          <a:xfrm>
            <a:off x="22327101" y="4385098"/>
            <a:ext cx="7417180" cy="1699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5306" tIns="32653" rIns="65306" bIns="32653" numCol="1" anchor="t" anchorCtr="0" compatLnSpc="1">
            <a:prstTxWarp prst="textNoShape">
              <a:avLst/>
            </a:prstTxWarp>
            <a:noAutofit/>
          </a:bodyPr>
          <a:lstStyle/>
          <a:p>
            <a:pPr marL="195012" indent="-195012" defTabSz="653064" fontAlgn="base">
              <a:spcBef>
                <a:spcPts val="411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Char char=""/>
              <a:defRPr/>
            </a:pPr>
            <a:r>
              <a:rPr lang="en-US" sz="23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Mix task parallelism with SPMD-style programming.</a:t>
            </a:r>
          </a:p>
          <a:p>
            <a:pPr marL="195012" indent="-195012" defTabSz="653064" fontAlgn="base">
              <a:spcBef>
                <a:spcPts val="411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Char char=""/>
              <a:defRPr/>
            </a:pPr>
            <a:r>
              <a:rPr lang="en-US" sz="23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Create </a:t>
            </a:r>
            <a:r>
              <a:rPr lang="en-US" sz="2300" dirty="0" smtClean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group</a:t>
            </a:r>
            <a:r>
              <a:rPr lang="en-US" sz="23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sz="23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of tasks; a task can be in only one group.</a:t>
            </a:r>
            <a:endParaRPr lang="en-US" sz="2300" dirty="0" smtClean="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  <a:p>
            <a:pPr marL="195012" indent="-195012" defTabSz="653064" fontAlgn="base">
              <a:spcBef>
                <a:spcPts val="411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Char char=""/>
              <a:defRPr/>
            </a:pPr>
            <a:r>
              <a:rPr lang="en-US" sz="23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Tasks can </a:t>
            </a:r>
            <a:r>
              <a:rPr lang="en-US" sz="2300" dirty="0" smtClean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communicate/sync</a:t>
            </a:r>
            <a:r>
              <a:rPr lang="en-US" sz="23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using their group </a:t>
            </a:r>
            <a:r>
              <a:rPr lang="en-US" sz="2300" dirty="0" smtClean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rank.</a:t>
            </a:r>
          </a:p>
          <a:p>
            <a:pPr marL="195012" indent="-195012" defTabSz="653064" fontAlgn="base">
              <a:spcBef>
                <a:spcPts val="411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Char char=""/>
              <a:defRPr/>
            </a:pPr>
            <a:r>
              <a:rPr lang="en-US" sz="2300" dirty="0" smtClean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Barrier </a:t>
            </a:r>
            <a:r>
              <a:rPr lang="en-US" sz="2300" dirty="0" smtClean="0">
                <a:ea typeface="ＭＳ Ｐゴシック" charset="-128"/>
                <a:cs typeface="ＭＳ Ｐゴシック" charset="-128"/>
              </a:rPr>
              <a:t>primitive </a:t>
            </a:r>
            <a:r>
              <a:rPr lang="en-US" sz="2300" smtClean="0">
                <a:ea typeface="ＭＳ Ｐゴシック" charset="-128"/>
                <a:cs typeface="ＭＳ Ｐゴシック" charset="-128"/>
              </a:rPr>
              <a:t>on</a:t>
            </a:r>
            <a:r>
              <a:rPr lang="en-US" sz="2300" smtClean="0">
                <a:ea typeface="ＭＳ Ｐゴシック" charset="-128"/>
                <a:cs typeface="ＭＳ Ｐゴシック" charset="-128"/>
              </a:rPr>
              <a:t> a group </a:t>
            </a:r>
            <a:r>
              <a:rPr lang="en-US" sz="2300" dirty="0" smtClean="0">
                <a:ea typeface="ＭＳ Ｐゴシック" charset="-128"/>
                <a:cs typeface="ＭＳ Ｐゴシック" charset="-128"/>
              </a:rPr>
              <a:t>allows collective syncs.</a:t>
            </a:r>
            <a:endParaRPr lang="en-US" sz="2300" dirty="0" smtClean="0">
              <a:solidFill>
                <a:srgbClr val="0000FF"/>
              </a:solidFill>
              <a:ea typeface="ＭＳ Ｐゴシック" charset="-128"/>
              <a:cs typeface="ＭＳ Ｐゴシック" charset="-128"/>
            </a:endParaRPr>
          </a:p>
          <a:p>
            <a:pPr marL="195012" indent="-195012" defTabSz="653064" fontAlgn="base">
              <a:spcBef>
                <a:spcPts val="411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Char char=""/>
              <a:defRPr/>
            </a:pPr>
            <a:endParaRPr lang="en-US" sz="2300" dirty="0" smtClean="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698" name="Picture 69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396582" y="4301753"/>
            <a:ext cx="2228850" cy="1820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699</Words>
  <Application>Microsoft Macintosh PowerPoint</Application>
  <PresentationFormat>Custom</PresentationFormat>
  <Paragraphs>124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PFunc: A Tool For Teaching and Implementing Task Parallelism</dc:title>
  <dc:creator>Melanie  Dybvig</dc:creator>
  <cp:lastModifiedBy>Melanie  Dybvig</cp:lastModifiedBy>
  <cp:revision>187</cp:revision>
  <cp:lastPrinted>2011-04-20T20:11:52Z</cp:lastPrinted>
  <dcterms:created xsi:type="dcterms:W3CDTF">2011-04-24T16:37:45Z</dcterms:created>
  <dcterms:modified xsi:type="dcterms:W3CDTF">2011-04-24T16:45:15Z</dcterms:modified>
</cp:coreProperties>
</file>