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7" r:id="rId4"/>
    <p:sldId id="259" r:id="rId5"/>
    <p:sldId id="273" r:id="rId6"/>
    <p:sldId id="260" r:id="rId7"/>
    <p:sldId id="258" r:id="rId8"/>
    <p:sldId id="262" r:id="rId9"/>
    <p:sldId id="271" r:id="rId10"/>
    <p:sldId id="261" r:id="rId11"/>
    <p:sldId id="269" r:id="rId12"/>
    <p:sldId id="270" r:id="rId13"/>
    <p:sldId id="274" r:id="rId14"/>
    <p:sldId id="275" r:id="rId15"/>
    <p:sldId id="272" r:id="rId16"/>
    <p:sldId id="276" r:id="rId17"/>
    <p:sldId id="263" r:id="rId18"/>
    <p:sldId id="264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58" autoAdjust="0"/>
    <p:restoredTop sz="94687" autoAdjust="0"/>
  </p:normalViewPr>
  <p:slideViewPr>
    <p:cSldViewPr snapToGrid="0" snapToObjects="1">
      <p:cViewPr varScale="1">
        <p:scale>
          <a:sx n="97" d="100"/>
          <a:sy n="97" d="100"/>
        </p:scale>
        <p:origin x="-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5567-223D-B544-A6DC-D0945C937C2F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E105C-9094-5A43-B610-4FBA943C2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say that this is </a:t>
            </a:r>
            <a:r>
              <a:rPr lang="en-US" dirty="0" err="1" smtClean="0"/>
              <a:t>OpenMP</a:t>
            </a:r>
            <a:r>
              <a:rPr lang="en-US" baseline="0" dirty="0" smtClean="0"/>
              <a:t> parallel for loop. But, each task is not the same duration and we have the same affinity issues as </a:t>
            </a:r>
            <a:r>
              <a:rPr lang="en-US" baseline="0" dirty="0" err="1" smtClean="0"/>
              <a:t>Cilk</a:t>
            </a:r>
            <a:r>
              <a:rPr lang="en-US" baseline="0" dirty="0" smtClean="0"/>
              <a:t> </a:t>
            </a:r>
            <a:r>
              <a:rPr lang="en-US" baseline="0" smtClean="0"/>
              <a:t>even here.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E105C-9094-5A43-B610-4FBA943C21B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theory,</a:t>
            </a:r>
            <a:r>
              <a:rPr lang="en-US" baseline="0" dirty="0" smtClean="0"/>
              <a:t> the DFS execution is slightly altered because of the fact that all the children of a node are put on the queue and then other empty threads are given a chance to actually steal work from them. Note that this is not how its depicted here in this picture.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E105C-9094-5A43-B610-4FBA943C21B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What is labeled is the order of completion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table shows the tasks in the queue. A will complete last, but is taken off the queue regardless.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E105C-9094-5A43-B610-4FBA943C21B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Tasks</a:t>
            </a:r>
            <a:r>
              <a:rPr lang="en-US" baseline="0" dirty="0" smtClean="0"/>
              <a:t> are always sorted and are unique. This is important as XOR will produce same hash key for both AB and BA. In our case, it does not really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E105C-9094-5A43-B610-4FBA943C21B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B291B3-7FC6-7A41-8902-68B207AFF909}" type="datetimeFigureOut">
              <a:rPr lang="en-US" smtClean="0"/>
              <a:pPr/>
              <a:t>9/1/09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40D2B45-DA42-384F-866F-26200564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539" y="3409904"/>
            <a:ext cx="6966443" cy="160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Prabhanjan</a:t>
            </a:r>
            <a:r>
              <a:rPr lang="en-US" dirty="0" smtClean="0"/>
              <a:t> </a:t>
            </a:r>
            <a:r>
              <a:rPr lang="en-US" dirty="0" err="1" smtClean="0"/>
              <a:t>Kambadur</a:t>
            </a:r>
            <a:r>
              <a:rPr lang="en-US" dirty="0" smtClean="0"/>
              <a:t>, </a:t>
            </a:r>
            <a:r>
              <a:rPr lang="en-US" dirty="0" err="1" smtClean="0"/>
              <a:t>Amol</a:t>
            </a:r>
            <a:r>
              <a:rPr lang="en-US" dirty="0" smtClean="0"/>
              <a:t> </a:t>
            </a:r>
            <a:r>
              <a:rPr lang="en-US" dirty="0" err="1" smtClean="0"/>
              <a:t>Ghoting</a:t>
            </a:r>
            <a:r>
              <a:rPr lang="en-US" dirty="0" smtClean="0"/>
              <a:t>, </a:t>
            </a:r>
            <a:r>
              <a:rPr lang="en-US" dirty="0" err="1" smtClean="0"/>
              <a:t>Anshul</a:t>
            </a:r>
            <a:r>
              <a:rPr lang="en-US" dirty="0" smtClean="0"/>
              <a:t> Gupta and Andrew </a:t>
            </a:r>
            <a:r>
              <a:rPr lang="en-US" dirty="0" err="1" smtClean="0"/>
              <a:t>Lumsdaine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International Conference on Parallel Computing (ParCO),2009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Task Parallelism For Frequent Pattern Mining.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9782"/>
            <a:ext cx="7772400" cy="844525"/>
          </a:xfrm>
        </p:spPr>
        <p:txBody>
          <a:bodyPr/>
          <a:lstStyle/>
          <a:p>
            <a:pPr algn="ctr"/>
            <a:r>
              <a:rPr lang="en-US" dirty="0" smtClean="0"/>
              <a:t>Efficient Parallelization of FPM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18094" y="2105045"/>
            <a:ext cx="2840249" cy="541957"/>
            <a:chOff x="1050766" y="2105045"/>
            <a:chExt cx="2840249" cy="541957"/>
          </a:xfrm>
        </p:grpSpPr>
        <p:sp>
          <p:nvSpPr>
            <p:cNvPr id="4" name="Oval 3"/>
            <p:cNvSpPr/>
            <p:nvPr/>
          </p:nvSpPr>
          <p:spPr>
            <a:xfrm>
              <a:off x="1050766" y="2136028"/>
              <a:ext cx="710663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166653" y="2127836"/>
              <a:ext cx="710663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180352" y="2105045"/>
              <a:ext cx="710663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35077" y="2140155"/>
            <a:ext cx="1914234" cy="510974"/>
            <a:chOff x="5235077" y="2140155"/>
            <a:chExt cx="1914234" cy="510974"/>
          </a:xfrm>
        </p:grpSpPr>
        <p:sp>
          <p:nvSpPr>
            <p:cNvPr id="8" name="Right Arrow 7"/>
            <p:cNvSpPr/>
            <p:nvPr/>
          </p:nvSpPr>
          <p:spPr>
            <a:xfrm>
              <a:off x="5235077" y="2151319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652970" y="2140155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71099" y="3097795"/>
            <a:ext cx="2112200" cy="510974"/>
            <a:chOff x="2471099" y="3097795"/>
            <a:chExt cx="2112200" cy="510974"/>
          </a:xfrm>
        </p:grpSpPr>
        <p:sp>
          <p:nvSpPr>
            <p:cNvPr id="11" name="Oval 10"/>
            <p:cNvSpPr/>
            <p:nvPr/>
          </p:nvSpPr>
          <p:spPr>
            <a:xfrm>
              <a:off x="2471099" y="3097795"/>
              <a:ext cx="902192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ABC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81107" y="3097795"/>
              <a:ext cx="902192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35077" y="3097795"/>
            <a:ext cx="1914234" cy="510974"/>
            <a:chOff x="5235077" y="3097795"/>
            <a:chExt cx="1914234" cy="510974"/>
          </a:xfrm>
        </p:grpSpPr>
        <p:sp>
          <p:nvSpPr>
            <p:cNvPr id="13" name="Right Arrow 12"/>
            <p:cNvSpPr/>
            <p:nvPr/>
          </p:nvSpPr>
          <p:spPr>
            <a:xfrm>
              <a:off x="5235077" y="3097795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8648" y="3097795"/>
              <a:ext cx="710663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3705" y="3961617"/>
            <a:ext cx="79235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Shortcomings of </a:t>
            </a:r>
            <a:r>
              <a:rPr lang="en-US" sz="3200" dirty="0" err="1" smtClean="0">
                <a:solidFill>
                  <a:srgbClr val="FF0000"/>
                </a:solidFill>
              </a:rPr>
              <a:t>Cilk</a:t>
            </a:r>
            <a:r>
              <a:rPr lang="en-US" sz="3200" dirty="0" smtClean="0">
                <a:solidFill>
                  <a:srgbClr val="FF0000"/>
                </a:solidFill>
              </a:rPr>
              <a:t>-style </a:t>
            </a:r>
            <a:r>
              <a:rPr lang="en-US" sz="3200" dirty="0" err="1" smtClean="0">
                <a:solidFill>
                  <a:srgbClr val="FF0000"/>
                </a:solidFill>
              </a:rPr>
              <a:t>w.r.t</a:t>
            </a:r>
            <a:r>
              <a:rPr lang="en-US" sz="3200" dirty="0" smtClean="0">
                <a:solidFill>
                  <a:srgbClr val="FF0000"/>
                </a:solidFill>
              </a:rPr>
              <a:t> FPM:</a:t>
            </a:r>
          </a:p>
          <a:p>
            <a:pPr marL="514350" indent="-514350"/>
            <a:r>
              <a:rPr lang="en-US" sz="3200" dirty="0" smtClean="0">
                <a:solidFill>
                  <a:srgbClr val="FF0000"/>
                </a:solidFill>
              </a:rPr>
              <a:t>1. Exploits data locality only b/w parent-child tasks.</a:t>
            </a:r>
          </a:p>
          <a:p>
            <a:pPr marL="514350" indent="-514350"/>
            <a:r>
              <a:rPr lang="en-US" sz="3200" dirty="0" smtClean="0">
                <a:solidFill>
                  <a:srgbClr val="FF0000"/>
                </a:solidFill>
              </a:rPr>
              <a:t>2.Stealing does not consider data locality.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3. Tasks are stolen one at a time.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91531" y="3810414"/>
            <a:ext cx="6955533" cy="1602116"/>
            <a:chOff x="1353483" y="4104724"/>
            <a:chExt cx="6955533" cy="1602116"/>
          </a:xfrm>
        </p:grpSpPr>
        <p:sp>
          <p:nvSpPr>
            <p:cNvPr id="19" name="TextBox 18"/>
            <p:cNvSpPr txBox="1"/>
            <p:nvPr/>
          </p:nvSpPr>
          <p:spPr>
            <a:xfrm>
              <a:off x="1371451" y="4104724"/>
              <a:ext cx="583204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1. Exploit data locality in sibling tasks.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53483" y="4628884"/>
              <a:ext cx="378461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2. Steal clusters of tasks.</a:t>
              </a:r>
              <a:endParaRPr lang="en-US" sz="3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6491" y="5122064"/>
              <a:ext cx="694252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3. Maintain data locality amongst stolen tasks.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880"/>
            <a:ext cx="7772400" cy="720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Clustered Scheduling Policy - Goals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46382" y="1609365"/>
            <a:ext cx="6027468" cy="1503724"/>
            <a:chOff x="369294" y="1423485"/>
            <a:chExt cx="4534257" cy="1503724"/>
          </a:xfrm>
        </p:grpSpPr>
        <p:grpSp>
          <p:nvGrpSpPr>
            <p:cNvPr id="5" name="Group 4"/>
            <p:cNvGrpSpPr/>
            <p:nvPr/>
          </p:nvGrpSpPr>
          <p:grpSpPr>
            <a:xfrm>
              <a:off x="369294" y="1423485"/>
              <a:ext cx="2840249" cy="541957"/>
              <a:chOff x="1050766" y="2105045"/>
              <a:chExt cx="2840249" cy="54195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50766" y="2136028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66653" y="2127836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180352" y="2105045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438469" y="1458595"/>
              <a:ext cx="1356666" cy="510974"/>
              <a:chOff x="5018245" y="2140155"/>
              <a:chExt cx="1356666" cy="510974"/>
            </a:xfrm>
          </p:grpSpPr>
          <p:sp>
            <p:nvSpPr>
              <p:cNvPr id="10" name="Right Arrow 9"/>
              <p:cNvSpPr/>
              <p:nvPr/>
            </p:nvSpPr>
            <p:spPr>
              <a:xfrm>
                <a:off x="5018245" y="2151319"/>
                <a:ext cx="557555" cy="48463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78570" y="2140155"/>
                <a:ext cx="496341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22299" y="2416235"/>
              <a:ext cx="2112200" cy="510974"/>
              <a:chOff x="2471099" y="3097795"/>
              <a:chExt cx="2112200" cy="51097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471099" y="3097795"/>
                <a:ext cx="902192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ABC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81107" y="3097795"/>
                <a:ext cx="902192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ABD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438469" y="2416235"/>
              <a:ext cx="1465082" cy="510974"/>
              <a:chOff x="5235077" y="3097795"/>
              <a:chExt cx="1465082" cy="510974"/>
            </a:xfrm>
          </p:grpSpPr>
          <p:sp>
            <p:nvSpPr>
              <p:cNvPr id="16" name="Right Arrow 15"/>
              <p:cNvSpPr/>
              <p:nvPr/>
            </p:nvSpPr>
            <p:spPr>
              <a:xfrm>
                <a:off x="5235077" y="3097795"/>
                <a:ext cx="588531" cy="48463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989496" y="3097795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</a:t>
                </a:r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177216" y="3514439"/>
            <a:ext cx="550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Tasks with overlapping memory accesses: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61843" y="4142235"/>
            <a:ext cx="4321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1. Executed by the same thread.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8475" y="4785912"/>
            <a:ext cx="5108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2. Stolen together by the same thread.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880"/>
            <a:ext cx="7772400" cy="720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Clustered Scheduling Policy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769" y="959387"/>
            <a:ext cx="74428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Cluster </a:t>
            </a:r>
            <a:r>
              <a:rPr lang="en-US" sz="3200" dirty="0" err="1" smtClean="0">
                <a:solidFill>
                  <a:srgbClr val="0000FF"/>
                </a:solidFill>
              </a:rPr>
              <a:t>k</a:t>
            </a:r>
            <a:r>
              <a:rPr lang="en-US" sz="3200" dirty="0" smtClean="0">
                <a:solidFill>
                  <a:srgbClr val="0000FF"/>
                </a:solidFill>
              </a:rPr>
              <a:t>-itemset based on common (k-1) prefix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20" name="Group 48"/>
          <p:cNvGrpSpPr/>
          <p:nvPr/>
        </p:nvGrpSpPr>
        <p:grpSpPr>
          <a:xfrm>
            <a:off x="3697893" y="2602183"/>
            <a:ext cx="3394011" cy="510974"/>
            <a:chOff x="3899237" y="4584903"/>
            <a:chExt cx="3394011" cy="510974"/>
          </a:xfrm>
        </p:grpSpPr>
        <p:grpSp>
          <p:nvGrpSpPr>
            <p:cNvPr id="21" name="Group 27"/>
            <p:cNvGrpSpPr/>
            <p:nvPr/>
          </p:nvGrpSpPr>
          <p:grpSpPr>
            <a:xfrm>
              <a:off x="4456184" y="4584903"/>
              <a:ext cx="2837064" cy="510974"/>
              <a:chOff x="4084472" y="4770783"/>
              <a:chExt cx="2837064" cy="51097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084472" y="47707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12097" y="47707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10873" y="47707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</a:t>
                </a:r>
                <a:endParaRPr lang="en-US" dirty="0"/>
              </a:p>
            </p:txBody>
          </p:sp>
        </p:grpSp>
        <p:cxnSp>
          <p:nvCxnSpPr>
            <p:cNvPr id="32" name="Straight Arrow Connector 31"/>
            <p:cNvCxnSpPr>
              <a:endCxn id="23" idx="2"/>
            </p:cNvCxnSpPr>
            <p:nvPr/>
          </p:nvCxnSpPr>
          <p:spPr>
            <a:xfrm flipV="1">
              <a:off x="3899237" y="4840390"/>
              <a:ext cx="556947" cy="7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6"/>
              <a:endCxn id="24" idx="2"/>
            </p:cNvCxnSpPr>
            <p:nvPr/>
          </p:nvCxnSpPr>
          <p:spPr>
            <a:xfrm>
              <a:off x="5166847" y="4840390"/>
              <a:ext cx="31696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6"/>
              <a:endCxn id="25" idx="2"/>
            </p:cNvCxnSpPr>
            <p:nvPr/>
          </p:nvCxnSpPr>
          <p:spPr>
            <a:xfrm>
              <a:off x="6194472" y="4840390"/>
              <a:ext cx="38811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49"/>
          <p:cNvGrpSpPr/>
          <p:nvPr/>
        </p:nvGrpSpPr>
        <p:grpSpPr>
          <a:xfrm>
            <a:off x="3697893" y="3513529"/>
            <a:ext cx="2636884" cy="510974"/>
            <a:chOff x="3899237" y="5434289"/>
            <a:chExt cx="2636884" cy="510974"/>
          </a:xfrm>
        </p:grpSpPr>
        <p:grpSp>
          <p:nvGrpSpPr>
            <p:cNvPr id="29" name="Group 28"/>
            <p:cNvGrpSpPr/>
            <p:nvPr/>
          </p:nvGrpSpPr>
          <p:grpSpPr>
            <a:xfrm>
              <a:off x="4409720" y="5434289"/>
              <a:ext cx="2126401" cy="510974"/>
              <a:chOff x="4084472" y="5372329"/>
              <a:chExt cx="2126401" cy="51097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084472" y="5372329"/>
                <a:ext cx="902192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ABC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08681" y="5372329"/>
                <a:ext cx="902192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ABD</a:t>
                </a:r>
                <a:endParaRPr lang="en-US" dirty="0"/>
              </a:p>
            </p:txBody>
          </p:sp>
        </p:grpSp>
        <p:cxnSp>
          <p:nvCxnSpPr>
            <p:cNvPr id="40" name="Straight Arrow Connector 39"/>
            <p:cNvCxnSpPr>
              <a:endCxn id="26" idx="2"/>
            </p:cNvCxnSpPr>
            <p:nvPr/>
          </p:nvCxnSpPr>
          <p:spPr>
            <a:xfrm>
              <a:off x="3899237" y="5689776"/>
              <a:ext cx="5104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6" idx="6"/>
              <a:endCxn id="27" idx="2"/>
            </p:cNvCxnSpPr>
            <p:nvPr/>
          </p:nvCxnSpPr>
          <p:spPr>
            <a:xfrm>
              <a:off x="5311912" y="5689776"/>
              <a:ext cx="32201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086520" y="4730010"/>
            <a:ext cx="424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Hash Table - </a:t>
            </a:r>
            <a:r>
              <a:rPr lang="en-US" sz="2800" dirty="0" err="1" smtClean="0"/>
              <a:t>std::hash_map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53258" y="2323433"/>
            <a:ext cx="2617502" cy="2000723"/>
            <a:chOff x="1732228" y="3213940"/>
            <a:chExt cx="1737187" cy="1605896"/>
          </a:xfrm>
        </p:grpSpPr>
        <p:sp>
          <p:nvSpPr>
            <p:cNvPr id="38" name="Rectangle 37"/>
            <p:cNvSpPr/>
            <p:nvPr/>
          </p:nvSpPr>
          <p:spPr>
            <a:xfrm>
              <a:off x="1734708" y="321394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32228" y="404790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161673" y="2414366"/>
            <a:ext cx="2457628" cy="771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Hash(A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53257" y="3347340"/>
            <a:ext cx="2613765" cy="771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Hash(A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</a:rPr>
              <a:t>xor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Hash(B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753" y="5965727"/>
            <a:ext cx="30434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Thread-local </a:t>
            </a:r>
            <a:r>
              <a:rPr lang="en-US" sz="3200" dirty="0" err="1" smtClean="0">
                <a:solidFill>
                  <a:srgbClr val="0000FF"/>
                </a:solidFill>
              </a:rPr>
              <a:t>deque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89375" y="6013375"/>
            <a:ext cx="4251697" cy="584776"/>
            <a:chOff x="4189375" y="5869341"/>
            <a:chExt cx="4251697" cy="584776"/>
          </a:xfrm>
        </p:grpSpPr>
        <p:sp>
          <p:nvSpPr>
            <p:cNvPr id="30" name="TextBox 29"/>
            <p:cNvSpPr txBox="1"/>
            <p:nvPr/>
          </p:nvSpPr>
          <p:spPr>
            <a:xfrm>
              <a:off x="4847821" y="5869341"/>
              <a:ext cx="359325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Thread-local hash table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4189375" y="6101820"/>
              <a:ext cx="592981" cy="23445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518821" y="1741507"/>
            <a:ext cx="17399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Hash Table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94897" y="5170478"/>
            <a:ext cx="26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Hash - </a:t>
            </a:r>
            <a:r>
              <a:rPr lang="en-US" sz="2800" dirty="0" err="1" smtClean="0"/>
              <a:t>std::hash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46" grpId="0" animBg="1"/>
      <p:bldP spid="47" grpId="0" animBg="1"/>
      <p:bldP spid="50" grpId="0"/>
      <p:bldP spid="35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880"/>
            <a:ext cx="7772400" cy="720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Clustered Scheduling Policy</a:t>
            </a:r>
            <a:endParaRPr lang="en-US" dirty="0"/>
          </a:p>
        </p:txBody>
      </p:sp>
      <p:grpSp>
        <p:nvGrpSpPr>
          <p:cNvPr id="3" name="Group 48"/>
          <p:cNvGrpSpPr/>
          <p:nvPr/>
        </p:nvGrpSpPr>
        <p:grpSpPr>
          <a:xfrm>
            <a:off x="3897960" y="1548421"/>
            <a:ext cx="3394011" cy="510974"/>
            <a:chOff x="3899237" y="4584903"/>
            <a:chExt cx="3394011" cy="510974"/>
          </a:xfrm>
        </p:grpSpPr>
        <p:grpSp>
          <p:nvGrpSpPr>
            <p:cNvPr id="5" name="Group 27"/>
            <p:cNvGrpSpPr/>
            <p:nvPr/>
          </p:nvGrpSpPr>
          <p:grpSpPr>
            <a:xfrm>
              <a:off x="4456184" y="4584903"/>
              <a:ext cx="2837064" cy="510974"/>
              <a:chOff x="4084472" y="4770783"/>
              <a:chExt cx="2837064" cy="51097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084472" y="47707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12097" y="47707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10873" y="47707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</a:t>
                </a:r>
                <a:endParaRPr lang="en-US" dirty="0"/>
              </a:p>
            </p:txBody>
          </p:sp>
        </p:grpSp>
        <p:cxnSp>
          <p:nvCxnSpPr>
            <p:cNvPr id="32" name="Straight Arrow Connector 31"/>
            <p:cNvCxnSpPr>
              <a:endCxn id="23" idx="2"/>
            </p:cNvCxnSpPr>
            <p:nvPr/>
          </p:nvCxnSpPr>
          <p:spPr>
            <a:xfrm flipV="1">
              <a:off x="3899237" y="4840390"/>
              <a:ext cx="556947" cy="7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6"/>
              <a:endCxn id="24" idx="2"/>
            </p:cNvCxnSpPr>
            <p:nvPr/>
          </p:nvCxnSpPr>
          <p:spPr>
            <a:xfrm>
              <a:off x="5166847" y="4840390"/>
              <a:ext cx="31696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6"/>
              <a:endCxn id="25" idx="2"/>
            </p:cNvCxnSpPr>
            <p:nvPr/>
          </p:nvCxnSpPr>
          <p:spPr>
            <a:xfrm>
              <a:off x="6194472" y="4840390"/>
              <a:ext cx="38811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9"/>
          <p:cNvGrpSpPr/>
          <p:nvPr/>
        </p:nvGrpSpPr>
        <p:grpSpPr>
          <a:xfrm>
            <a:off x="3897960" y="2355015"/>
            <a:ext cx="2636884" cy="510974"/>
            <a:chOff x="3899237" y="5434289"/>
            <a:chExt cx="2636884" cy="510974"/>
          </a:xfrm>
        </p:grpSpPr>
        <p:grpSp>
          <p:nvGrpSpPr>
            <p:cNvPr id="7" name="Group 28"/>
            <p:cNvGrpSpPr/>
            <p:nvPr/>
          </p:nvGrpSpPr>
          <p:grpSpPr>
            <a:xfrm>
              <a:off x="4409720" y="5434289"/>
              <a:ext cx="2126401" cy="510974"/>
              <a:chOff x="4084472" y="5372329"/>
              <a:chExt cx="2126401" cy="51097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084472" y="5372329"/>
                <a:ext cx="902192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ABC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08681" y="5372329"/>
                <a:ext cx="902192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ABD</a:t>
                </a:r>
                <a:endParaRPr lang="en-US" dirty="0"/>
              </a:p>
            </p:txBody>
          </p:sp>
        </p:grpSp>
        <p:cxnSp>
          <p:nvCxnSpPr>
            <p:cNvPr id="40" name="Straight Arrow Connector 39"/>
            <p:cNvCxnSpPr>
              <a:endCxn id="26" idx="2"/>
            </p:cNvCxnSpPr>
            <p:nvPr/>
          </p:nvCxnSpPr>
          <p:spPr>
            <a:xfrm>
              <a:off x="3899237" y="5689776"/>
              <a:ext cx="5104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6" idx="6"/>
              <a:endCxn id="27" idx="2"/>
            </p:cNvCxnSpPr>
            <p:nvPr/>
          </p:nvCxnSpPr>
          <p:spPr>
            <a:xfrm>
              <a:off x="5311912" y="5689776"/>
              <a:ext cx="32201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1253325" y="1443670"/>
            <a:ext cx="2617502" cy="1566354"/>
            <a:chOff x="1732228" y="3213940"/>
            <a:chExt cx="1737187" cy="1605896"/>
          </a:xfrm>
        </p:grpSpPr>
        <p:sp>
          <p:nvSpPr>
            <p:cNvPr id="38" name="Rectangle 37"/>
            <p:cNvSpPr/>
            <p:nvPr/>
          </p:nvSpPr>
          <p:spPr>
            <a:xfrm>
              <a:off x="1734708" y="321394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32228" y="404790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361740" y="1482950"/>
            <a:ext cx="2457628" cy="51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Hash(A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253324" y="2328826"/>
            <a:ext cx="2613765" cy="51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Hash(A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</a:rPr>
              <a:t>xor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Hash(B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09400" y="871061"/>
            <a:ext cx="207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Thd</a:t>
            </a:r>
            <a:r>
              <a:rPr lang="en-US" sz="2400" dirty="0" smtClean="0"/>
              <a:t> 1 Hash Table</a:t>
            </a:r>
            <a:endParaRPr lang="en-US" sz="2400" dirty="0"/>
          </a:p>
        </p:txBody>
      </p:sp>
      <p:grpSp>
        <p:nvGrpSpPr>
          <p:cNvPr id="80" name="Group 40"/>
          <p:cNvGrpSpPr/>
          <p:nvPr/>
        </p:nvGrpSpPr>
        <p:grpSpPr>
          <a:xfrm>
            <a:off x="1253325" y="4078639"/>
            <a:ext cx="2617502" cy="1566354"/>
            <a:chOff x="1732228" y="3213940"/>
            <a:chExt cx="1737187" cy="1605896"/>
          </a:xfrm>
        </p:grpSpPr>
        <p:sp>
          <p:nvSpPr>
            <p:cNvPr id="81" name="Rectangle 80"/>
            <p:cNvSpPr/>
            <p:nvPr/>
          </p:nvSpPr>
          <p:spPr>
            <a:xfrm>
              <a:off x="1734708" y="321394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32228" y="404790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09400" y="3506030"/>
            <a:ext cx="207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Thd</a:t>
            </a:r>
            <a:r>
              <a:rPr lang="en-US" sz="2400" dirty="0" smtClean="0"/>
              <a:t> 2 Hash 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880"/>
            <a:ext cx="7772400" cy="720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Clustered Scheduling Policy</a:t>
            </a:r>
            <a:endParaRPr lang="en-US" dirty="0"/>
          </a:p>
        </p:txBody>
      </p:sp>
      <p:grpSp>
        <p:nvGrpSpPr>
          <p:cNvPr id="3" name="Group 48"/>
          <p:cNvGrpSpPr/>
          <p:nvPr/>
        </p:nvGrpSpPr>
        <p:grpSpPr>
          <a:xfrm>
            <a:off x="3897960" y="1548421"/>
            <a:ext cx="3394011" cy="510974"/>
            <a:chOff x="3899237" y="4584903"/>
            <a:chExt cx="3394011" cy="510974"/>
          </a:xfrm>
        </p:grpSpPr>
        <p:grpSp>
          <p:nvGrpSpPr>
            <p:cNvPr id="4" name="Group 27"/>
            <p:cNvGrpSpPr/>
            <p:nvPr/>
          </p:nvGrpSpPr>
          <p:grpSpPr>
            <a:xfrm>
              <a:off x="4456184" y="4584903"/>
              <a:ext cx="2837064" cy="510974"/>
              <a:chOff x="4084472" y="4770783"/>
              <a:chExt cx="2837064" cy="51097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084472" y="47707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12097" y="47707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10873" y="47707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</a:t>
                </a:r>
                <a:endParaRPr lang="en-US" dirty="0"/>
              </a:p>
            </p:txBody>
          </p:sp>
        </p:grpSp>
        <p:cxnSp>
          <p:nvCxnSpPr>
            <p:cNvPr id="32" name="Straight Arrow Connector 31"/>
            <p:cNvCxnSpPr>
              <a:endCxn id="23" idx="2"/>
            </p:cNvCxnSpPr>
            <p:nvPr/>
          </p:nvCxnSpPr>
          <p:spPr>
            <a:xfrm flipV="1">
              <a:off x="3899237" y="4840390"/>
              <a:ext cx="556947" cy="7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6"/>
              <a:endCxn id="24" idx="2"/>
            </p:cNvCxnSpPr>
            <p:nvPr/>
          </p:nvCxnSpPr>
          <p:spPr>
            <a:xfrm>
              <a:off x="5166847" y="4840390"/>
              <a:ext cx="31696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6"/>
              <a:endCxn id="25" idx="2"/>
            </p:cNvCxnSpPr>
            <p:nvPr/>
          </p:nvCxnSpPr>
          <p:spPr>
            <a:xfrm>
              <a:off x="6194472" y="4840390"/>
              <a:ext cx="38811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0"/>
          <p:cNvGrpSpPr/>
          <p:nvPr/>
        </p:nvGrpSpPr>
        <p:grpSpPr>
          <a:xfrm>
            <a:off x="1253325" y="1443670"/>
            <a:ext cx="2617502" cy="1566354"/>
            <a:chOff x="1732228" y="3213940"/>
            <a:chExt cx="1737187" cy="1605896"/>
          </a:xfrm>
        </p:grpSpPr>
        <p:sp>
          <p:nvSpPr>
            <p:cNvPr id="38" name="Rectangle 37"/>
            <p:cNvSpPr/>
            <p:nvPr/>
          </p:nvSpPr>
          <p:spPr>
            <a:xfrm>
              <a:off x="1734708" y="321394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32228" y="404790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95524" y="5894662"/>
            <a:ext cx="47444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 Steal an entire bucket of tasks.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61740" y="1482950"/>
            <a:ext cx="2457628" cy="51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Hash(A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09400" y="871061"/>
            <a:ext cx="207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Thd</a:t>
            </a:r>
            <a:r>
              <a:rPr lang="en-US" sz="2400" dirty="0" smtClean="0"/>
              <a:t> 1 Hash Table</a:t>
            </a:r>
            <a:endParaRPr lang="en-US" sz="2400" dirty="0"/>
          </a:p>
        </p:txBody>
      </p:sp>
      <p:grpSp>
        <p:nvGrpSpPr>
          <p:cNvPr id="10" name="Group 49"/>
          <p:cNvGrpSpPr/>
          <p:nvPr/>
        </p:nvGrpSpPr>
        <p:grpSpPr>
          <a:xfrm>
            <a:off x="3897960" y="4256720"/>
            <a:ext cx="2636884" cy="510974"/>
            <a:chOff x="3899237" y="5434289"/>
            <a:chExt cx="2636884" cy="510974"/>
          </a:xfrm>
        </p:grpSpPr>
        <p:grpSp>
          <p:nvGrpSpPr>
            <p:cNvPr id="11" name="Group 28"/>
            <p:cNvGrpSpPr/>
            <p:nvPr/>
          </p:nvGrpSpPr>
          <p:grpSpPr>
            <a:xfrm>
              <a:off x="4409720" y="5434289"/>
              <a:ext cx="2126401" cy="510974"/>
              <a:chOff x="4084472" y="5372329"/>
              <a:chExt cx="2126401" cy="510974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084472" y="5372329"/>
                <a:ext cx="902192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ABC</a:t>
                </a:r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308681" y="5372329"/>
                <a:ext cx="902192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ABD</a:t>
                </a:r>
                <a:endParaRPr lang="en-US" dirty="0"/>
              </a:p>
            </p:txBody>
          </p:sp>
        </p:grpSp>
        <p:cxnSp>
          <p:nvCxnSpPr>
            <p:cNvPr id="76" name="Straight Arrow Connector 75"/>
            <p:cNvCxnSpPr>
              <a:endCxn id="78" idx="2"/>
            </p:cNvCxnSpPr>
            <p:nvPr/>
          </p:nvCxnSpPr>
          <p:spPr>
            <a:xfrm>
              <a:off x="3899237" y="5689776"/>
              <a:ext cx="5104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8" idx="6"/>
              <a:endCxn id="79" idx="2"/>
            </p:cNvCxnSpPr>
            <p:nvPr/>
          </p:nvCxnSpPr>
          <p:spPr>
            <a:xfrm>
              <a:off x="5311912" y="5689776"/>
              <a:ext cx="32201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0"/>
          <p:cNvGrpSpPr/>
          <p:nvPr/>
        </p:nvGrpSpPr>
        <p:grpSpPr>
          <a:xfrm>
            <a:off x="1253325" y="4078639"/>
            <a:ext cx="2617502" cy="1566354"/>
            <a:chOff x="1732228" y="3213940"/>
            <a:chExt cx="1737187" cy="1605896"/>
          </a:xfrm>
        </p:grpSpPr>
        <p:sp>
          <p:nvSpPr>
            <p:cNvPr id="81" name="Rectangle 80"/>
            <p:cNvSpPr/>
            <p:nvPr/>
          </p:nvSpPr>
          <p:spPr>
            <a:xfrm>
              <a:off x="1734708" y="321394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32228" y="4047900"/>
              <a:ext cx="1734707" cy="7719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1231789" y="4171585"/>
            <a:ext cx="2613765" cy="51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Hash(A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</a:rPr>
              <a:t>xor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Hash(B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09400" y="3506030"/>
            <a:ext cx="207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Thd</a:t>
            </a:r>
            <a:r>
              <a:rPr lang="en-US" sz="2400" dirty="0" smtClean="0"/>
              <a:t> 2 Hash 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36" y="278800"/>
            <a:ext cx="7772400" cy="720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Where does </a:t>
            </a:r>
            <a:r>
              <a:rPr lang="en-US" dirty="0" err="1" smtClean="0"/>
              <a:t>PFunc</a:t>
            </a:r>
            <a:r>
              <a:rPr lang="en-US" dirty="0" smtClean="0"/>
              <a:t> fit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63994"/>
          </a:xfrm>
        </p:spPr>
        <p:txBody>
          <a:bodyPr/>
          <a:lstStyle/>
          <a:p>
            <a:r>
              <a:rPr lang="en-US" dirty="0" smtClean="0"/>
              <a:t>Customizable task scheduling and priorities.</a:t>
            </a:r>
          </a:p>
          <a:p>
            <a:pPr lvl="1"/>
            <a:r>
              <a:rPr lang="en-US" dirty="0" err="1" smtClean="0"/>
              <a:t>Cilk</a:t>
            </a:r>
            <a:r>
              <a:rPr lang="en-US" dirty="0" smtClean="0"/>
              <a:t>-style, LIFO, FIFO, Priority-based scheduling built-in.</a:t>
            </a:r>
          </a:p>
          <a:p>
            <a:pPr lvl="1"/>
            <a:r>
              <a:rPr lang="en-US" dirty="0" smtClean="0"/>
              <a:t>Custom scheduling policies are simple to implement.</a:t>
            </a:r>
          </a:p>
          <a:p>
            <a:pPr lvl="2"/>
            <a:r>
              <a:rPr lang="en-US" dirty="0" err="1" smtClean="0"/>
              <a:t>Eg.,Clustered</a:t>
            </a:r>
            <a:r>
              <a:rPr lang="en-US" dirty="0" smtClean="0"/>
              <a:t> scheduling policy.</a:t>
            </a:r>
          </a:p>
          <a:p>
            <a:pPr lvl="2"/>
            <a:r>
              <a:rPr lang="en-US" dirty="0" smtClean="0"/>
              <a:t>Chosen at compile time.</a:t>
            </a:r>
          </a:p>
          <a:p>
            <a:pPr lvl="2"/>
            <a:r>
              <a:rPr lang="en-US" dirty="0" smtClean="0"/>
              <a:t>Much like STL (</a:t>
            </a:r>
            <a:r>
              <a:rPr lang="en-US" dirty="0" err="1" smtClean="0"/>
              <a:t>Eg</a:t>
            </a:r>
            <a:r>
              <a:rPr lang="en-US" dirty="0" smtClean="0"/>
              <a:t>., </a:t>
            </a:r>
            <a:r>
              <a:rPr lang="en-US" dirty="0" err="1" smtClean="0"/>
              <a:t>stl::vector</a:t>
            </a:r>
            <a:r>
              <a:rPr lang="en-US" dirty="0" smtClean="0"/>
              <a:t>&lt;T&gt;).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6680" y="4011794"/>
            <a:ext cx="5250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n</a:t>
            </a:r>
            <a:r>
              <a:rPr lang="en-US" sz="2800" b="1" dirty="0" smtClean="0">
                <a:solidFill>
                  <a:srgbClr val="0000FF"/>
                </a:solidFill>
              </a:rPr>
              <a:t>amespace </a:t>
            </a:r>
            <a:r>
              <a:rPr lang="en-US" sz="2800" dirty="0" err="1" smtClean="0">
                <a:solidFill>
                  <a:srgbClr val="0000FF"/>
                </a:solidFill>
              </a:rPr>
              <a:t>pfunc</a:t>
            </a:r>
            <a:r>
              <a:rPr lang="en-US" sz="2800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</a:rPr>
              <a:t>struct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hashS</a:t>
            </a:r>
            <a:r>
              <a:rPr lang="en-US" sz="2800" dirty="0" smtClean="0">
                <a:solidFill>
                  <a:srgbClr val="0000FF"/>
                </a:solidFill>
              </a:rPr>
              <a:t>: </a:t>
            </a:r>
            <a:r>
              <a:rPr lang="en-US" sz="2800" b="1" dirty="0" smtClean="0">
                <a:solidFill>
                  <a:srgbClr val="0000FF"/>
                </a:solidFill>
              </a:rPr>
              <a:t>public </a:t>
            </a:r>
            <a:r>
              <a:rPr lang="en-US" sz="2800" dirty="0" err="1" smtClean="0">
                <a:solidFill>
                  <a:srgbClr val="0000FF"/>
                </a:solidFill>
              </a:rPr>
              <a:t>schedS</a:t>
            </a:r>
            <a:r>
              <a:rPr lang="en-US" sz="2800" dirty="0" smtClean="0">
                <a:solidFill>
                  <a:srgbClr val="0000FF"/>
                </a:solidFill>
              </a:rPr>
              <a:t>{};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</a:rPr>
              <a:t>template </a:t>
            </a:r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b="1" dirty="0" err="1" smtClean="0">
                <a:solidFill>
                  <a:srgbClr val="0000FF"/>
                </a:solidFill>
              </a:rPr>
              <a:t>typename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</a:rPr>
              <a:t>struct</a:t>
            </a:r>
            <a:r>
              <a:rPr lang="en-US" sz="2800" dirty="0" smtClean="0">
                <a:solidFill>
                  <a:srgbClr val="0000FF"/>
                </a:solidFill>
              </a:rPr>
              <a:t> scheduler &lt;</a:t>
            </a:r>
            <a:r>
              <a:rPr lang="en-US" sz="2800" dirty="0" err="1" smtClean="0">
                <a:solidFill>
                  <a:srgbClr val="0000FF"/>
                </a:solidFill>
              </a:rPr>
              <a:t>hashS</a:t>
            </a:r>
            <a:r>
              <a:rPr lang="en-US" sz="2800" dirty="0" smtClean="0">
                <a:solidFill>
                  <a:srgbClr val="0000FF"/>
                </a:solidFill>
              </a:rPr>
              <a:t>, T&gt; { … };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} // namespace </a:t>
            </a:r>
            <a:r>
              <a:rPr lang="en-US" sz="2800" dirty="0" err="1" smtClean="0">
                <a:solidFill>
                  <a:srgbClr val="0000FF"/>
                </a:solidFill>
              </a:rPr>
              <a:t>pfunc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943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So, how does it work?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2146" y="1809048"/>
            <a:ext cx="2238947" cy="64633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Scheduling Policy and priority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804461" y="1624382"/>
            <a:ext cx="3342160" cy="507832"/>
            <a:chOff x="3456893" y="1905110"/>
            <a:chExt cx="3342160" cy="507832"/>
          </a:xfrm>
        </p:grpSpPr>
        <p:sp>
          <p:nvSpPr>
            <p:cNvPr id="6" name="Rectangle 5"/>
            <p:cNvSpPr/>
            <p:nvPr/>
          </p:nvSpPr>
          <p:spPr>
            <a:xfrm>
              <a:off x="4560106" y="1905110"/>
              <a:ext cx="2238947" cy="369332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Hash Table-Based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3"/>
              <a:endCxn id="6" idx="1"/>
            </p:cNvCxnSpPr>
            <p:nvPr/>
          </p:nvCxnSpPr>
          <p:spPr>
            <a:xfrm flipV="1">
              <a:off x="3456893" y="2089776"/>
              <a:ext cx="1103213" cy="323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804461" y="2132214"/>
            <a:ext cx="3342160" cy="528681"/>
            <a:chOff x="3456893" y="2412942"/>
            <a:chExt cx="3342160" cy="528681"/>
          </a:xfrm>
        </p:grpSpPr>
        <p:sp>
          <p:nvSpPr>
            <p:cNvPr id="7" name="Rectangle 6"/>
            <p:cNvSpPr/>
            <p:nvPr/>
          </p:nvSpPr>
          <p:spPr>
            <a:xfrm>
              <a:off x="4560106" y="2572291"/>
              <a:ext cx="2238947" cy="369332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to itemset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7" idx="1"/>
            </p:cNvCxnSpPr>
            <p:nvPr/>
          </p:nvCxnSpPr>
          <p:spPr>
            <a:xfrm>
              <a:off x="3456893" y="2412942"/>
              <a:ext cx="1103213" cy="344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43607" y="3991657"/>
            <a:ext cx="2467431" cy="1587076"/>
            <a:chOff x="143607" y="3991657"/>
            <a:chExt cx="2467431" cy="1587076"/>
          </a:xfrm>
        </p:grpSpPr>
        <p:sp>
          <p:nvSpPr>
            <p:cNvPr id="15" name="Rectangle 14"/>
            <p:cNvSpPr/>
            <p:nvPr/>
          </p:nvSpPr>
          <p:spPr>
            <a:xfrm>
              <a:off x="143607" y="3991657"/>
              <a:ext cx="2467431" cy="92333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T;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SetPriority (T, ref (ABD));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Spawn (T);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3984" y="5117068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Program</a:t>
              </a:r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84822" y="3504477"/>
            <a:ext cx="2353131" cy="2866030"/>
            <a:chOff x="2784822" y="3504477"/>
            <a:chExt cx="2353131" cy="2866030"/>
          </a:xfrm>
        </p:grpSpPr>
        <p:grpSp>
          <p:nvGrpSpPr>
            <p:cNvPr id="20" name="Group 19"/>
            <p:cNvGrpSpPr/>
            <p:nvPr/>
          </p:nvGrpSpPr>
          <p:grpSpPr>
            <a:xfrm>
              <a:off x="2784822" y="3504477"/>
              <a:ext cx="2353131" cy="2191427"/>
              <a:chOff x="3028196" y="3622323"/>
              <a:chExt cx="2353131" cy="219142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28196" y="3622323"/>
                <a:ext cx="2353131" cy="2191427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85267" y="3884201"/>
                <a:ext cx="2047267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GetPriority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(T) - ABC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93644" y="4434956"/>
                <a:ext cx="2047267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Generate Hash Key</a:t>
                </a: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Hash(A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Hash(B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85267" y="5234914"/>
                <a:ext cx="2047267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Place task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276131" y="5908842"/>
              <a:ext cx="1283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Scheduler</a:t>
              </a:r>
              <a:endParaRPr lang="en-US" sz="2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63434" y="3787289"/>
            <a:ext cx="3646886" cy="1858284"/>
            <a:chOff x="5336698" y="3720449"/>
            <a:chExt cx="3646886" cy="1858284"/>
          </a:xfrm>
        </p:grpSpPr>
        <p:grpSp>
          <p:nvGrpSpPr>
            <p:cNvPr id="44" name="Group 43"/>
            <p:cNvGrpSpPr/>
            <p:nvPr/>
          </p:nvGrpSpPr>
          <p:grpSpPr>
            <a:xfrm>
              <a:off x="6346700" y="4490440"/>
              <a:ext cx="2636884" cy="510974"/>
              <a:chOff x="6346700" y="4330024"/>
              <a:chExt cx="2636884" cy="510974"/>
            </a:xfrm>
          </p:grpSpPr>
          <p:grpSp>
            <p:nvGrpSpPr>
              <p:cNvPr id="22" name="Group 28"/>
              <p:cNvGrpSpPr/>
              <p:nvPr/>
            </p:nvGrpSpPr>
            <p:grpSpPr>
              <a:xfrm>
                <a:off x="6857183" y="4330024"/>
                <a:ext cx="2126401" cy="510974"/>
                <a:chOff x="4084472" y="5372329"/>
                <a:chExt cx="2126401" cy="510974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084472" y="5372329"/>
                  <a:ext cx="902192" cy="510974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ABC</a:t>
                  </a:r>
                  <a:endParaRPr lang="en-US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308681" y="5372329"/>
                  <a:ext cx="902192" cy="510974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ABD</a:t>
                  </a:r>
                  <a:endParaRPr lang="en-US" dirty="0"/>
                </a:p>
              </p:txBody>
            </p:sp>
          </p:grpSp>
          <p:cxnSp>
            <p:nvCxnSpPr>
              <p:cNvPr id="23" name="Straight Arrow Connector 22"/>
              <p:cNvCxnSpPr>
                <a:endCxn id="25" idx="2"/>
              </p:cNvCxnSpPr>
              <p:nvPr/>
            </p:nvCxnSpPr>
            <p:spPr>
              <a:xfrm>
                <a:off x="6346700" y="4585511"/>
                <a:ext cx="510483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5" idx="6"/>
                <a:endCxn id="26" idx="2"/>
              </p:cNvCxnSpPr>
              <p:nvPr/>
            </p:nvCxnSpPr>
            <p:spPr>
              <a:xfrm>
                <a:off x="7759375" y="4585511"/>
                <a:ext cx="322017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5336698" y="3720449"/>
              <a:ext cx="990363" cy="6511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42050" y="4411288"/>
              <a:ext cx="990363" cy="705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6700" y="5117068"/>
              <a:ext cx="1491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Task Queue</a:t>
              </a:r>
              <a:endParaRPr lang="en-US" sz="24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338684" y="3787288"/>
              <a:ext cx="2636884" cy="510974"/>
              <a:chOff x="6338684" y="3720448"/>
              <a:chExt cx="2636884" cy="510974"/>
            </a:xfrm>
          </p:grpSpPr>
          <p:grpSp>
            <p:nvGrpSpPr>
              <p:cNvPr id="37" name="Group 28"/>
              <p:cNvGrpSpPr/>
              <p:nvPr/>
            </p:nvGrpSpPr>
            <p:grpSpPr>
              <a:xfrm>
                <a:off x="6849167" y="3720448"/>
                <a:ext cx="2126401" cy="510974"/>
                <a:chOff x="4084472" y="5372329"/>
                <a:chExt cx="2126401" cy="510974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084472" y="5372329"/>
                  <a:ext cx="902192" cy="510974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BCD</a:t>
                  </a:r>
                  <a:endParaRPr lang="en-US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308681" y="5372329"/>
                  <a:ext cx="902192" cy="510974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BCE</a:t>
                  </a:r>
                  <a:endParaRPr lang="en-US" dirty="0"/>
                </a:p>
              </p:txBody>
            </p:sp>
          </p:grpSp>
          <p:cxnSp>
            <p:nvCxnSpPr>
              <p:cNvPr id="40" name="Straight Arrow Connector 39"/>
              <p:cNvCxnSpPr/>
              <p:nvPr/>
            </p:nvCxnSpPr>
            <p:spPr>
              <a:xfrm>
                <a:off x="6338684" y="3975935"/>
                <a:ext cx="510483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8" idx="6"/>
                <a:endCxn id="39" idx="2"/>
              </p:cNvCxnSpPr>
              <p:nvPr/>
            </p:nvCxnSpPr>
            <p:spPr>
              <a:xfrm>
                <a:off x="7751359" y="3975935"/>
                <a:ext cx="322017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2922"/>
            <a:ext cx="7772400" cy="798056"/>
          </a:xfrm>
        </p:spPr>
        <p:txBody>
          <a:bodyPr/>
          <a:lstStyle/>
          <a:p>
            <a:pPr algn="ctr"/>
            <a:r>
              <a:rPr lang="en-US" dirty="0" smtClean="0"/>
              <a:t>Performance Analysis</a:t>
            </a:r>
            <a:endParaRPr lang="en-US" dirty="0"/>
          </a:p>
        </p:txBody>
      </p:sp>
      <p:pic>
        <p:nvPicPr>
          <p:cNvPr id="4" name="Content Placeholder 3" descr="fim_8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8904" r="-8904"/>
              <a:stretch>
                <a:fillRect/>
              </a:stretch>
            </p:blipFill>
          </mc:Choice>
          <mc:Fallback>
            <p:blipFill>
              <a:blip r:embed="rId3"/>
              <a:srcRect l="-8904" r="-8904"/>
              <a:stretch>
                <a:fillRect/>
              </a:stretch>
            </p:blipFill>
          </mc:Fallback>
        </mc:AlternateContent>
        <p:spPr>
          <a:xfrm>
            <a:off x="201952" y="998589"/>
            <a:ext cx="8694240" cy="5114259"/>
          </a:xfrm>
        </p:spPr>
      </p:pic>
      <p:sp>
        <p:nvSpPr>
          <p:cNvPr id="5" name="TextBox 4"/>
          <p:cNvSpPr txBox="1"/>
          <p:nvPr/>
        </p:nvSpPr>
        <p:spPr>
          <a:xfrm>
            <a:off x="5614878" y="998589"/>
            <a:ext cx="124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8 Threads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92922"/>
            <a:ext cx="7772400" cy="798056"/>
          </a:xfrm>
        </p:spPr>
        <p:txBody>
          <a:bodyPr/>
          <a:lstStyle/>
          <a:p>
            <a:pPr algn="ctr"/>
            <a:r>
              <a:rPr lang="en-US" dirty="0" smtClean="0"/>
              <a:t>Performance Analysis - IPC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36130" y="1502487"/>
          <a:ext cx="56461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114"/>
                <a:gridCol w="1030130"/>
                <a:gridCol w="1118933"/>
                <a:gridCol w="1753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IPC(Cilk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IPC(Clustered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accidents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0.604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0.669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0.809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kosark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0.717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pumsb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0.719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pumsb_star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0.698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mushroom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0.705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T40I10D100K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0.727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T10I4D100K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0.716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9447" y="3273513"/>
            <a:ext cx="124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8 Threads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1074" y="5547141"/>
            <a:ext cx="220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Higher the better!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92922"/>
            <a:ext cx="7772400" cy="79805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Performance Analysis – L1 DTLB Misses</a:t>
            </a:r>
            <a:endParaRPr lang="en-US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71476" y="1502487"/>
          <a:ext cx="621922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114"/>
                <a:gridCol w="1030130"/>
                <a:gridCol w="1509918"/>
                <a:gridCol w="1936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Cilk</a:t>
                      </a:r>
                      <a:r>
                        <a:rPr lang="en-US" dirty="0" smtClean="0"/>
                        <a:t> DTLB </a:t>
                      </a:r>
                    </a:p>
                    <a:p>
                      <a:pPr algn="ctr"/>
                      <a:r>
                        <a:rPr lang="en-US" dirty="0" smtClean="0"/>
                        <a:t>L1M/L2H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</a:t>
                      </a:r>
                      <a:r>
                        <a:rPr lang="en-US" baseline="0" dirty="0" smtClean="0"/>
                        <a:t> DTLB</a:t>
                      </a:r>
                    </a:p>
                    <a:p>
                      <a:pPr algn="ctr"/>
                      <a:r>
                        <a:rPr lang="en-US" baseline="0" dirty="0" smtClean="0"/>
                        <a:t>L1M/L2H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accidents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0.000046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0.000797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0.000242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0.000112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kosark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0.000185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pumsb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0.000114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pumsb_star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0.000145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mushroom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0.000267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T40I10D100K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0.000305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T10I4D100K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0.000144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122" y="3181855"/>
            <a:ext cx="124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8 Threads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935" y="5717363"/>
            <a:ext cx="214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Lower the better!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 Frequent Pattern Mining (FPM).</a:t>
            </a:r>
          </a:p>
          <a:p>
            <a:pPr lvl="1"/>
            <a:r>
              <a:rPr lang="en-US" dirty="0" smtClean="0"/>
              <a:t>Formal definition.</a:t>
            </a:r>
          </a:p>
          <a:p>
            <a:pPr lvl="1"/>
            <a:r>
              <a:rPr lang="en-US" dirty="0" err="1" smtClean="0"/>
              <a:t>Apriori</a:t>
            </a:r>
            <a:r>
              <a:rPr lang="en-US" dirty="0" smtClean="0"/>
              <a:t> algorithm for FPM.</a:t>
            </a:r>
          </a:p>
          <a:p>
            <a:pPr lvl="1"/>
            <a:r>
              <a:rPr lang="en-US" dirty="0" smtClean="0"/>
              <a:t>Task-parallel implementation of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Requirements for efficient parallelization.</a:t>
            </a:r>
          </a:p>
          <a:p>
            <a:r>
              <a:rPr lang="en-US" dirty="0" err="1" smtClean="0"/>
              <a:t>Cilk</a:t>
            </a:r>
            <a:r>
              <a:rPr lang="en-US" dirty="0" smtClean="0"/>
              <a:t>-style task scheduling</a:t>
            </a:r>
          </a:p>
          <a:p>
            <a:pPr lvl="1"/>
            <a:r>
              <a:rPr lang="en-US" dirty="0" smtClean="0"/>
              <a:t>Shortcomings </a:t>
            </a:r>
            <a:r>
              <a:rPr lang="en-US" dirty="0" err="1" smtClean="0"/>
              <a:t>w.r.t</a:t>
            </a:r>
            <a:r>
              <a:rPr lang="en-US" dirty="0" smtClean="0"/>
              <a:t> </a:t>
            </a:r>
            <a:r>
              <a:rPr lang="en-US" dirty="0" err="1" smtClean="0"/>
              <a:t>Apriori</a:t>
            </a:r>
            <a:endParaRPr lang="en-US" dirty="0" smtClean="0"/>
          </a:p>
          <a:p>
            <a:r>
              <a:rPr lang="en-US" dirty="0" smtClean="0"/>
              <a:t>Clustered task scheduling policy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92922"/>
            <a:ext cx="7772400" cy="79805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Performance Analysis – L2 DTLB Misses</a:t>
            </a:r>
            <a:endParaRPr lang="en-US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71476" y="1502487"/>
          <a:ext cx="621922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114"/>
                <a:gridCol w="1030130"/>
                <a:gridCol w="1509918"/>
                <a:gridCol w="1936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Cilk</a:t>
                      </a:r>
                      <a:r>
                        <a:rPr lang="en-US" dirty="0" smtClean="0"/>
                        <a:t> DTLB </a:t>
                      </a:r>
                    </a:p>
                    <a:p>
                      <a:pPr algn="ctr"/>
                      <a:r>
                        <a:rPr lang="en-US" dirty="0" smtClean="0"/>
                        <a:t>L1M/L2M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</a:t>
                      </a:r>
                      <a:r>
                        <a:rPr lang="en-US" baseline="0" dirty="0" smtClean="0"/>
                        <a:t> DTLB</a:t>
                      </a:r>
                    </a:p>
                    <a:p>
                      <a:pPr algn="ctr"/>
                      <a:r>
                        <a:rPr lang="en-US" baseline="0" dirty="0" smtClean="0"/>
                        <a:t>L1M/L2M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accidents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0.000110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0.000032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0.000141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kosark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0.000659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0.000123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pumsb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0.000126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pumsb_star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0.000114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mushroom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0.000022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T40I10D100K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0.000021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T10I4D100K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0.000044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843" y="3234231"/>
            <a:ext cx="124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8 Threads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935" y="5717363"/>
            <a:ext cx="214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Lower the better!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25120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task parallel FPM.</a:t>
            </a:r>
          </a:p>
          <a:p>
            <a:pPr lvl="1"/>
            <a:r>
              <a:rPr lang="en-US" dirty="0" smtClean="0"/>
              <a:t>Clustered scheduling outperforms </a:t>
            </a:r>
            <a:r>
              <a:rPr lang="en-US" dirty="0" err="1" smtClean="0"/>
              <a:t>Cilk</a:t>
            </a:r>
            <a:r>
              <a:rPr lang="en-US" dirty="0" smtClean="0"/>
              <a:t>-style.</a:t>
            </a:r>
          </a:p>
          <a:p>
            <a:pPr lvl="2"/>
            <a:r>
              <a:rPr lang="en-US" dirty="0" smtClean="0"/>
              <a:t>Exploits data locality.</a:t>
            </a:r>
          </a:p>
          <a:p>
            <a:pPr lvl="2"/>
            <a:r>
              <a:rPr lang="en-US" dirty="0" smtClean="0"/>
              <a:t>Better work-stealing policy.</a:t>
            </a:r>
          </a:p>
          <a:p>
            <a:r>
              <a:rPr lang="en-US" dirty="0" err="1" smtClean="0"/>
              <a:t>PFunc</a:t>
            </a:r>
            <a:r>
              <a:rPr lang="en-US" dirty="0" smtClean="0"/>
              <a:t> provides support for facile customizations.</a:t>
            </a:r>
          </a:p>
          <a:p>
            <a:pPr lvl="1"/>
            <a:r>
              <a:rPr lang="en-US" dirty="0" smtClean="0"/>
              <a:t>Task scheduling policy, task priorities, etc.</a:t>
            </a:r>
          </a:p>
          <a:p>
            <a:r>
              <a:rPr lang="en-US" dirty="0" smtClean="0"/>
              <a:t>Future work.</a:t>
            </a:r>
          </a:p>
          <a:p>
            <a:pPr lvl="1"/>
            <a:r>
              <a:rPr lang="en-US" dirty="0" smtClean="0"/>
              <a:t>Task queues based on multi-dimensional index structures.</a:t>
            </a:r>
          </a:p>
          <a:p>
            <a:pPr lvl="2"/>
            <a:r>
              <a:rPr lang="en-US" dirty="0" smtClean="0"/>
              <a:t>K-</a:t>
            </a:r>
            <a:r>
              <a:rPr lang="en-US" dirty="0" err="1" smtClean="0"/>
              <a:t>d</a:t>
            </a:r>
            <a:r>
              <a:rPr lang="en-US" dirty="0" smtClean="0"/>
              <a:t> trees.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3318"/>
            <a:ext cx="7772400" cy="749842"/>
          </a:xfrm>
        </p:spPr>
        <p:txBody>
          <a:bodyPr/>
          <a:lstStyle/>
          <a:p>
            <a:pPr algn="ctr"/>
            <a:r>
              <a:rPr lang="en-US" dirty="0" smtClean="0"/>
              <a:t>FPM: A 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I = {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sz="2400" i="1" dirty="0" smtClean="0">
                <a:solidFill>
                  <a:srgbClr val="0000FF"/>
                </a:solidFill>
              </a:rPr>
              <a:t>₁</a:t>
            </a:r>
            <a:r>
              <a:rPr lang="en-US" i="1" dirty="0" smtClean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sz="2400" i="1" dirty="0" smtClean="0">
                <a:solidFill>
                  <a:srgbClr val="0000FF"/>
                </a:solidFill>
              </a:rPr>
              <a:t>₂</a:t>
            </a:r>
            <a:r>
              <a:rPr lang="en-US" i="1" dirty="0" smtClean="0">
                <a:solidFill>
                  <a:srgbClr val="0000FF"/>
                </a:solidFill>
              </a:rPr>
              <a:t>, … i</a:t>
            </a:r>
            <a:r>
              <a:rPr lang="en-US" sz="2000" i="1" dirty="0" smtClean="0">
                <a:solidFill>
                  <a:srgbClr val="0000FF"/>
                </a:solidFill>
              </a:rPr>
              <a:t>n</a:t>
            </a:r>
            <a:r>
              <a:rPr lang="en-US" sz="2400" i="1" dirty="0" smtClean="0">
                <a:solidFill>
                  <a:srgbClr val="0000FF"/>
                </a:solidFill>
              </a:rPr>
              <a:t>} </a:t>
            </a:r>
            <a:r>
              <a:rPr lang="en-US" sz="2400" dirty="0" smtClean="0"/>
              <a:t>be a se</a:t>
            </a:r>
            <a:r>
              <a:rPr lang="en-US" sz="2400" i="1" dirty="0" smtClean="0"/>
              <a:t>t </a:t>
            </a:r>
            <a:r>
              <a:rPr lang="en-US" sz="2400" dirty="0" smtClean="0"/>
              <a:t>of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item</a:t>
            </a:r>
            <a:r>
              <a:rPr lang="en-US" sz="2400" i="1" dirty="0" smtClean="0"/>
              <a:t>s.</a:t>
            </a:r>
          </a:p>
          <a:p>
            <a:r>
              <a:rPr lang="en-US" sz="2400" dirty="0" smtClean="0"/>
              <a:t>Let </a:t>
            </a:r>
            <a:r>
              <a:rPr lang="en-US" sz="2400" i="1" dirty="0" smtClean="0">
                <a:solidFill>
                  <a:srgbClr val="0000FF"/>
                </a:solidFill>
              </a:rPr>
              <a:t>D = { T₁, T₂ …, T</a:t>
            </a:r>
            <a:r>
              <a:rPr lang="en-US" sz="2000" i="1" dirty="0" smtClean="0">
                <a:solidFill>
                  <a:srgbClr val="0000FF"/>
                </a:solidFill>
              </a:rPr>
              <a:t>m</a:t>
            </a:r>
            <a:r>
              <a:rPr lang="en-US" sz="2400" i="1" dirty="0" smtClean="0">
                <a:solidFill>
                  <a:srgbClr val="0000FF"/>
                </a:solidFill>
              </a:rPr>
              <a:t>} </a:t>
            </a:r>
            <a:r>
              <a:rPr lang="en-US" sz="2400" dirty="0" smtClean="0"/>
              <a:t>be a set of </a:t>
            </a:r>
            <a:r>
              <a:rPr lang="en-US" sz="2400" i="1" dirty="0" err="1" smtClean="0"/>
              <a:t>m</a:t>
            </a:r>
            <a:r>
              <a:rPr lang="en-US" sz="2400" i="1" dirty="0" smtClean="0"/>
              <a:t> </a:t>
            </a:r>
            <a:r>
              <a:rPr lang="en-US" sz="2400" dirty="0" smtClean="0"/>
              <a:t>transactions such that </a:t>
            </a:r>
            <a:r>
              <a:rPr lang="en-US" sz="2400" i="1" dirty="0" smtClean="0"/>
              <a:t>T</a:t>
            </a:r>
            <a:r>
              <a:rPr lang="en-US" sz="1800" i="1" dirty="0" smtClean="0"/>
              <a:t>i </a:t>
            </a:r>
            <a:r>
              <a:rPr lang="en-US" sz="2000" i="1" dirty="0" smtClean="0">
                <a:latin typeface="Symbol" charset="2"/>
                <a:cs typeface="Symbol" charset="2"/>
              </a:rPr>
              <a:t>⊆ I.</a:t>
            </a:r>
            <a:endParaRPr lang="en-US" sz="2400" i="1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A set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sz="1800" i="1" dirty="0" smtClean="0">
                <a:latin typeface="Symbol" charset="2"/>
                <a:cs typeface="Symbol" charset="2"/>
              </a:rPr>
              <a:t>⊆</a:t>
            </a:r>
            <a:r>
              <a:rPr lang="en-US" i="1" dirty="0" smtClean="0"/>
              <a:t> I </a:t>
            </a:r>
            <a:r>
              <a:rPr lang="en-US" dirty="0" smtClean="0"/>
              <a:t>of size 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is called </a:t>
            </a:r>
            <a:r>
              <a:rPr lang="en-US" i="1" dirty="0" err="1" smtClean="0">
                <a:solidFill>
                  <a:srgbClr val="0000FF"/>
                </a:solidFill>
              </a:rPr>
              <a:t>k</a:t>
            </a:r>
            <a:r>
              <a:rPr lang="en-US" i="1" dirty="0" smtClean="0">
                <a:solidFill>
                  <a:srgbClr val="0000FF"/>
                </a:solidFill>
              </a:rPr>
              <a:t>-itemset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Support </a:t>
            </a:r>
            <a:r>
              <a:rPr lang="en-US" dirty="0" smtClean="0"/>
              <a:t>of </a:t>
            </a:r>
            <a:r>
              <a:rPr lang="en-US" i="1" dirty="0" err="1" smtClean="0"/>
              <a:t>k</a:t>
            </a:r>
            <a:r>
              <a:rPr lang="en-US" i="1" dirty="0" smtClean="0"/>
              <a:t>-itemset </a:t>
            </a:r>
            <a:r>
              <a:rPr lang="en-US" dirty="0" smtClean="0"/>
              <a:t>is </a:t>
            </a:r>
            <a:r>
              <a:rPr lang="en-US" sz="2000" i="1" dirty="0" smtClean="0"/>
              <a:t>∑</a:t>
            </a:r>
            <a:r>
              <a:rPr lang="en-US" sz="2000" i="1" dirty="0" err="1" smtClean="0"/>
              <a:t>j</a:t>
            </a:r>
            <a:r>
              <a:rPr lang="en-US" sz="2000" i="1" dirty="0" smtClean="0"/>
              <a:t> </a:t>
            </a:r>
            <a:r>
              <a:rPr lang="en-US" sz="1800" i="1" dirty="0" smtClean="0"/>
              <a:t>=</a:t>
            </a:r>
            <a:r>
              <a:rPr lang="en-US" sz="1400" i="1" dirty="0" smtClean="0"/>
              <a:t>1, </a:t>
            </a:r>
            <a:r>
              <a:rPr lang="en-US" sz="2000" i="1" dirty="0" err="1" smtClean="0"/>
              <a:t>m</a:t>
            </a:r>
            <a:r>
              <a:rPr lang="en-US" sz="2000" i="1" dirty="0" smtClean="0"/>
              <a:t> </a:t>
            </a:r>
            <a:r>
              <a:rPr lang="en-US" sz="3200" i="1" dirty="0" smtClean="0"/>
              <a:t>(</a:t>
            </a:r>
            <a:r>
              <a:rPr lang="en-US" sz="2400" i="1" dirty="0" smtClean="0"/>
              <a:t>1: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000" i="1" dirty="0" smtClean="0">
                <a:latin typeface="Symbol" charset="2"/>
                <a:cs typeface="Symbol" charset="2"/>
              </a:rPr>
              <a:t>⊆ </a:t>
            </a:r>
            <a:r>
              <a:rPr lang="en-US" sz="2000" i="1" dirty="0" err="1" smtClean="0">
                <a:latin typeface="Symbol" charset="2"/>
                <a:cs typeface="Symbol" charset="2"/>
              </a:rPr>
              <a:t>T</a:t>
            </a:r>
            <a:r>
              <a:rPr lang="en-US" sz="1600" i="1" dirty="0" err="1" smtClean="0">
                <a:latin typeface="Perpetua"/>
                <a:cs typeface="Perpetua"/>
              </a:rPr>
              <a:t>j</a:t>
            </a:r>
            <a:r>
              <a:rPr lang="en-US" sz="2400" i="1" dirty="0" smtClean="0">
                <a:latin typeface="Perpetua"/>
                <a:cs typeface="Perpetua"/>
              </a:rPr>
              <a:t>)</a:t>
            </a:r>
            <a:endParaRPr lang="en-US" i="1" dirty="0" smtClean="0"/>
          </a:p>
          <a:p>
            <a:pPr lvl="1"/>
            <a:r>
              <a:rPr lang="en-US" dirty="0" smtClean="0"/>
              <a:t>The number of transactions in </a:t>
            </a:r>
            <a:r>
              <a:rPr lang="en-US" i="1" dirty="0" smtClean="0"/>
              <a:t>D </a:t>
            </a:r>
            <a:r>
              <a:rPr lang="en-US" dirty="0" smtClean="0"/>
              <a:t>having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as a subset</a:t>
            </a:r>
            <a:r>
              <a:rPr lang="en-US" i="1" dirty="0" smtClean="0"/>
              <a:t>.</a:t>
            </a:r>
          </a:p>
          <a:p>
            <a:pPr lvl="1"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“Frequent Pattern Mining problem aims to find all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∈</a:t>
            </a:r>
            <a:r>
              <a:rPr lang="en-US" dirty="0" smtClean="0">
                <a:solidFill>
                  <a:srgbClr val="FF0000"/>
                </a:solidFill>
              </a:rPr>
              <a:t>D that have a support are ≥ to a user supplied value”.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56" y="139392"/>
            <a:ext cx="7772400" cy="844525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 for FPM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2400" y="1458960"/>
          <a:ext cx="3571705" cy="422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1"/>
                <a:gridCol w="714341"/>
                <a:gridCol w="714341"/>
                <a:gridCol w="714341"/>
                <a:gridCol w="714341"/>
              </a:tblGrid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4640" y="5853215"/>
            <a:ext cx="2912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Transaction Database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56" y="139392"/>
            <a:ext cx="7772400" cy="844525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2400" y="1458960"/>
          <a:ext cx="3571705" cy="422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1"/>
                <a:gridCol w="714341"/>
                <a:gridCol w="714341"/>
                <a:gridCol w="714341"/>
                <a:gridCol w="714341"/>
              </a:tblGrid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469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490943" y="1056220"/>
            <a:ext cx="496341" cy="5109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90943" y="1719327"/>
            <a:ext cx="496341" cy="5109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4490943" y="2434661"/>
            <a:ext cx="496341" cy="5109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490943" y="3185632"/>
            <a:ext cx="496341" cy="5109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4488463" y="3903880"/>
            <a:ext cx="496341" cy="5109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488463" y="4566987"/>
            <a:ext cx="496341" cy="5109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4488463" y="5282321"/>
            <a:ext cx="496341" cy="5109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/>
          <p:cNvSpPr/>
          <p:nvPr/>
        </p:nvSpPr>
        <p:spPr>
          <a:xfrm>
            <a:off x="4488463" y="6033292"/>
            <a:ext cx="496341" cy="5109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33023" y="1134590"/>
          <a:ext cx="4036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45"/>
                <a:gridCol w="504545"/>
                <a:gridCol w="504545"/>
                <a:gridCol w="504545"/>
                <a:gridCol w="504545"/>
                <a:gridCol w="504545"/>
                <a:gridCol w="504545"/>
                <a:gridCol w="504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033023" y="1782011"/>
          <a:ext cx="3531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45"/>
                <a:gridCol w="504545"/>
                <a:gridCol w="504545"/>
                <a:gridCol w="504545"/>
                <a:gridCol w="504545"/>
                <a:gridCol w="504545"/>
                <a:gridCol w="504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61519" y="2523031"/>
          <a:ext cx="2522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45"/>
                <a:gridCol w="504545"/>
                <a:gridCol w="504545"/>
                <a:gridCol w="504545"/>
                <a:gridCol w="504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059039" y="3248561"/>
          <a:ext cx="2018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36"/>
                <a:gridCol w="403636"/>
                <a:gridCol w="403636"/>
                <a:gridCol w="403636"/>
                <a:gridCol w="403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56559" y="3989581"/>
          <a:ext cx="807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36"/>
                <a:gridCol w="403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037643" y="5375525"/>
          <a:ext cx="807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36"/>
                <a:gridCol w="403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050651" y="6101055"/>
          <a:ext cx="403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048171" y="4627005"/>
          <a:ext cx="403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4640" y="5853215"/>
            <a:ext cx="2912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Transaction Database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9061" y="4627005"/>
            <a:ext cx="1279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TID List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033470" y="3364521"/>
            <a:ext cx="36432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56" y="139392"/>
            <a:ext cx="7772400" cy="844525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 for FPM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13056" y="1311707"/>
            <a:ext cx="496341" cy="4260158"/>
            <a:chOff x="713056" y="1311707"/>
            <a:chExt cx="496341" cy="4260158"/>
          </a:xfrm>
        </p:grpSpPr>
        <p:sp>
          <p:nvSpPr>
            <p:cNvPr id="7" name="Oval 6"/>
            <p:cNvSpPr/>
            <p:nvPr/>
          </p:nvSpPr>
          <p:spPr>
            <a:xfrm>
              <a:off x="713056" y="1311707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3056" y="2152851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13056" y="4088514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13056" y="5060891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78535" y="1411171"/>
          <a:ext cx="4036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45"/>
                <a:gridCol w="504545"/>
                <a:gridCol w="504545"/>
                <a:gridCol w="504545"/>
                <a:gridCol w="504545"/>
                <a:gridCol w="504545"/>
                <a:gridCol w="504545"/>
                <a:gridCol w="504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63047" y="2249241"/>
          <a:ext cx="3531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45"/>
                <a:gridCol w="504545"/>
                <a:gridCol w="504545"/>
                <a:gridCol w="504545"/>
                <a:gridCol w="504545"/>
                <a:gridCol w="504545"/>
                <a:gridCol w="504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263047" y="4151198"/>
          <a:ext cx="2522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45"/>
                <a:gridCol w="504545"/>
                <a:gridCol w="504545"/>
                <a:gridCol w="504545"/>
                <a:gridCol w="504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78535" y="5158834"/>
          <a:ext cx="2018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36"/>
                <a:gridCol w="403636"/>
                <a:gridCol w="403636"/>
                <a:gridCol w="403636"/>
                <a:gridCol w="403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81079" y="3176141"/>
          <a:ext cx="3531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45"/>
                <a:gridCol w="504545"/>
                <a:gridCol w="504545"/>
                <a:gridCol w="504545"/>
                <a:gridCol w="504545"/>
                <a:gridCol w="504545"/>
                <a:gridCol w="504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292255" y="3101504"/>
            <a:ext cx="825264" cy="3234714"/>
            <a:chOff x="2292255" y="3101504"/>
            <a:chExt cx="825264" cy="3234714"/>
          </a:xfrm>
        </p:grpSpPr>
        <p:sp>
          <p:nvSpPr>
            <p:cNvPr id="26" name="Oval 25"/>
            <p:cNvSpPr/>
            <p:nvPr/>
          </p:nvSpPr>
          <p:spPr>
            <a:xfrm>
              <a:off x="2356687" y="3101504"/>
              <a:ext cx="760832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92255" y="5825244"/>
              <a:ext cx="760832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CD</a:t>
              </a:r>
              <a:endParaRPr lang="en-US" dirty="0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134615" y="5915344"/>
          <a:ext cx="807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36"/>
                <a:gridCol w="403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423749" y="3035811"/>
            <a:ext cx="836339" cy="3262046"/>
            <a:chOff x="1423749" y="3035811"/>
            <a:chExt cx="836339" cy="3262046"/>
          </a:xfrm>
        </p:grpSpPr>
        <p:sp>
          <p:nvSpPr>
            <p:cNvPr id="34" name="TextBox 33"/>
            <p:cNvSpPr txBox="1"/>
            <p:nvPr/>
          </p:nvSpPr>
          <p:spPr>
            <a:xfrm>
              <a:off x="1472693" y="3035811"/>
              <a:ext cx="7873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Join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23749" y="5713081"/>
              <a:ext cx="7873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Join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4462" y="4522038"/>
            <a:ext cx="3952005" cy="1124426"/>
            <a:chOff x="5821182" y="4522038"/>
            <a:chExt cx="3127334" cy="1124426"/>
          </a:xfrm>
        </p:grpSpPr>
        <p:sp>
          <p:nvSpPr>
            <p:cNvPr id="37" name="TextBox 36"/>
            <p:cNvSpPr txBox="1"/>
            <p:nvPr/>
          </p:nvSpPr>
          <p:spPr>
            <a:xfrm>
              <a:off x="5839149" y="4522038"/>
              <a:ext cx="31093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Support (AB) = 87.5%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21182" y="5061688"/>
              <a:ext cx="290496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Support (CD) = 25%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36" y="138276"/>
            <a:ext cx="7772400" cy="75158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Apriori</a:t>
            </a:r>
            <a:r>
              <a:rPr lang="en-US" sz="3600" dirty="0" smtClean="0"/>
              <a:t> Algorithm for FPM</a:t>
            </a:r>
            <a:endParaRPr lang="en-US" sz="3600" dirty="0"/>
          </a:p>
        </p:txBody>
      </p:sp>
      <p:sp>
        <p:nvSpPr>
          <p:cNvPr id="5" name="Folded Corner 4"/>
          <p:cNvSpPr/>
          <p:nvPr/>
        </p:nvSpPr>
        <p:spPr>
          <a:xfrm>
            <a:off x="3139520" y="1076922"/>
            <a:ext cx="3036444" cy="163511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Database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379510" y="1139942"/>
            <a:ext cx="2427973" cy="1364141"/>
            <a:chOff x="3364022" y="1712736"/>
            <a:chExt cx="2427973" cy="1364141"/>
          </a:xfrm>
        </p:grpSpPr>
        <p:sp>
          <p:nvSpPr>
            <p:cNvPr id="21" name="Oval 20"/>
            <p:cNvSpPr/>
            <p:nvPr/>
          </p:nvSpPr>
          <p:spPr>
            <a:xfrm>
              <a:off x="3364022" y="1729120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83567" y="1720928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676103" y="1712736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295649" y="1733743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364027" y="2561280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983572" y="2553088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676108" y="2544896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295654" y="2565903"/>
              <a:ext cx="496341" cy="5109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78665" y="1450861"/>
            <a:ext cx="2421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</a:rPr>
              <a:t>Support = 37.5% (3/8)</a:t>
            </a:r>
            <a:endParaRPr lang="en-US" sz="2000" dirty="0">
              <a:solidFill>
                <a:srgbClr val="3366FF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130474" y="2695381"/>
            <a:ext cx="2427968" cy="983047"/>
            <a:chOff x="2114986" y="3268175"/>
            <a:chExt cx="2427968" cy="983047"/>
          </a:xfrm>
        </p:grpSpPr>
        <p:grpSp>
          <p:nvGrpSpPr>
            <p:cNvPr id="25" name="Group 24"/>
            <p:cNvGrpSpPr/>
            <p:nvPr/>
          </p:nvGrpSpPr>
          <p:grpSpPr>
            <a:xfrm>
              <a:off x="2114986" y="3719241"/>
              <a:ext cx="2427968" cy="531981"/>
              <a:chOff x="3270016" y="2465489"/>
              <a:chExt cx="2427968" cy="53198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0016" y="2481873"/>
                <a:ext cx="496341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89561" y="2473681"/>
                <a:ext cx="496341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82097" y="2465489"/>
                <a:ext cx="496341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201643" y="2486496"/>
                <a:ext cx="496341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>
              <a:endCxn id="26" idx="0"/>
            </p:cNvCxnSpPr>
            <p:nvPr/>
          </p:nvCxnSpPr>
          <p:spPr>
            <a:xfrm rot="10800000" flipV="1">
              <a:off x="2363158" y="3284831"/>
              <a:ext cx="1000865" cy="450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 flipV="1">
              <a:off x="3076723" y="3268175"/>
              <a:ext cx="444365" cy="438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28" idx="0"/>
            </p:cNvCxnSpPr>
            <p:nvPr/>
          </p:nvCxnSpPr>
          <p:spPr>
            <a:xfrm rot="5400000">
              <a:off x="3528831" y="3435592"/>
              <a:ext cx="430056" cy="137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29" idx="1"/>
            </p:cNvCxnSpPr>
            <p:nvPr/>
          </p:nvCxnSpPr>
          <p:spPr>
            <a:xfrm rot="16200000" flipH="1">
              <a:off x="3788486" y="3484263"/>
              <a:ext cx="525895" cy="1357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495403" y="2716388"/>
            <a:ext cx="2780086" cy="949225"/>
            <a:chOff x="4479915" y="3289182"/>
            <a:chExt cx="2780086" cy="949225"/>
          </a:xfrm>
        </p:grpSpPr>
        <p:grpSp>
          <p:nvGrpSpPr>
            <p:cNvPr id="15" name="Group 14"/>
            <p:cNvGrpSpPr/>
            <p:nvPr/>
          </p:nvGrpSpPr>
          <p:grpSpPr>
            <a:xfrm>
              <a:off x="4832033" y="3706426"/>
              <a:ext cx="2427968" cy="531981"/>
              <a:chOff x="3270016" y="2465489"/>
              <a:chExt cx="2427968" cy="53198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270016" y="2481873"/>
                <a:ext cx="496341" cy="51097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89561" y="2473681"/>
                <a:ext cx="496341" cy="51097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82097" y="2465489"/>
                <a:ext cx="496341" cy="51097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201643" y="2486496"/>
                <a:ext cx="496341" cy="51097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</p:grpSp>
        <p:cxnSp>
          <p:nvCxnSpPr>
            <p:cNvPr id="65" name="Straight Arrow Connector 64"/>
            <p:cNvCxnSpPr>
              <a:endCxn id="6" idx="1"/>
            </p:cNvCxnSpPr>
            <p:nvPr/>
          </p:nvCxnSpPr>
          <p:spPr>
            <a:xfrm rot="16200000" flipH="1">
              <a:off x="4438089" y="3331008"/>
              <a:ext cx="508457" cy="4248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7" idx="1"/>
            </p:cNvCxnSpPr>
            <p:nvPr/>
          </p:nvCxnSpPr>
          <p:spPr>
            <a:xfrm>
              <a:off x="4904720" y="3289183"/>
              <a:ext cx="619545" cy="5002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8" idx="1"/>
            </p:cNvCxnSpPr>
            <p:nvPr/>
          </p:nvCxnSpPr>
          <p:spPr>
            <a:xfrm>
              <a:off x="5328374" y="3289182"/>
              <a:ext cx="888427" cy="492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9" idx="1"/>
            </p:cNvCxnSpPr>
            <p:nvPr/>
          </p:nvCxnSpPr>
          <p:spPr>
            <a:xfrm>
              <a:off x="5791990" y="3289182"/>
              <a:ext cx="1044357" cy="5130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866209" y="3569497"/>
            <a:ext cx="4049851" cy="1004112"/>
            <a:chOff x="3866209" y="3569497"/>
            <a:chExt cx="4049851" cy="1004112"/>
          </a:xfrm>
        </p:grpSpPr>
        <p:sp>
          <p:nvSpPr>
            <p:cNvPr id="43" name="Oval 42"/>
            <p:cNvSpPr/>
            <p:nvPr/>
          </p:nvSpPr>
          <p:spPr>
            <a:xfrm>
              <a:off x="7205397" y="4062635"/>
              <a:ext cx="710663" cy="51097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106" name="Straight Arrow Connector 105"/>
            <p:cNvCxnSpPr>
              <a:stCxn id="28" idx="5"/>
              <a:endCxn id="43" idx="1"/>
            </p:cNvCxnSpPr>
            <p:nvPr/>
          </p:nvCxnSpPr>
          <p:spPr>
            <a:xfrm rot="16200000" flipH="1">
              <a:off x="5303856" y="2131850"/>
              <a:ext cx="567968" cy="34432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9" idx="5"/>
              <a:endCxn id="43" idx="1"/>
            </p:cNvCxnSpPr>
            <p:nvPr/>
          </p:nvCxnSpPr>
          <p:spPr>
            <a:xfrm rot="16200000" flipH="1">
              <a:off x="5624133" y="2452126"/>
              <a:ext cx="546961" cy="28237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862976" y="2951305"/>
            <a:ext cx="7369445" cy="2838758"/>
            <a:chOff x="862976" y="3291749"/>
            <a:chExt cx="7369445" cy="2838758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867936" y="4213159"/>
              <a:ext cx="6656975" cy="1588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865456" y="5109079"/>
              <a:ext cx="7356437" cy="1588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862976" y="6128919"/>
              <a:ext cx="7356437" cy="1588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875984" y="3291749"/>
              <a:ext cx="7356437" cy="1588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7295730" y="3082739"/>
            <a:ext cx="1314946" cy="523220"/>
            <a:chOff x="7295730" y="3423183"/>
            <a:chExt cx="1314946" cy="523220"/>
          </a:xfrm>
        </p:grpSpPr>
        <p:cxnSp>
          <p:nvCxnSpPr>
            <p:cNvPr id="165" name="Straight Arrow Connector 164"/>
            <p:cNvCxnSpPr/>
            <p:nvPr/>
          </p:nvCxnSpPr>
          <p:spPr>
            <a:xfrm rot="16200000" flipH="1">
              <a:off x="7443875" y="3561178"/>
              <a:ext cx="12814" cy="309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7589343" y="3423183"/>
              <a:ext cx="1021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Spawn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7524911" y="3575919"/>
            <a:ext cx="1235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Wait All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26998" y="50412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1406990" y="3569496"/>
            <a:ext cx="5267080" cy="1045072"/>
            <a:chOff x="1406990" y="3569496"/>
            <a:chExt cx="5267080" cy="1045072"/>
          </a:xfrm>
        </p:grpSpPr>
        <p:cxnSp>
          <p:nvCxnSpPr>
            <p:cNvPr id="103" name="Straight Arrow Connector 102"/>
            <p:cNvCxnSpPr>
              <a:stCxn id="27" idx="5"/>
            </p:cNvCxnSpPr>
            <p:nvPr/>
          </p:nvCxnSpPr>
          <p:spPr>
            <a:xfrm rot="16200000" flipH="1">
              <a:off x="4326653" y="2424708"/>
              <a:ext cx="567968" cy="28739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29" idx="5"/>
            </p:cNvCxnSpPr>
            <p:nvPr/>
          </p:nvCxnSpPr>
          <p:spPr>
            <a:xfrm rot="16200000" flipH="1">
              <a:off x="4989102" y="3087156"/>
              <a:ext cx="555153" cy="15618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6990" y="3569496"/>
              <a:ext cx="5267080" cy="1045072"/>
              <a:chOff x="1406990" y="3569496"/>
              <a:chExt cx="5267080" cy="1045072"/>
            </a:xfrm>
          </p:grpSpPr>
          <p:cxnSp>
            <p:nvCxnSpPr>
              <p:cNvPr id="100" name="Straight Arrow Connector 99"/>
              <p:cNvCxnSpPr>
                <a:stCxn id="27" idx="4"/>
              </p:cNvCxnSpPr>
              <p:nvPr/>
            </p:nvCxnSpPr>
            <p:spPr>
              <a:xfrm rot="16200000" flipH="1">
                <a:off x="3685091" y="2965617"/>
                <a:ext cx="515929" cy="18897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28" idx="4"/>
                <a:endCxn id="118" idx="1"/>
              </p:cNvCxnSpPr>
              <p:nvPr/>
            </p:nvCxnSpPr>
            <p:spPr>
              <a:xfrm rot="16200000" flipH="1">
                <a:off x="4009869" y="3338278"/>
                <a:ext cx="485292" cy="1123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/>
            </p:nvGrpSpPr>
            <p:grpSpPr>
              <a:xfrm>
                <a:off x="1406990" y="3569496"/>
                <a:ext cx="2903283" cy="1045072"/>
                <a:chOff x="1391502" y="4142290"/>
                <a:chExt cx="2903283" cy="1045072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1391502" y="4645405"/>
                  <a:ext cx="2840249" cy="541957"/>
                  <a:chOff x="1391502" y="4645405"/>
                  <a:chExt cx="2840249" cy="541957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1391502" y="4676388"/>
                    <a:ext cx="710663" cy="510974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AB</a:t>
                    </a:r>
                    <a:endParaRPr lang="en-US" dirty="0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2507389" y="4668196"/>
                    <a:ext cx="710663" cy="510974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AC</a:t>
                    </a:r>
                    <a:endParaRPr lang="en-US" dirty="0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521088" y="4645405"/>
                    <a:ext cx="710663" cy="510974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AD</a:t>
                    </a:r>
                    <a:endParaRPr lang="en-US" dirty="0"/>
                  </a:p>
                </p:txBody>
              </p:sp>
            </p:grpSp>
            <p:cxnSp>
              <p:nvCxnSpPr>
                <p:cNvPr id="83" name="Straight Arrow Connector 82"/>
                <p:cNvCxnSpPr>
                  <a:stCxn id="26" idx="4"/>
                  <a:endCxn id="38" idx="0"/>
                </p:cNvCxnSpPr>
                <p:nvPr/>
              </p:nvCxnSpPr>
              <p:spPr>
                <a:xfrm rot="5400000">
                  <a:off x="1833555" y="4146785"/>
                  <a:ext cx="442883" cy="6163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27" idx="3"/>
                  <a:endCxn id="38" idx="7"/>
                </p:cNvCxnSpPr>
                <p:nvPr/>
              </p:nvCxnSpPr>
              <p:spPr>
                <a:xfrm rot="5400000">
                  <a:off x="2102288" y="4046287"/>
                  <a:ext cx="600735" cy="8091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26" idx="4"/>
                  <a:endCxn id="39" idx="1"/>
                </p:cNvCxnSpPr>
                <p:nvPr/>
              </p:nvCxnSpPr>
              <p:spPr>
                <a:xfrm rot="16200000" flipH="1">
                  <a:off x="2232550" y="4364112"/>
                  <a:ext cx="509521" cy="2483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28" idx="3"/>
                  <a:endCxn id="39" idx="7"/>
                </p:cNvCxnSpPr>
                <p:nvPr/>
              </p:nvCxnSpPr>
              <p:spPr>
                <a:xfrm rot="5400000">
                  <a:off x="3006499" y="4249770"/>
                  <a:ext cx="600735" cy="38577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stCxn id="26" idx="5"/>
                  <a:endCxn id="40" idx="1"/>
                </p:cNvCxnSpPr>
                <p:nvPr/>
              </p:nvCxnSpPr>
              <p:spPr>
                <a:xfrm rot="16200000" flipH="1">
                  <a:off x="2801121" y="3896194"/>
                  <a:ext cx="561560" cy="108652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>
                  <a:stCxn id="29" idx="4"/>
                  <a:endCxn id="40" idx="7"/>
                </p:cNvCxnSpPr>
                <p:nvPr/>
              </p:nvCxnSpPr>
              <p:spPr>
                <a:xfrm rot="5400000">
                  <a:off x="3970178" y="4395628"/>
                  <a:ext cx="482107" cy="16710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Oval 117"/>
              <p:cNvSpPr/>
              <p:nvPr/>
            </p:nvSpPr>
            <p:spPr>
              <a:xfrm>
                <a:off x="4710230" y="4067883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BC</a:t>
                </a:r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963407" y="4072611"/>
                <a:ext cx="710663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BD</a:t>
                </a:r>
                <a:endParaRPr lang="en-US" dirty="0"/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1762321" y="4490933"/>
            <a:ext cx="4305160" cy="1072308"/>
            <a:chOff x="1762321" y="4504027"/>
            <a:chExt cx="4305160" cy="1072308"/>
          </a:xfrm>
        </p:grpSpPr>
        <p:grpSp>
          <p:nvGrpSpPr>
            <p:cNvPr id="98" name="Group 97"/>
            <p:cNvGrpSpPr/>
            <p:nvPr/>
          </p:nvGrpSpPr>
          <p:grpSpPr>
            <a:xfrm>
              <a:off x="1762321" y="4508755"/>
              <a:ext cx="4305160" cy="1067580"/>
              <a:chOff x="1762321" y="4849199"/>
              <a:chExt cx="4305160" cy="106758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762321" y="4880181"/>
                <a:ext cx="3816105" cy="1036598"/>
                <a:chOff x="1762321" y="4880181"/>
                <a:chExt cx="3816105" cy="1036598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308569" y="5405805"/>
                  <a:ext cx="902192" cy="510974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ABC</a:t>
                  </a:r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676234" y="5397613"/>
                  <a:ext cx="902192" cy="510974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ABD</a:t>
                  </a:r>
                  <a:endParaRPr lang="en-US" dirty="0"/>
                </a:p>
              </p:txBody>
            </p:sp>
            <p:cxnSp>
              <p:nvCxnSpPr>
                <p:cNvPr id="125" name="Straight Arrow Connector 124"/>
                <p:cNvCxnSpPr>
                  <a:stCxn id="38" idx="4"/>
                  <a:endCxn id="47" idx="2"/>
                </p:cNvCxnSpPr>
                <p:nvPr/>
              </p:nvCxnSpPr>
              <p:spPr>
                <a:xfrm rot="16200000" flipH="1">
                  <a:off x="2182305" y="4535028"/>
                  <a:ext cx="706280" cy="15462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stCxn id="39" idx="4"/>
                  <a:endCxn id="47" idx="1"/>
                </p:cNvCxnSpPr>
                <p:nvPr/>
              </p:nvCxnSpPr>
              <p:spPr>
                <a:xfrm rot="16200000" flipH="1">
                  <a:off x="2892543" y="4932485"/>
                  <a:ext cx="533815" cy="56248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>
                  <a:stCxn id="38" idx="5"/>
                  <a:endCxn id="48" idx="1"/>
                </p:cNvCxnSpPr>
                <p:nvPr/>
              </p:nvCxnSpPr>
              <p:spPr>
                <a:xfrm rot="16200000" flipH="1">
                  <a:off x="3114838" y="3778923"/>
                  <a:ext cx="592261" cy="27947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Arrow Connector 87"/>
              <p:cNvCxnSpPr>
                <a:stCxn id="127" idx="3"/>
                <a:endCxn id="48" idx="7"/>
              </p:cNvCxnSpPr>
              <p:nvPr/>
            </p:nvCxnSpPr>
            <p:spPr>
              <a:xfrm rot="5400000">
                <a:off x="5445270" y="4850232"/>
                <a:ext cx="623244" cy="621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Straight Arrow Connector 142"/>
            <p:cNvCxnSpPr>
              <a:stCxn id="40" idx="4"/>
              <a:endCxn id="48" idx="0"/>
            </p:cNvCxnSpPr>
            <p:nvPr/>
          </p:nvCxnSpPr>
          <p:spPr>
            <a:xfrm rot="16200000" flipH="1">
              <a:off x="4272827" y="4202666"/>
              <a:ext cx="473584" cy="1235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18" idx="3"/>
              <a:endCxn id="47" idx="7"/>
            </p:cNvCxnSpPr>
            <p:nvPr/>
          </p:nvCxnSpPr>
          <p:spPr>
            <a:xfrm rot="5400000">
              <a:off x="4128389" y="4454276"/>
              <a:ext cx="636164" cy="7356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14400" y="309782"/>
            <a:ext cx="7772400" cy="844525"/>
          </a:xfrm>
        </p:spPr>
        <p:txBody>
          <a:bodyPr/>
          <a:lstStyle/>
          <a:p>
            <a:pPr algn="ctr"/>
            <a:r>
              <a:rPr lang="en-US" dirty="0" err="1" smtClean="0"/>
              <a:t>Cilk</a:t>
            </a:r>
            <a:r>
              <a:rPr lang="en-US" dirty="0" smtClean="0"/>
              <a:t>-style parallelization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953424" y="2284899"/>
            <a:ext cx="7356437" cy="1588"/>
          </a:xfrm>
          <a:prstGeom prst="line">
            <a:avLst/>
          </a:prstGeom>
          <a:ln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66432" y="3056899"/>
            <a:ext cx="7356437" cy="1588"/>
          </a:xfrm>
          <a:prstGeom prst="line">
            <a:avLst/>
          </a:prstGeom>
          <a:ln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63952" y="3937329"/>
            <a:ext cx="7356437" cy="1588"/>
          </a:xfrm>
          <a:prstGeom prst="line">
            <a:avLst/>
          </a:prstGeom>
          <a:ln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63952" y="4835749"/>
            <a:ext cx="7356437" cy="1588"/>
          </a:xfrm>
          <a:prstGeom prst="line">
            <a:avLst/>
          </a:prstGeom>
          <a:ln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14400" y="1520192"/>
            <a:ext cx="6107514" cy="3088461"/>
            <a:chOff x="914400" y="1520192"/>
            <a:chExt cx="6107514" cy="3088461"/>
          </a:xfrm>
        </p:grpSpPr>
        <p:sp>
          <p:nvSpPr>
            <p:cNvPr id="48" name="TextBox 47"/>
            <p:cNvSpPr txBox="1"/>
            <p:nvPr/>
          </p:nvSpPr>
          <p:spPr>
            <a:xfrm>
              <a:off x="3734493" y="1674080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7725" y="2444956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28020" y="3305581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99413" y="42393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2096" y="4239321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93829" y="3397910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45923" y="2511766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38910" y="3397910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3629" y="3397910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73318" y="4239321"/>
              <a:ext cx="39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25802" y="4239321"/>
              <a:ext cx="39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400" y="1520192"/>
              <a:ext cx="26392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Order of discovery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16664" y="1503356"/>
            <a:ext cx="6001791" cy="3088461"/>
            <a:chOff x="914400" y="1520192"/>
            <a:chExt cx="6001791" cy="3088461"/>
          </a:xfrm>
        </p:grpSpPr>
        <p:sp>
          <p:nvSpPr>
            <p:cNvPr id="45" name="TextBox 44"/>
            <p:cNvSpPr txBox="1"/>
            <p:nvPr/>
          </p:nvSpPr>
          <p:spPr>
            <a:xfrm>
              <a:off x="3734493" y="1674080"/>
              <a:ext cx="39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17725" y="2444956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28020" y="3305581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99413" y="4239321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02096" y="4239321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93829" y="3397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45923" y="2511766"/>
              <a:ext cx="39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38910" y="3397910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63629" y="3397910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73318" y="4239321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25802" y="4239321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14400" y="1520192"/>
              <a:ext cx="2903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Order of completion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042233" y="5185274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Depth-first discovery, post-order finish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310182" y="1629181"/>
            <a:ext cx="4291537" cy="3056922"/>
            <a:chOff x="2310182" y="1629181"/>
            <a:chExt cx="4291537" cy="3056922"/>
          </a:xfrm>
        </p:grpSpPr>
        <p:cxnSp>
          <p:nvCxnSpPr>
            <p:cNvPr id="22" name="Straight Arrow Connector 21"/>
            <p:cNvCxnSpPr>
              <a:stCxn id="4" idx="5"/>
              <a:endCxn id="6" idx="0"/>
            </p:cNvCxnSpPr>
            <p:nvPr/>
          </p:nvCxnSpPr>
          <p:spPr>
            <a:xfrm rot="16200000" flipH="1">
              <a:off x="4638097" y="2081715"/>
              <a:ext cx="379630" cy="3468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3"/>
              <a:endCxn id="7" idx="0"/>
            </p:cNvCxnSpPr>
            <p:nvPr/>
          </p:nvCxnSpPr>
          <p:spPr>
            <a:xfrm rot="5400000">
              <a:off x="3247966" y="2786988"/>
              <a:ext cx="375169" cy="5633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8" idx="0"/>
            </p:cNvCxnSpPr>
            <p:nvPr/>
          </p:nvCxnSpPr>
          <p:spPr>
            <a:xfrm rot="5400000">
              <a:off x="3796552" y="3080186"/>
              <a:ext cx="349650" cy="225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4"/>
              <a:endCxn id="16" idx="0"/>
            </p:cNvCxnSpPr>
            <p:nvPr/>
          </p:nvCxnSpPr>
          <p:spPr>
            <a:xfrm rot="5400000">
              <a:off x="4802186" y="3069152"/>
              <a:ext cx="312374" cy="859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5"/>
              <a:endCxn id="17" idx="0"/>
            </p:cNvCxnSpPr>
            <p:nvPr/>
          </p:nvCxnSpPr>
          <p:spPr>
            <a:xfrm rot="16200000" flipH="1">
              <a:off x="5340124" y="2787572"/>
              <a:ext cx="400298" cy="5873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3"/>
              <a:endCxn id="9" idx="0"/>
            </p:cNvCxnSpPr>
            <p:nvPr/>
          </p:nvCxnSpPr>
          <p:spPr>
            <a:xfrm rot="5400000">
              <a:off x="2554573" y="3810939"/>
              <a:ext cx="482717" cy="245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5"/>
              <a:endCxn id="10" idx="0"/>
            </p:cNvCxnSpPr>
            <p:nvPr/>
          </p:nvCxnSpPr>
          <p:spPr>
            <a:xfrm rot="16200000" flipH="1">
              <a:off x="3196584" y="3884772"/>
              <a:ext cx="482717" cy="979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2310182" y="1629181"/>
              <a:ext cx="4291537" cy="3056922"/>
              <a:chOff x="2310182" y="1629181"/>
              <a:chExt cx="4291537" cy="305692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30834" y="1629181"/>
                <a:ext cx="496341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</a:t>
                </a: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616656" y="2444955"/>
                <a:ext cx="686865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n-1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654487" y="2444955"/>
                <a:ext cx="693700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n-2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821384" y="3256268"/>
                <a:ext cx="664939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n-2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16656" y="3266299"/>
                <a:ext cx="686865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n-3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10182" y="4175129"/>
                <a:ext cx="725835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n-3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53856" y="4175129"/>
                <a:ext cx="666168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n-4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584219" y="3268303"/>
                <a:ext cx="662378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n-3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501480" y="3281397"/>
                <a:ext cx="664937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n-4</a:t>
                </a:r>
                <a:endParaRPr lang="en-US" dirty="0"/>
              </a:p>
            </p:txBody>
          </p:sp>
          <p:cxnSp>
            <p:nvCxnSpPr>
              <p:cNvPr id="19" name="Straight Arrow Connector 18"/>
              <p:cNvCxnSpPr>
                <a:stCxn id="4" idx="3"/>
                <a:endCxn id="5" idx="0"/>
              </p:cNvCxnSpPr>
              <p:nvPr/>
            </p:nvCxnSpPr>
            <p:spPr>
              <a:xfrm rot="5400000">
                <a:off x="3941990" y="2083424"/>
                <a:ext cx="379630" cy="3434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69429" y="4188119"/>
                <a:ext cx="664519" cy="49798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n-5</a:t>
                </a:r>
                <a:endParaRPr lang="en-US" dirty="0"/>
              </a:p>
            </p:txBody>
          </p:sp>
          <p:cxnSp>
            <p:nvCxnSpPr>
              <p:cNvPr id="64" name="Straight Arrow Connector 63"/>
              <p:cNvCxnSpPr>
                <a:stCxn id="17" idx="3"/>
                <a:endCxn id="62" idx="0"/>
              </p:cNvCxnSpPr>
              <p:nvPr/>
            </p:nvCxnSpPr>
            <p:spPr>
              <a:xfrm rot="5400000">
                <a:off x="5314985" y="3904246"/>
                <a:ext cx="470578" cy="971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17" idx="5"/>
                <a:endCxn id="130" idx="0"/>
              </p:cNvCxnSpPr>
              <p:nvPr/>
            </p:nvCxnSpPr>
            <p:spPr>
              <a:xfrm rot="16200000" flipH="1">
                <a:off x="5942871" y="3843708"/>
                <a:ext cx="452756" cy="2004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5937200" y="4170297"/>
                <a:ext cx="664519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n-6</a:t>
                </a:r>
                <a:endParaRPr lang="en-US" dirty="0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6069038" y="1464081"/>
            <a:ext cx="147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 Thread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14400" y="309782"/>
            <a:ext cx="7772400" cy="844525"/>
          </a:xfrm>
        </p:spPr>
        <p:txBody>
          <a:bodyPr/>
          <a:lstStyle/>
          <a:p>
            <a:pPr algn="ctr"/>
            <a:r>
              <a:rPr lang="en-US" dirty="0" err="1" smtClean="0"/>
              <a:t>Cilk</a:t>
            </a:r>
            <a:r>
              <a:rPr lang="en-US" dirty="0" smtClean="0"/>
              <a:t>-style parallelization</a:t>
            </a:r>
            <a:endParaRPr lang="en-US" dirty="0"/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5871564" y="1921920"/>
          <a:ext cx="193232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6160"/>
                <a:gridCol w="966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5871564" y="1933502"/>
          <a:ext cx="193232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6160"/>
                <a:gridCol w="966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5871564" y="1921920"/>
          <a:ext cx="1932320" cy="2590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6160"/>
                <a:gridCol w="96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5871564" y="1916840"/>
          <a:ext cx="193232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6160"/>
                <a:gridCol w="966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5871564" y="1916840"/>
          <a:ext cx="1932320" cy="2590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6160"/>
                <a:gridCol w="96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5871564" y="1916840"/>
          <a:ext cx="1932320" cy="2590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6160"/>
                <a:gridCol w="96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Thd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5031974" y="2478331"/>
            <a:ext cx="3340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1. Breadth-first theft.</a:t>
            </a:r>
          </a:p>
          <a:p>
            <a:r>
              <a:rPr lang="en-US" sz="2800" i="1" dirty="0" smtClean="0">
                <a:solidFill>
                  <a:srgbClr val="0000FF"/>
                </a:solidFill>
              </a:rPr>
              <a:t>2. Steal one task at a time.</a:t>
            </a:r>
          </a:p>
          <a:p>
            <a:r>
              <a:rPr lang="en-US" sz="2800" i="1" dirty="0" smtClean="0">
                <a:solidFill>
                  <a:srgbClr val="0000FF"/>
                </a:solidFill>
              </a:rPr>
              <a:t>3. Stealing is expensive.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54866" y="4732573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Steal (n-1)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54866" y="4732573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Steal (n-3)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51938" y="1216267"/>
            <a:ext cx="287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Thread-local </a:t>
            </a:r>
            <a:r>
              <a:rPr lang="en-US" sz="2800" dirty="0" err="1" smtClean="0"/>
              <a:t>Deques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3871" y="1754215"/>
            <a:ext cx="4291537" cy="3056922"/>
            <a:chOff x="2310182" y="1629181"/>
            <a:chExt cx="4291537" cy="3056922"/>
          </a:xfrm>
        </p:grpSpPr>
        <p:cxnSp>
          <p:nvCxnSpPr>
            <p:cNvPr id="37" name="Straight Arrow Connector 36"/>
            <p:cNvCxnSpPr>
              <a:stCxn id="49" idx="5"/>
              <a:endCxn id="51" idx="0"/>
            </p:cNvCxnSpPr>
            <p:nvPr/>
          </p:nvCxnSpPr>
          <p:spPr>
            <a:xfrm rot="16200000" flipH="1">
              <a:off x="4638097" y="2081715"/>
              <a:ext cx="379630" cy="3468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0" idx="3"/>
              <a:endCxn id="52" idx="0"/>
            </p:cNvCxnSpPr>
            <p:nvPr/>
          </p:nvCxnSpPr>
          <p:spPr>
            <a:xfrm rot="5400000">
              <a:off x="3247966" y="2786988"/>
              <a:ext cx="375169" cy="5633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3" idx="0"/>
            </p:cNvCxnSpPr>
            <p:nvPr/>
          </p:nvCxnSpPr>
          <p:spPr>
            <a:xfrm rot="5400000">
              <a:off x="3796552" y="3080186"/>
              <a:ext cx="349650" cy="225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1" idx="4"/>
              <a:endCxn id="56" idx="0"/>
            </p:cNvCxnSpPr>
            <p:nvPr/>
          </p:nvCxnSpPr>
          <p:spPr>
            <a:xfrm rot="5400000">
              <a:off x="4802186" y="3069152"/>
              <a:ext cx="312374" cy="859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1" idx="5"/>
              <a:endCxn id="57" idx="0"/>
            </p:cNvCxnSpPr>
            <p:nvPr/>
          </p:nvCxnSpPr>
          <p:spPr>
            <a:xfrm rot="16200000" flipH="1">
              <a:off x="5340124" y="2787572"/>
              <a:ext cx="400298" cy="5873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2" idx="3"/>
              <a:endCxn id="54" idx="0"/>
            </p:cNvCxnSpPr>
            <p:nvPr/>
          </p:nvCxnSpPr>
          <p:spPr>
            <a:xfrm rot="5400000">
              <a:off x="2554573" y="3810939"/>
              <a:ext cx="482717" cy="245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2" idx="5"/>
            </p:cNvCxnSpPr>
            <p:nvPr/>
          </p:nvCxnSpPr>
          <p:spPr>
            <a:xfrm rot="16200000" flipH="1">
              <a:off x="3196584" y="3884772"/>
              <a:ext cx="482717" cy="979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79"/>
            <p:cNvGrpSpPr/>
            <p:nvPr/>
          </p:nvGrpSpPr>
          <p:grpSpPr>
            <a:xfrm>
              <a:off x="2310182" y="1629181"/>
              <a:ext cx="4291537" cy="3056922"/>
              <a:chOff x="2310182" y="1629181"/>
              <a:chExt cx="4291537" cy="305692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230834" y="1629181"/>
                <a:ext cx="496341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</a:t>
                </a:r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16656" y="2444955"/>
                <a:ext cx="686865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n-1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654487" y="2444955"/>
                <a:ext cx="693700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n-2</a:t>
                </a:r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821384" y="3256268"/>
                <a:ext cx="664939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n-2</a:t>
                </a:r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16656" y="3266299"/>
                <a:ext cx="686865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n-3</a:t>
                </a:r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10182" y="4175129"/>
                <a:ext cx="725835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n-3</a:t>
                </a:r>
                <a:endParaRPr lang="en-US" dirty="0"/>
              </a:p>
            </p:txBody>
          </p:sp>
          <p:sp>
            <p:nvSpPr>
              <p:cNvPr id="55" name="Oval 9"/>
              <p:cNvSpPr/>
              <p:nvPr/>
            </p:nvSpPr>
            <p:spPr>
              <a:xfrm>
                <a:off x="3153856" y="4175129"/>
                <a:ext cx="666168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n-4</a:t>
                </a:r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584219" y="3268303"/>
                <a:ext cx="662378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n-3</a:t>
                </a:r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501480" y="3281397"/>
                <a:ext cx="664937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n-4</a:t>
                </a:r>
                <a:endParaRPr lang="en-US" dirty="0"/>
              </a:p>
            </p:txBody>
          </p:sp>
          <p:cxnSp>
            <p:nvCxnSpPr>
              <p:cNvPr id="58" name="Straight Arrow Connector 57"/>
              <p:cNvCxnSpPr>
                <a:stCxn id="49" idx="3"/>
                <a:endCxn id="50" idx="0"/>
              </p:cNvCxnSpPr>
              <p:nvPr/>
            </p:nvCxnSpPr>
            <p:spPr>
              <a:xfrm rot="5400000">
                <a:off x="3941990" y="2083424"/>
                <a:ext cx="379630" cy="3434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5169429" y="4188119"/>
                <a:ext cx="664519" cy="49798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n-5</a:t>
                </a:r>
                <a:endParaRPr lang="en-US" dirty="0"/>
              </a:p>
            </p:txBody>
          </p:sp>
          <p:cxnSp>
            <p:nvCxnSpPr>
              <p:cNvPr id="60" name="Straight Arrow Connector 59"/>
              <p:cNvCxnSpPr>
                <a:stCxn id="57" idx="3"/>
                <a:endCxn id="59" idx="0"/>
              </p:cNvCxnSpPr>
              <p:nvPr/>
            </p:nvCxnSpPr>
            <p:spPr>
              <a:xfrm rot="5400000">
                <a:off x="5314985" y="3904246"/>
                <a:ext cx="470578" cy="971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7" idx="5"/>
                <a:endCxn id="66" idx="0"/>
              </p:cNvCxnSpPr>
              <p:nvPr/>
            </p:nvCxnSpPr>
            <p:spPr>
              <a:xfrm rot="16200000" flipH="1">
                <a:off x="5942871" y="3843708"/>
                <a:ext cx="452756" cy="2004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5937200" y="4170297"/>
                <a:ext cx="664519" cy="51097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n-6</a:t>
                </a:r>
                <a:endParaRPr lang="en-US" dirty="0"/>
              </a:p>
            </p:txBody>
          </p:sp>
        </p:grpSp>
      </p:grpSp>
      <p:sp>
        <p:nvSpPr>
          <p:cNvPr id="67" name="Rectangle 66"/>
          <p:cNvSpPr/>
          <p:nvPr/>
        </p:nvSpPr>
        <p:spPr>
          <a:xfrm>
            <a:off x="519127" y="2478331"/>
            <a:ext cx="2313316" cy="2471214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88780" y="3255760"/>
            <a:ext cx="4443194" cy="1662423"/>
            <a:chOff x="588780" y="3255760"/>
            <a:chExt cx="4443194" cy="1662423"/>
          </a:xfrm>
        </p:grpSpPr>
        <p:sp>
          <p:nvSpPr>
            <p:cNvPr id="68" name="Rectangle 67"/>
            <p:cNvSpPr/>
            <p:nvPr/>
          </p:nvSpPr>
          <p:spPr>
            <a:xfrm>
              <a:off x="588780" y="4142514"/>
              <a:ext cx="796018" cy="750571"/>
            </a:xfrm>
            <a:prstGeom prst="rect">
              <a:avLst/>
            </a:prstGeom>
            <a:solidFill>
              <a:srgbClr val="CCFFCC">
                <a:alpha val="1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35109" y="4150880"/>
              <a:ext cx="796018" cy="750571"/>
            </a:xfrm>
            <a:prstGeom prst="rect">
              <a:avLst/>
            </a:prstGeom>
            <a:solidFill>
              <a:srgbClr val="CCFFCC">
                <a:alpha val="1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49369" y="3255760"/>
              <a:ext cx="796018" cy="750571"/>
            </a:xfrm>
            <a:prstGeom prst="rect">
              <a:avLst/>
            </a:prstGeom>
            <a:solidFill>
              <a:srgbClr val="CCFFCC">
                <a:alpha val="1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15813" y="4167612"/>
              <a:ext cx="796018" cy="750571"/>
            </a:xfrm>
            <a:prstGeom prst="rect">
              <a:avLst/>
            </a:prstGeom>
            <a:solidFill>
              <a:srgbClr val="CCFFCC">
                <a:alpha val="1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35956" y="4162884"/>
              <a:ext cx="796018" cy="750571"/>
            </a:xfrm>
            <a:prstGeom prst="rect">
              <a:avLst/>
            </a:prstGeom>
            <a:solidFill>
              <a:srgbClr val="CCFFCC">
                <a:alpha val="1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2832443" y="2473157"/>
            <a:ext cx="2313316" cy="2471214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88780" y="4112211"/>
            <a:ext cx="796018" cy="780874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88780" y="4103201"/>
            <a:ext cx="1658598" cy="799956"/>
            <a:chOff x="588780" y="4103201"/>
            <a:chExt cx="1658598" cy="799956"/>
          </a:xfrm>
        </p:grpSpPr>
        <p:sp>
          <p:nvSpPr>
            <p:cNvPr id="86" name="Rectangle 85"/>
            <p:cNvSpPr/>
            <p:nvPr/>
          </p:nvSpPr>
          <p:spPr>
            <a:xfrm>
              <a:off x="588780" y="4122283"/>
              <a:ext cx="796018" cy="780874"/>
            </a:xfrm>
            <a:prstGeom prst="rect">
              <a:avLst/>
            </a:prstGeom>
            <a:solidFill>
              <a:srgbClr val="CCFFCC">
                <a:alpha val="1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451360" y="4103201"/>
              <a:ext cx="796018" cy="780874"/>
            </a:xfrm>
            <a:prstGeom prst="rect">
              <a:avLst/>
            </a:prstGeom>
            <a:solidFill>
              <a:srgbClr val="CCFFCC">
                <a:alpha val="1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3" grpId="1"/>
      <p:bldP spid="84" grpId="0"/>
      <p:bldP spid="84" grpId="1"/>
      <p:bldP spid="85" grpId="1"/>
      <p:bldP spid="85" grpId="2"/>
      <p:bldP spid="67" grpId="0" animBg="1"/>
      <p:bldP spid="67" grpId="1" animBg="1"/>
      <p:bldP spid="80" grpId="0" animBg="1"/>
      <p:bldP spid="80" grpId="1" animBg="1"/>
      <p:bldP spid="81" grpId="0" animBg="1"/>
      <p:bldP spid="8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1416</TotalTime>
  <Words>1481</Words>
  <Application>Microsoft Macintosh PowerPoint</Application>
  <PresentationFormat>On-screen Show (4:3)</PresentationFormat>
  <Paragraphs>569</Paragraphs>
  <Slides>21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Extending Task Parallelism For Frequent Pattern Mining.</vt:lpstr>
      <vt:lpstr>Overview</vt:lpstr>
      <vt:lpstr>FPM: A Formal Definition</vt:lpstr>
      <vt:lpstr>Apriori Algorithm for FPM</vt:lpstr>
      <vt:lpstr>Apriori Algorithm</vt:lpstr>
      <vt:lpstr>Apriori Algorithm for FPM</vt:lpstr>
      <vt:lpstr>Apriori Algorithm for FPM</vt:lpstr>
      <vt:lpstr>Cilk-style parallelization</vt:lpstr>
      <vt:lpstr>Cilk-style parallelization</vt:lpstr>
      <vt:lpstr>Efficient Parallelization of FPM</vt:lpstr>
      <vt:lpstr>Clustered Scheduling Policy - Goals</vt:lpstr>
      <vt:lpstr>Clustered Scheduling Policy</vt:lpstr>
      <vt:lpstr>Clustered Scheduling Policy</vt:lpstr>
      <vt:lpstr>Clustered Scheduling Policy</vt:lpstr>
      <vt:lpstr>Where does PFunc fit in?</vt:lpstr>
      <vt:lpstr>So, how does it work?</vt:lpstr>
      <vt:lpstr>Performance Analysis</vt:lpstr>
      <vt:lpstr>Performance Analysis - IPC</vt:lpstr>
      <vt:lpstr>Performance Analysis – L1 DTLB Misses</vt:lpstr>
      <vt:lpstr>Performance Analysis – L2 DTLB Misses</vt:lpstr>
      <vt:lpstr>Conclusions</vt:lpstr>
    </vt:vector>
  </TitlesOfParts>
  <Company>IU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Task Parallelism For Frequent Itemset Mining</dc:title>
  <dc:creator>prabhanjan kambadur</dc:creator>
  <cp:lastModifiedBy>prabhanjan kambadur</cp:lastModifiedBy>
  <cp:revision>453</cp:revision>
  <cp:lastPrinted>2009-08-20T15:55:53Z</cp:lastPrinted>
  <dcterms:created xsi:type="dcterms:W3CDTF">2009-09-01T16:05:18Z</dcterms:created>
  <dcterms:modified xsi:type="dcterms:W3CDTF">2009-09-01T16:11:58Z</dcterms:modified>
</cp:coreProperties>
</file>