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1" r:id="rId6"/>
    <p:sldId id="257" r:id="rId7"/>
    <p:sldId id="270" r:id="rId8"/>
    <p:sldId id="282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3" r:id="rId19"/>
    <p:sldId id="285" r:id="rId20"/>
    <p:sldId id="286" r:id="rId21"/>
    <p:sldId id="287" r:id="rId22"/>
    <p:sldId id="288" r:id="rId23"/>
    <p:sldId id="280" r:id="rId24"/>
    <p:sldId id="284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696" autoAdjust="0"/>
  </p:normalViewPr>
  <p:slideViewPr>
    <p:cSldViewPr snapToGrid="0" showGuides="1">
      <p:cViewPr varScale="1">
        <p:scale>
          <a:sx n="54" d="100"/>
          <a:sy n="54" d="100"/>
        </p:scale>
        <p:origin x="13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2018/7/2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DOM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Document Object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572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连字符 不允许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39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连字符 不允许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6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连字符 不允许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20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319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typescript , a class just can have one constructor method.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270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命令  内网 需要设置代理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153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Angular</a:t>
            </a:r>
            <a:r>
              <a:rPr lang="zh-CN" altLang="en-US" dirty="0"/>
              <a:t> 背后的指导思想之一就是  组件化</a:t>
            </a:r>
            <a:endParaRPr lang="en-US" altLang="zh-CN" dirty="0"/>
          </a:p>
          <a:p>
            <a:r>
              <a:rPr lang="zh-CN" altLang="en-US" dirty="0"/>
              <a:t>浏览器认识一部分标签 ， 比如</a:t>
            </a:r>
            <a:r>
              <a:rPr lang="en-US" altLang="zh-CN" dirty="0"/>
              <a:t>&lt;select&gt;, &lt;form&gt;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都是由浏览器开发者预先定义好的</a:t>
            </a:r>
            <a:endParaRPr lang="en-US" altLang="zh-CN" dirty="0"/>
          </a:p>
          <a:p>
            <a:r>
              <a:rPr lang="zh-CN" altLang="en-US" dirty="0"/>
              <a:t>如果我们想要一个</a:t>
            </a:r>
            <a:r>
              <a:rPr lang="en-US" altLang="zh-CN" dirty="0"/>
              <a:t>&lt;weather&gt;</a:t>
            </a:r>
            <a:r>
              <a:rPr lang="zh-CN" altLang="en-US" dirty="0"/>
              <a:t>标签，来显示天气</a:t>
            </a:r>
            <a:endParaRPr lang="en-US" altLang="zh-CN" dirty="0"/>
          </a:p>
          <a:p>
            <a:r>
              <a:rPr lang="zh-CN" altLang="en-US" dirty="0"/>
              <a:t>这就是组件化背后的基本思想， </a:t>
            </a:r>
            <a:endParaRPr lang="en-US" altLang="zh-CN" dirty="0"/>
          </a:p>
          <a:p>
            <a:r>
              <a:rPr lang="zh-CN" altLang="en-US" dirty="0"/>
              <a:t>我们要教浏览器认识一些拥有自定义功能的新标签</a:t>
            </a:r>
            <a:endParaRPr lang="en-US" altLang="zh-CN" dirty="0"/>
          </a:p>
          <a:p>
            <a:r>
              <a:rPr lang="zh-CN" altLang="en-US" dirty="0"/>
              <a:t>注解：提供元数据</a:t>
            </a:r>
            <a:endParaRPr lang="en-US" altLang="zh-CN" dirty="0"/>
          </a:p>
          <a:p>
            <a:r>
              <a:rPr lang="en-US" altLang="zh-CN" dirty="0" err="1"/>
              <a:t>Decorater</a:t>
            </a:r>
            <a:r>
              <a:rPr lang="zh-CN" altLang="en-US" dirty="0"/>
              <a:t>： 装饰器  直接改变装饰者行为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457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part </a:t>
            </a:r>
          </a:p>
          <a:p>
            <a:r>
              <a:rPr lang="en-US" altLang="zh-CN" dirty="0"/>
              <a:t>public name: string;</a:t>
            </a:r>
          </a:p>
          <a:p>
            <a:endParaRPr lang="en-US" altLang="zh-CN" dirty="0"/>
          </a:p>
          <a:p>
            <a:r>
              <a:rPr lang="en-US" altLang="zh-CN" dirty="0"/>
              <a:t>Constructor(){</a:t>
            </a:r>
          </a:p>
          <a:p>
            <a:r>
              <a:rPr lang="en-US" altLang="zh-CN" dirty="0"/>
              <a:t>    this.name = ‘</a:t>
            </a:r>
            <a:r>
              <a:rPr lang="en-US" altLang="zh-CN" dirty="0" err="1"/>
              <a:t>Felip</a:t>
            </a:r>
            <a:r>
              <a:rPr lang="en-US" altLang="zh-CN" dirty="0"/>
              <a:t>’;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构造函数会在创建类实例时自动调用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291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en-US" altLang="zh-CN" dirty="0" err="1"/>
              <a:t>ngFor</a:t>
            </a:r>
            <a:r>
              <a:rPr lang="en-US" altLang="zh-CN" dirty="0"/>
              <a:t> </a:t>
            </a:r>
            <a:r>
              <a:rPr lang="zh-CN" altLang="en-US" dirty="0"/>
              <a:t>语法是说我们想在这个属性上使用</a:t>
            </a:r>
            <a:r>
              <a:rPr lang="en-US" altLang="zh-CN" dirty="0" err="1"/>
              <a:t>NgFor</a:t>
            </a:r>
            <a:r>
              <a:rPr lang="zh-CN" altLang="en-US" dirty="0"/>
              <a:t>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131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[name]=“name”</a:t>
            </a:r>
          </a:p>
          <a:p>
            <a:r>
              <a:rPr lang="zh-CN" altLang="en-US" dirty="0"/>
              <a:t>方括号</a:t>
            </a:r>
            <a:r>
              <a:rPr lang="en-US" altLang="zh-CN" dirty="0"/>
              <a:t>[] </a:t>
            </a:r>
            <a:r>
              <a:rPr lang="zh-CN" altLang="en-US" dirty="0"/>
              <a:t>表示在一个值传给该组件上同名的输入属性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413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引导 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14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2018/7/2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2018/7/2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2018/7/2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2018/7/2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Angular 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16E-C50B-432F-B6AE-0B223D3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Reddit 4  Add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3EFD-0213-4657-9429-CDD65821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a component, It will show a user name</a:t>
            </a:r>
          </a:p>
          <a:p>
            <a:r>
              <a:rPr lang="en-US" altLang="zh-CN" dirty="0"/>
              <a:t>ng generate component user-item</a:t>
            </a:r>
          </a:p>
          <a:p>
            <a:r>
              <a:rPr lang="en-US" altLang="zh-CN" dirty="0"/>
              <a:t>Add &lt;app-user-item&gt; label to  </a:t>
            </a:r>
            <a:r>
              <a:rPr lang="en-US" altLang="zh-CN" b="1" dirty="0">
                <a:solidFill>
                  <a:srgbClr val="0E866F"/>
                </a:solidFill>
              </a:rPr>
              <a:t>app.component.html</a:t>
            </a:r>
          </a:p>
          <a:p>
            <a:endParaRPr lang="en-US" altLang="zh-CN" b="1" dirty="0">
              <a:solidFill>
                <a:srgbClr val="0E866F"/>
              </a:solidFill>
            </a:endParaRPr>
          </a:p>
          <a:p>
            <a:r>
              <a:rPr lang="en-US" altLang="zh-CN" dirty="0"/>
              <a:t>Add a new property “name”</a:t>
            </a:r>
          </a:p>
          <a:p>
            <a:r>
              <a:rPr lang="en-US" altLang="zh-CN" dirty="0"/>
              <a:t>Change template, add template syntax {{ }}</a:t>
            </a:r>
          </a:p>
          <a:p>
            <a:pPr marL="0" indent="0">
              <a:buNone/>
            </a:pPr>
            <a:r>
              <a:rPr lang="en-US" altLang="zh-CN" dirty="0"/>
              <a:t>&lt;p&gt;</a:t>
            </a:r>
          </a:p>
          <a:p>
            <a:pPr marL="0" indent="0">
              <a:buNone/>
            </a:pPr>
            <a:r>
              <a:rPr lang="en-US" altLang="zh-CN" dirty="0"/>
              <a:t>    Hello {{ name }}</a:t>
            </a:r>
          </a:p>
          <a:p>
            <a:pPr marL="0" indent="0">
              <a:buNone/>
            </a:pPr>
            <a:r>
              <a:rPr lang="en-US" altLang="zh-CN" dirty="0"/>
              <a:t>&lt;/p&gt;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0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16E-C50B-432F-B6AE-0B223D3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Reddit 4  Use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3EFD-0213-4657-9429-CDD65821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 generate component user-list</a:t>
            </a:r>
          </a:p>
          <a:p>
            <a:r>
              <a:rPr lang="en-US" altLang="zh-CN" dirty="0"/>
              <a:t>Change </a:t>
            </a:r>
            <a:r>
              <a:rPr lang="en-US" altLang="zh-CN" b="1" dirty="0">
                <a:solidFill>
                  <a:srgbClr val="0E866F"/>
                </a:solidFill>
              </a:rPr>
              <a:t>app.component.html </a:t>
            </a:r>
            <a:r>
              <a:rPr lang="en-US" altLang="zh-CN" dirty="0"/>
              <a:t>label &lt;app-user-item&gt; to &lt;app-user-list&gt;</a:t>
            </a:r>
          </a:p>
          <a:p>
            <a:r>
              <a:rPr lang="en-US" altLang="zh-CN" dirty="0"/>
              <a:t>Add name array to user-</a:t>
            </a:r>
            <a:r>
              <a:rPr lang="en-US" altLang="zh-CN" dirty="0" err="1"/>
              <a:t>list.component.ts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names: string[];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this.names</a:t>
            </a:r>
            <a:r>
              <a:rPr lang="en-US" altLang="zh-CN" dirty="0"/>
              <a:t> = ['Ari', 'Carlos', '</a:t>
            </a:r>
            <a:r>
              <a:rPr lang="en-US" altLang="zh-CN" dirty="0" err="1"/>
              <a:t>Felip</a:t>
            </a:r>
            <a:r>
              <a:rPr lang="en-US" altLang="zh-CN" dirty="0"/>
              <a:t>', 'Nate'];</a:t>
            </a:r>
          </a:p>
          <a:p>
            <a:r>
              <a:rPr lang="en-US" altLang="zh-CN" dirty="0"/>
              <a:t>Change template,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rgbClr val="FF0000"/>
                </a:solidFill>
              </a:rPr>
              <a:t>ngFor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template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0E0B2E-A5F5-4B5A-8B6A-64DEED59B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24961"/>
              </p:ext>
            </p:extLst>
          </p:nvPr>
        </p:nvGraphicFramePr>
        <p:xfrm>
          <a:off x="1422400" y="4765936"/>
          <a:ext cx="8128000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9956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effectLst/>
                        </a:rPr>
                        <a:t>&lt;ul&gt;</a:t>
                      </a:r>
                    </a:p>
                    <a:p>
                      <a:r>
                        <a:rPr lang="en-US" altLang="zh-CN" sz="1800" kern="1200" dirty="0">
                          <a:effectLst/>
                        </a:rPr>
                        <a:t>&lt;li *</a:t>
                      </a:r>
                      <a:r>
                        <a:rPr lang="en-US" altLang="zh-CN" sz="1800" kern="1200" dirty="0" err="1">
                          <a:effectLst/>
                        </a:rPr>
                        <a:t>ngFor</a:t>
                      </a:r>
                      <a:r>
                        <a:rPr lang="en-US" altLang="zh-CN" sz="1800" kern="1200" dirty="0">
                          <a:effectLst/>
                        </a:rPr>
                        <a:t>="let name of names"&gt; Hello {{name}}&lt;/li&gt;</a:t>
                      </a:r>
                    </a:p>
                    <a:p>
                      <a:r>
                        <a:rPr lang="en-US" altLang="zh-CN" sz="1800" kern="1200" dirty="0">
                          <a:effectLst/>
                        </a:rPr>
                        <a:t>&lt;/ul&gt;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6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8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16E-C50B-432F-B6AE-0B223D3C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97227"/>
            <a:ext cx="9980682" cy="778715"/>
          </a:xfrm>
        </p:spPr>
        <p:txBody>
          <a:bodyPr/>
          <a:lstStyle/>
          <a:p>
            <a:r>
              <a:rPr lang="en-US" altLang="zh-CN" dirty="0"/>
              <a:t>My Reddit 4  Use &lt;app-user-item&gt; component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3EFD-0213-4657-9429-CDD65821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92626"/>
            <a:ext cx="9982200" cy="4572000"/>
          </a:xfrm>
        </p:spPr>
        <p:txBody>
          <a:bodyPr/>
          <a:lstStyle/>
          <a:p>
            <a:r>
              <a:rPr lang="en-US" altLang="zh-CN" dirty="0"/>
              <a:t>Config user-list component to use user-item component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Config user-item component to make property name as input variable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Config user-list component to pass user name to user-item </a:t>
            </a:r>
            <a:r>
              <a:rPr lang="en-US" altLang="zh-CN" dirty="0" err="1"/>
              <a:t>conponent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24121C-7CA4-40FB-9EC0-F1E977FE8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18130"/>
              </p:ext>
            </p:extLst>
          </p:nvPr>
        </p:nvGraphicFramePr>
        <p:xfrm>
          <a:off x="1386542" y="2082301"/>
          <a:ext cx="8128000" cy="13466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5976793"/>
                    </a:ext>
                  </a:extLst>
                </a:gridCol>
              </a:tblGrid>
              <a:tr h="1346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&lt;ul&gt;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&lt;app-user-item *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ngFor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="let name of names"&gt;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&lt;/app-user-item&gt;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36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D09E0C-327B-4B12-BA55-AF2A23100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50191"/>
              </p:ext>
            </p:extLst>
          </p:nvPr>
        </p:nvGraphicFramePr>
        <p:xfrm>
          <a:off x="1386542" y="4008497"/>
          <a:ext cx="8128000" cy="10296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89808750"/>
                    </a:ext>
                  </a:extLst>
                </a:gridCol>
              </a:tblGrid>
              <a:tr h="1029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 Component,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OnInit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from '@angular/core’;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@Input()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name: string;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3619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F31B2C-15F8-4C81-A2ED-C762BC75F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80576"/>
              </p:ext>
            </p:extLst>
          </p:nvPr>
        </p:nvGraphicFramePr>
        <p:xfrm>
          <a:off x="1386542" y="5435101"/>
          <a:ext cx="812800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5976793"/>
                    </a:ext>
                  </a:extLst>
                </a:gridCol>
              </a:tblGrid>
              <a:tr h="1346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&lt;ul&gt;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&lt;app-user-item *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ngFor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="let name of names"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[name]="name"&gt;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&lt;/app-user-item&gt;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3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7171-46FA-4CBD-BB6B-0E73950C6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 Mission</a:t>
            </a:r>
            <a:br>
              <a:rPr lang="en-US" altLang="zh-CN" dirty="0"/>
            </a:br>
            <a:r>
              <a:rPr lang="en-US" altLang="zh-CN" dirty="0"/>
              <a:t>   Complete!!! 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DD136-4D6E-4C58-ABC6-D002EC8A0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032B7217-9D8F-4886-A134-3D23879EE1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8" b="42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184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16E-C50B-432F-B6AE-0B223D3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3EFD-0213-4657-9429-CDD65821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10477500" cy="5181600"/>
          </a:xfrm>
        </p:spPr>
        <p:txBody>
          <a:bodyPr>
            <a:noAutofit/>
          </a:bodyPr>
          <a:lstStyle/>
          <a:p>
            <a:r>
              <a:rPr lang="en-US" altLang="zh-CN" dirty="0"/>
              <a:t>Angular-cli is a tool , base on webpack</a:t>
            </a:r>
          </a:p>
          <a:p>
            <a:endParaRPr lang="en-US" altLang="zh-CN" dirty="0"/>
          </a:p>
          <a:p>
            <a:r>
              <a:rPr lang="en-US" altLang="zh-CN" dirty="0"/>
              <a:t>Init order</a:t>
            </a:r>
          </a:p>
          <a:p>
            <a:pPr marL="0" indent="0">
              <a:buNone/>
            </a:pPr>
            <a:r>
              <a:rPr lang="en-US" altLang="zh-CN" dirty="0"/>
              <a:t>1.angular-cli.json define a “main” file, here it is </a:t>
            </a:r>
            <a:r>
              <a:rPr lang="en-US" altLang="zh-CN" dirty="0" err="1"/>
              <a:t>main.ts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2.From </a:t>
            </a:r>
            <a:r>
              <a:rPr lang="en-US" altLang="zh-CN" dirty="0" err="1"/>
              <a:t>main.ts</a:t>
            </a:r>
            <a:r>
              <a:rPr lang="en-US" altLang="zh-CN" dirty="0"/>
              <a:t>, it will </a:t>
            </a:r>
            <a:r>
              <a:rPr lang="en-US" altLang="zh-CN" dirty="0" err="1"/>
              <a:t>bootstrsp</a:t>
            </a:r>
            <a:r>
              <a:rPr lang="en-US" altLang="zh-CN" dirty="0"/>
              <a:t> the application</a:t>
            </a:r>
          </a:p>
          <a:p>
            <a:pPr marL="0" indent="0">
              <a:buNone/>
            </a:pPr>
            <a:r>
              <a:rPr lang="en-US" altLang="zh-CN" dirty="0"/>
              <a:t>3. The process of bootstrap, it will bootstrap a angular module(</a:t>
            </a:r>
            <a:r>
              <a:rPr lang="en-US" altLang="zh-CN" dirty="0" err="1"/>
              <a:t>ngModule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4.Use </a:t>
            </a:r>
            <a:r>
              <a:rPr lang="en-US" altLang="zh-CN" dirty="0" err="1"/>
              <a:t>AppModule</a:t>
            </a:r>
            <a:r>
              <a:rPr lang="en-US" altLang="zh-CN" dirty="0"/>
              <a:t> to bootstrap application, in /</a:t>
            </a:r>
            <a:r>
              <a:rPr lang="en-US" altLang="zh-CN" dirty="0" err="1"/>
              <a:t>src</a:t>
            </a:r>
            <a:r>
              <a:rPr lang="en-US" altLang="zh-CN" dirty="0"/>
              <a:t>/app/</a:t>
            </a:r>
            <a:r>
              <a:rPr lang="en-US" altLang="zh-CN" dirty="0" err="1"/>
              <a:t>app.dodule.ts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5.In </a:t>
            </a:r>
            <a:r>
              <a:rPr lang="en-US" altLang="zh-CN" dirty="0" err="1"/>
              <a:t>AppModule</a:t>
            </a:r>
            <a:r>
              <a:rPr lang="en-US" altLang="zh-CN" dirty="0"/>
              <a:t> , define the top component, here it is </a:t>
            </a:r>
            <a:r>
              <a:rPr lang="en-US" altLang="zh-CN" dirty="0" err="1"/>
              <a:t>AppComponent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In the template of  </a:t>
            </a:r>
            <a:r>
              <a:rPr lang="en-US" altLang="zh-CN" dirty="0" err="1"/>
              <a:t>AppComponent</a:t>
            </a:r>
            <a:r>
              <a:rPr lang="en-US" altLang="zh-CN" dirty="0"/>
              <a:t> , include a &lt;app-user-list&gt; label, it will  </a:t>
            </a:r>
          </a:p>
          <a:p>
            <a:pPr marL="0" indent="0">
              <a:buNone/>
            </a:pPr>
            <a:r>
              <a:rPr lang="en-US" altLang="zh-CN" dirty="0"/>
              <a:t>  generate our  user list </a:t>
            </a:r>
            <a:r>
              <a:rPr lang="en-US" altLang="zh-CN" dirty="0" err="1"/>
              <a:t>conponent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0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B44A5-1747-4553-9E90-959F2FD8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NgModule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12CFE-979C-4F75-B88F-5F18D351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Angular </a:t>
            </a:r>
            <a:r>
              <a:rPr lang="zh-CN" altLang="en-US" dirty="0"/>
              <a:t>有一个强大的概念： 模块 （</a:t>
            </a:r>
            <a:r>
              <a:rPr lang="en-US" altLang="zh-CN" dirty="0" err="1"/>
              <a:t>NgModule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当引导一个应用的时候，并不是直接引导一个组件， 而是创建了一个</a:t>
            </a:r>
            <a:r>
              <a:rPr lang="en-US" altLang="zh-CN" dirty="0" err="1"/>
              <a:t>NgModule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它指向了你要加载的组件。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app.module.ts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</a:t>
            </a:r>
            <a:r>
              <a:rPr lang="en-US" altLang="zh-CN" dirty="0" err="1"/>
              <a:t>NgModule</a:t>
            </a:r>
            <a:r>
              <a:rPr lang="en-US" altLang="zh-CN" dirty="0"/>
              <a:t> </a:t>
            </a:r>
            <a:r>
              <a:rPr lang="zh-CN" altLang="en-US" dirty="0"/>
              <a:t>有三个属性， </a:t>
            </a:r>
            <a:r>
              <a:rPr lang="en-US" altLang="zh-CN" dirty="0"/>
              <a:t>declarations, imports, </a:t>
            </a:r>
            <a:r>
              <a:rPr lang="zh-CN" altLang="en-US" dirty="0"/>
              <a:t>和</a:t>
            </a:r>
            <a:r>
              <a:rPr lang="en-US" altLang="zh-CN" dirty="0"/>
              <a:t>bootstrap</a:t>
            </a:r>
          </a:p>
          <a:p>
            <a:pPr marL="0" indent="0">
              <a:buNone/>
            </a:pPr>
            <a:r>
              <a:rPr lang="en-US" altLang="zh-CN" dirty="0"/>
              <a:t> declarations: </a:t>
            </a:r>
            <a:r>
              <a:rPr lang="zh-CN" altLang="en-US" dirty="0"/>
              <a:t>指定了在该模块中定义的组件（内部），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要想在模板中使用一个组件，必须首先在 </a:t>
            </a:r>
            <a:r>
              <a:rPr lang="en-US" altLang="zh-CN" dirty="0" err="1">
                <a:solidFill>
                  <a:srgbClr val="FF0000"/>
                </a:solidFill>
              </a:rPr>
              <a:t>NgModule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中声明它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imports</a:t>
            </a:r>
            <a:r>
              <a:rPr lang="zh-CN" altLang="en-US" dirty="0"/>
              <a:t>：描述了该模块有哪些依赖（外部）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bootstrap:</a:t>
            </a:r>
            <a:r>
              <a:rPr lang="zh-CN" altLang="en-US" dirty="0"/>
              <a:t>告诉</a:t>
            </a:r>
            <a:r>
              <a:rPr lang="en-US" altLang="zh-CN" dirty="0"/>
              <a:t>Angular</a:t>
            </a:r>
            <a:r>
              <a:rPr lang="zh-CN" altLang="en-US" dirty="0"/>
              <a:t>引导应用的时候，使用哪个组件为顶层组件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32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76A02-7132-4592-968C-4B37F5B9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4A961-9DD3-4F43-9929-8438689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ngIf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根据一个条件来决定是否显示一个元素，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&lt;div *</a:t>
            </a:r>
            <a:r>
              <a:rPr lang="en-US" altLang="zh-CN" dirty="0" err="1"/>
              <a:t>ngIf</a:t>
            </a:r>
            <a:r>
              <a:rPr lang="en-US" altLang="zh-CN" dirty="0"/>
              <a:t> = “str == ‘yes’”&gt;&lt;/div&gt;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如果表达式的结果返回是一个假值， 那么元素会从</a:t>
            </a:r>
            <a:r>
              <a:rPr lang="en-US" altLang="zh-CN" dirty="0"/>
              <a:t>DOM</a:t>
            </a:r>
            <a:r>
              <a:rPr lang="zh-CN" altLang="en-US" dirty="0"/>
              <a:t>上移除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ngSwitch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767309-7EE7-4BA5-895C-B3128B2D3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5019"/>
              </p:ext>
            </p:extLst>
          </p:nvPr>
        </p:nvGraphicFramePr>
        <p:xfrm>
          <a:off x="1261035" y="4323476"/>
          <a:ext cx="8128000" cy="16290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71841860"/>
                    </a:ext>
                  </a:extLst>
                </a:gridCol>
              </a:tblGrid>
              <a:tr h="1629089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&lt;div class = “container” [</a:t>
                      </a:r>
                      <a:r>
                        <a:rPr lang="en-US" altLang="zh-CN" sz="2000" b="1" dirty="0" err="1"/>
                        <a:t>ngSwitch</a:t>
                      </a:r>
                      <a:r>
                        <a:rPr lang="en-US" altLang="zh-CN" sz="2000" b="1" dirty="0"/>
                        <a:t>] = "</a:t>
                      </a:r>
                      <a:r>
                        <a:rPr lang="en-US" altLang="zh-CN" sz="2000" b="1" dirty="0" err="1"/>
                        <a:t>myVar</a:t>
                      </a:r>
                      <a:r>
                        <a:rPr lang="en-US" altLang="zh-CN" sz="2000" b="1" dirty="0"/>
                        <a:t>"&gt; </a:t>
                      </a:r>
                    </a:p>
                    <a:p>
                      <a:r>
                        <a:rPr lang="en-US" altLang="zh-CN" sz="2000" b="1" dirty="0"/>
                        <a:t>    &lt;div *</a:t>
                      </a:r>
                      <a:r>
                        <a:rPr lang="en-US" altLang="zh-CN" sz="2000" b="1" dirty="0" err="1"/>
                        <a:t>ngSwitchCase</a:t>
                      </a:r>
                      <a:r>
                        <a:rPr lang="en-US" altLang="zh-CN" sz="2000" b="1" dirty="0"/>
                        <a:t> = "A" &gt;var is A&lt;/div&gt;</a:t>
                      </a:r>
                    </a:p>
                    <a:p>
                      <a:r>
                        <a:rPr lang="en-US" altLang="zh-CN" sz="2000" b="1" dirty="0"/>
                        <a:t>    &lt;div *</a:t>
                      </a:r>
                      <a:r>
                        <a:rPr lang="en-US" altLang="zh-CN" sz="2000" b="1" dirty="0" err="1"/>
                        <a:t>ngSwitchCase</a:t>
                      </a:r>
                      <a:r>
                        <a:rPr lang="en-US" altLang="zh-CN" sz="2000" b="1" dirty="0"/>
                        <a:t> = "B" &gt;var is B&lt;/div&gt;</a:t>
                      </a:r>
                    </a:p>
                    <a:p>
                      <a:r>
                        <a:rPr lang="en-US" altLang="zh-CN" sz="2000" b="1" dirty="0"/>
                        <a:t>    &lt;div *</a:t>
                      </a:r>
                      <a:r>
                        <a:rPr lang="en-US" altLang="zh-CN" sz="2000" b="1" dirty="0" err="1"/>
                        <a:t>ngSwitchDefault</a:t>
                      </a:r>
                      <a:r>
                        <a:rPr lang="en-US" altLang="zh-CN" sz="2000" b="1" dirty="0"/>
                        <a:t> = "A" &gt;var is something else&lt;/div&gt;</a:t>
                      </a:r>
                    </a:p>
                    <a:p>
                      <a:r>
                        <a:rPr lang="en-US" altLang="zh-CN" sz="2000" b="1" dirty="0"/>
                        <a:t>&lt;div&gt;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1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2D010-C4C7-4131-BACD-0D39E9C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内置指令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80EE2-1144-4311-A124-1F298FAF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ngStyle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给他定</a:t>
            </a:r>
            <a:r>
              <a:rPr lang="en-US" altLang="zh-CN" dirty="0"/>
              <a:t>DOM</a:t>
            </a:r>
            <a:r>
              <a:rPr lang="zh-CN" altLang="en-US" dirty="0"/>
              <a:t>元素设定</a:t>
            </a:r>
            <a:r>
              <a:rPr lang="en-US" altLang="zh-CN" dirty="0"/>
              <a:t>CSS</a:t>
            </a:r>
            <a:r>
              <a:rPr lang="zh-CN" altLang="en-US" dirty="0"/>
              <a:t>属性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874E00-6133-4BCB-9E3E-1CBBB9F08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53610"/>
              </p:ext>
            </p:extLst>
          </p:nvPr>
        </p:nvGraphicFramePr>
        <p:xfrm>
          <a:off x="1104900" y="2515595"/>
          <a:ext cx="8128000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91669493"/>
                    </a:ext>
                  </a:extLst>
                </a:gridCol>
              </a:tblGrid>
              <a:tr h="913405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&lt;div [</a:t>
                      </a:r>
                      <a:r>
                        <a:rPr lang="en-US" altLang="zh-CN" dirty="0" err="1"/>
                        <a:t>style.background</a:t>
                      </a:r>
                      <a:r>
                        <a:rPr lang="en-US" altLang="zh-CN" dirty="0"/>
                        <a:t>-color]="'yellow'"&gt;</a:t>
                      </a:r>
                    </a:p>
                    <a:p>
                      <a:r>
                        <a:rPr lang="en-US" altLang="zh-CN" dirty="0"/>
                        <a:t>   Use fixed yellow background</a:t>
                      </a:r>
                    </a:p>
                    <a:p>
                      <a:r>
                        <a:rPr lang="en-US" altLang="zh-CN" dirty="0"/>
                        <a:t>&lt;/div&gt;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4082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17A599-D36F-40E8-B60A-5CC59370E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19085"/>
              </p:ext>
            </p:extLst>
          </p:nvPr>
        </p:nvGraphicFramePr>
        <p:xfrm>
          <a:off x="1104900" y="3700780"/>
          <a:ext cx="8128000" cy="11760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81043446"/>
                    </a:ext>
                  </a:extLst>
                </a:gridCol>
              </a:tblGrid>
              <a:tr h="117602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&lt;div [</a:t>
                      </a:r>
                      <a:r>
                        <a:rPr lang="en-US" altLang="zh-CN" dirty="0" err="1"/>
                        <a:t>ngStyle</a:t>
                      </a:r>
                      <a:r>
                        <a:rPr lang="en-US" altLang="zh-CN" dirty="0"/>
                        <a:t>]= "{</a:t>
                      </a:r>
                      <a:r>
                        <a:rPr lang="en-US" altLang="zh-CN" dirty="0" err="1"/>
                        <a:t>color:'white</a:t>
                      </a:r>
                      <a:r>
                        <a:rPr lang="en-US" altLang="zh-CN" dirty="0"/>
                        <a:t>', '</a:t>
                      </a:r>
                      <a:r>
                        <a:rPr lang="en-US" altLang="zh-CN" dirty="0" err="1"/>
                        <a:t>background-color':'yellow</a:t>
                      </a:r>
                      <a:r>
                        <a:rPr lang="en-US" altLang="zh-CN" dirty="0"/>
                        <a:t>'}"&gt;</a:t>
                      </a:r>
                    </a:p>
                    <a:p>
                      <a:r>
                        <a:rPr lang="en-US" altLang="zh-CN" dirty="0"/>
                        <a:t>   Use fixed yellow background</a:t>
                      </a:r>
                    </a:p>
                    <a:p>
                      <a:r>
                        <a:rPr lang="en-US" altLang="zh-CN" dirty="0"/>
                        <a:t>&lt;/div&gt;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8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1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2D010-C4C7-4131-BACD-0D39E9C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内置指令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80EE2-1144-4311-A124-1F298FAF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ngClass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动态设置和改变一个给定</a:t>
            </a:r>
            <a:r>
              <a:rPr lang="en-US" altLang="zh-CN" dirty="0"/>
              <a:t>DOM</a:t>
            </a:r>
            <a:r>
              <a:rPr lang="zh-CN" altLang="en-US" dirty="0"/>
              <a:t>元素的</a:t>
            </a:r>
            <a:r>
              <a:rPr lang="en-US" altLang="zh-CN" dirty="0"/>
              <a:t>CSS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874E00-6133-4BCB-9E3E-1CBBB9F08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4522"/>
              </p:ext>
            </p:extLst>
          </p:nvPr>
        </p:nvGraphicFramePr>
        <p:xfrm>
          <a:off x="1104900" y="2515595"/>
          <a:ext cx="8128000" cy="9134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91669493"/>
                    </a:ext>
                  </a:extLst>
                </a:gridCol>
              </a:tblGrid>
              <a:tr h="913405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&lt;div [</a:t>
                      </a:r>
                      <a:r>
                        <a:rPr lang="en-US" altLang="zh-CN" dirty="0" err="1"/>
                        <a:t>ngClass</a:t>
                      </a:r>
                      <a:r>
                        <a:rPr lang="en-US" altLang="zh-CN" dirty="0"/>
                        <a:t>] = "{</a:t>
                      </a:r>
                      <a:r>
                        <a:rPr lang="en-US" altLang="zh-CN" dirty="0" err="1"/>
                        <a:t>bordered:false</a:t>
                      </a:r>
                      <a:r>
                        <a:rPr lang="en-US" altLang="zh-CN" dirty="0"/>
                        <a:t>}"&gt;never bordered&lt;/div&gt;</a:t>
                      </a:r>
                    </a:p>
                    <a:p>
                      <a:r>
                        <a:rPr lang="en-US" altLang="zh-CN" dirty="0"/>
                        <a:t>&lt;div [</a:t>
                      </a:r>
                      <a:r>
                        <a:rPr lang="en-US" altLang="zh-CN" dirty="0" err="1"/>
                        <a:t>ngClass</a:t>
                      </a:r>
                      <a:r>
                        <a:rPr lang="en-US" altLang="zh-CN" dirty="0"/>
                        <a:t>] = "{</a:t>
                      </a:r>
                      <a:r>
                        <a:rPr lang="en-US" altLang="zh-CN" dirty="0" err="1"/>
                        <a:t>bordered:true</a:t>
                      </a:r>
                      <a:r>
                        <a:rPr lang="en-US" altLang="zh-CN" dirty="0"/>
                        <a:t>}"&gt;always bordered&lt;/div&gt;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4082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17A599-D36F-40E8-B60A-5CC59370E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52403"/>
              </p:ext>
            </p:extLst>
          </p:nvPr>
        </p:nvGraphicFramePr>
        <p:xfrm>
          <a:off x="1104900" y="3700780"/>
          <a:ext cx="8128000" cy="6436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81043446"/>
                    </a:ext>
                  </a:extLst>
                </a:gridCol>
              </a:tblGrid>
              <a:tr h="643615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&lt;div class = "base" [</a:t>
                      </a:r>
                      <a:r>
                        <a:rPr lang="en-US" altLang="zh-CN" dirty="0" err="1"/>
                        <a:t>ngClass</a:t>
                      </a:r>
                      <a:r>
                        <a:rPr lang="en-US" altLang="zh-CN" dirty="0"/>
                        <a:t>]="['</a:t>
                      </a:r>
                      <a:r>
                        <a:rPr lang="en-US" altLang="zh-CN" dirty="0" err="1"/>
                        <a:t>blue','round</a:t>
                      </a:r>
                      <a:r>
                        <a:rPr lang="en-US" altLang="zh-CN" dirty="0"/>
                        <a:t>']"&gt;&lt;/div&gt;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8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2D010-C4C7-4131-BACD-0D39E9C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内置指令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80EE2-1144-4311-A124-1F298FAF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ngFor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重复一个给定的</a:t>
            </a:r>
            <a:r>
              <a:rPr lang="en-US" altLang="zh-CN" dirty="0"/>
              <a:t>DOM</a:t>
            </a:r>
            <a:r>
              <a:rPr lang="zh-CN" altLang="en-US" dirty="0"/>
              <a:t>元素或一组元素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*</a:t>
            </a:r>
            <a:r>
              <a:rPr lang="en-US" altLang="zh-CN" dirty="0" err="1"/>
              <a:t>ngFor</a:t>
            </a:r>
            <a:r>
              <a:rPr lang="en-US" altLang="zh-CN" dirty="0"/>
              <a:t> = "let item of items"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874E00-6133-4BCB-9E3E-1CBBB9F08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84292"/>
              </p:ext>
            </p:extLst>
          </p:nvPr>
        </p:nvGraphicFramePr>
        <p:xfrm>
          <a:off x="1104900" y="3300756"/>
          <a:ext cx="8128000" cy="11708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91669493"/>
                    </a:ext>
                  </a:extLst>
                </a:gridCol>
              </a:tblGrid>
              <a:tr h="1170887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&lt;div class="list" *</a:t>
                      </a:r>
                      <a:r>
                        <a:rPr lang="en-US" altLang="zh-CN" dirty="0" err="1"/>
                        <a:t>ngFor</a:t>
                      </a:r>
                      <a:r>
                        <a:rPr lang="en-US" altLang="zh-CN" dirty="0"/>
                        <a:t> = "let c of cities"&gt; </a:t>
                      </a:r>
                    </a:p>
                    <a:p>
                      <a:r>
                        <a:rPr lang="en-US" altLang="zh-CN" dirty="0"/>
                        <a:t>    &lt;div class="item"&gt;{{c}}&lt;/div&gt;</a:t>
                      </a:r>
                    </a:p>
                    <a:p>
                      <a:r>
                        <a:rPr lang="en-US" altLang="zh-CN" dirty="0"/>
                        <a:t>&lt;/div&gt;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4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3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725BB-136B-4388-82BC-AB6CD8D7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A6DD4-D3F3-4066-AA56-00273D8E48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err="1"/>
              <a:t>Angularjs</a:t>
            </a:r>
            <a:r>
              <a:rPr lang="zh-CN" altLang="en-US" sz="4400" dirty="0"/>
              <a:t>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A788C-7D22-43BF-8D82-433F9E0EC4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/>
              <a:t>Angular</a:t>
            </a:r>
            <a:r>
              <a:rPr lang="zh-CN" altLang="en-US" sz="4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74001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AAA0C-E951-4CFF-B181-1A7EE38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  CSS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F2683-5DB1-44E0-997E-66242FD9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@import "assets/bootstrap.css";</a:t>
            </a:r>
          </a:p>
          <a:p>
            <a:endParaRPr lang="en-US" altLang="zh-CN" dirty="0"/>
          </a:p>
          <a:p>
            <a:r>
              <a:rPr lang="nb-NO" altLang="zh-CN" dirty="0"/>
              <a:t>npm install --save @ng-bootstrap/ng-bootstrap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3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1B21C-5C2B-41A6-B24C-16F116A1E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The End</a:t>
            </a:r>
            <a:r>
              <a:rPr lang="zh-CN" altLang="en-US" dirty="0"/>
              <a:t>！！！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F525C4-0ADC-40D0-A7B8-5FFC69CED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A48E34D5-45D9-49F0-9C79-295609FD4A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32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</a:p>
          <a:p>
            <a:pPr rtl="0"/>
            <a:r>
              <a:rPr lang="en-US" altLang="zh-CN" dirty="0"/>
              <a:t>Pre-work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 a “reddit” website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3016C-E235-4CDB-8B62-9AB46E22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56277-C0CE-495F-BA2D-1E8E5C73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r>
              <a:rPr lang="en-US" altLang="zh-CN" dirty="0"/>
              <a:t>An open-source programming language </a:t>
            </a:r>
          </a:p>
          <a:p>
            <a:r>
              <a:rPr lang="en-US" altLang="zh-CN" dirty="0"/>
              <a:t>Developed and maintained by Microsoft</a:t>
            </a:r>
          </a:p>
          <a:p>
            <a:r>
              <a:rPr lang="en-US" altLang="zh-CN" dirty="0"/>
              <a:t>A strict syntactical superset of JavaScript</a:t>
            </a:r>
          </a:p>
          <a:p>
            <a:r>
              <a:rPr lang="en-US" altLang="zh-CN" dirty="0"/>
              <a:t>Adds optional static typing to the language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649F40B-E1D6-4DA5-BE9B-2EA1B482BCC3}"/>
              </a:ext>
            </a:extLst>
          </p:cNvPr>
          <p:cNvSpPr/>
          <p:nvPr/>
        </p:nvSpPr>
        <p:spPr>
          <a:xfrm>
            <a:off x="7169425" y="1497495"/>
            <a:ext cx="4492487" cy="449248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TypeScript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74A0B6-CFEB-463A-A8C7-BA503DB83A4D}"/>
              </a:ext>
            </a:extLst>
          </p:cNvPr>
          <p:cNvSpPr/>
          <p:nvPr/>
        </p:nvSpPr>
        <p:spPr>
          <a:xfrm>
            <a:off x="8600661" y="3048000"/>
            <a:ext cx="2633869" cy="2636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ES6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0B3EE4-583E-4564-AF67-7493B15C26CD}"/>
              </a:ext>
            </a:extLst>
          </p:cNvPr>
          <p:cNvSpPr/>
          <p:nvPr/>
        </p:nvSpPr>
        <p:spPr>
          <a:xfrm>
            <a:off x="9780106" y="4237383"/>
            <a:ext cx="1123122" cy="112312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ES5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26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3016C-E235-4CDB-8B62-9AB46E22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TypeScript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56277-C0CE-495F-BA2D-1E8E5C73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1.pre-define typing</a:t>
            </a:r>
          </a:p>
          <a:p>
            <a:pPr marL="0" indent="0">
              <a:buNone/>
            </a:pPr>
            <a:r>
              <a:rPr lang="en-US" altLang="zh-CN" dirty="0"/>
              <a:t>string, number, </a:t>
            </a:r>
            <a:r>
              <a:rPr lang="en-US" altLang="zh-CN" dirty="0" err="1"/>
              <a:t>boolean</a:t>
            </a:r>
            <a:r>
              <a:rPr lang="en-US" altLang="zh-CN" dirty="0"/>
              <a:t>, Array&lt;type&gt;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type[], </a:t>
            </a:r>
            <a:r>
              <a:rPr lang="en-US" altLang="zh-CN" dirty="0" err="1"/>
              <a:t>enum</a:t>
            </a:r>
            <a:r>
              <a:rPr lang="en-US" altLang="zh-CN" dirty="0"/>
              <a:t>, any, void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Class</a:t>
            </a:r>
          </a:p>
          <a:p>
            <a:pPr marL="0" indent="0">
              <a:buNone/>
            </a:pPr>
            <a:r>
              <a:rPr lang="en-US" altLang="zh-CN" dirty="0"/>
              <a:t>  properties, functions,</a:t>
            </a:r>
          </a:p>
          <a:p>
            <a:pPr marL="0" indent="0">
              <a:buNone/>
            </a:pPr>
            <a:r>
              <a:rPr lang="en-US" altLang="zh-CN" dirty="0"/>
              <a:t> constructor()—only one in one class,</a:t>
            </a:r>
          </a:p>
          <a:p>
            <a:pPr marL="0" indent="0">
              <a:buNone/>
            </a:pPr>
            <a:r>
              <a:rPr lang="en-US" altLang="zh-CN" dirty="0"/>
              <a:t> inherit–- key word : extends, sample: class A extends B{}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65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16E-C50B-432F-B6AE-0B223D3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3EFD-0213-4657-9429-CDD65821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Node.js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–g typescript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–g @angular/cli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0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16E-C50B-432F-B6AE-0B223D3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Reddit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3EFD-0213-4657-9429-CDD65821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my-reddit</a:t>
            </a:r>
          </a:p>
          <a:p>
            <a:endParaRPr lang="en-US" altLang="zh-CN" dirty="0"/>
          </a:p>
          <a:p>
            <a:r>
              <a:rPr lang="en-US" altLang="zh-CN" dirty="0"/>
              <a:t>ng serve –o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http://localhost:4200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1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16E-C50B-432F-B6AE-0B223D3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Reddit 2  Component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3EFD-0213-4657-9429-CDD65821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new component :&lt;app-hello-word&gt;&lt;/app-help-word&gt;</a:t>
            </a:r>
          </a:p>
          <a:p>
            <a:pPr marL="0" indent="0">
              <a:buNone/>
            </a:pPr>
            <a:r>
              <a:rPr lang="en-US" altLang="zh-CN" dirty="0"/>
              <a:t>    Use angular-cli to create new components</a:t>
            </a:r>
          </a:p>
          <a:p>
            <a:pPr marL="0" indent="0">
              <a:buNone/>
            </a:pPr>
            <a:r>
              <a:rPr lang="en-US" altLang="zh-CN" dirty="0"/>
              <a:t>   Command : </a:t>
            </a:r>
            <a:r>
              <a:rPr lang="en-US" altLang="zh-CN" sz="2400" b="1" dirty="0"/>
              <a:t>ng generate component hello-word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dirty="0"/>
              <a:t>  A Component contains two parts: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Component annotation(</a:t>
            </a:r>
            <a:r>
              <a:rPr lang="zh-CN" altLang="en-US" dirty="0"/>
              <a:t>注解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Component Definition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06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16E-C50B-432F-B6AE-0B223D3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Reddit 3  Load Component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3EFD-0213-4657-9429-CDD65821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&lt;app-hello-word&gt; label  in </a:t>
            </a:r>
            <a:r>
              <a:rPr lang="en-US" altLang="zh-CN" sz="2400" b="1" dirty="0">
                <a:solidFill>
                  <a:srgbClr val="0E866F"/>
                </a:solidFill>
              </a:rPr>
              <a:t>app.component.html</a:t>
            </a:r>
            <a:endParaRPr lang="zh-CN" altLang="en-US" sz="2400" b="1" dirty="0">
              <a:solidFill>
                <a:srgbClr val="0E86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1162</Words>
  <Application>Microsoft Office PowerPoint</Application>
  <PresentationFormat>宽屏</PresentationFormat>
  <Paragraphs>213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Euphemia</vt:lpstr>
      <vt:lpstr>Wingdings</vt:lpstr>
      <vt:lpstr>学术文献 16x9</vt:lpstr>
      <vt:lpstr>Angular 2</vt:lpstr>
      <vt:lpstr>PowerPoint 演示文稿</vt:lpstr>
      <vt:lpstr>Agenda</vt:lpstr>
      <vt:lpstr>TypeScript</vt:lpstr>
      <vt:lpstr>TypeScript 2</vt:lpstr>
      <vt:lpstr>Pre-work</vt:lpstr>
      <vt:lpstr>My Reddit 1</vt:lpstr>
      <vt:lpstr>My Reddit 2  Component</vt:lpstr>
      <vt:lpstr>My Reddit 3  Load Component</vt:lpstr>
      <vt:lpstr>My Reddit 4  Add Data</vt:lpstr>
      <vt:lpstr>My Reddit 4  Use Array</vt:lpstr>
      <vt:lpstr>My Reddit 4  Use &lt;app-user-item&gt; component</vt:lpstr>
      <vt:lpstr>     Mission    Complete!!!  </vt:lpstr>
      <vt:lpstr>Run process</vt:lpstr>
      <vt:lpstr>NgModule</vt:lpstr>
      <vt:lpstr>内置指令</vt:lpstr>
      <vt:lpstr>内置指令2</vt:lpstr>
      <vt:lpstr>内置指令3</vt:lpstr>
      <vt:lpstr>内置指令4</vt:lpstr>
      <vt:lpstr>Add   CSS</vt:lpstr>
      <vt:lpstr> The End！！！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2018-06-24T06:58:06Z</dcterms:created>
  <dcterms:modified xsi:type="dcterms:W3CDTF">2018-07-02T15:19:19Z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