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379" r:id="rId2"/>
    <p:sldId id="380" r:id="rId3"/>
    <p:sldId id="381" r:id="rId4"/>
    <p:sldId id="382" r:id="rId5"/>
  </p:sldIdLst>
  <p:sldSz cx="9144000" cy="6858000" type="screen4x3"/>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125">
          <p15:clr>
            <a:srgbClr val="A4A3A4"/>
          </p15:clr>
        </p15:guide>
        <p15:guide id="3" orient="horz" pos="4016">
          <p15:clr>
            <a:srgbClr val="A4A3A4"/>
          </p15:clr>
        </p15:guide>
        <p15:guide id="4" orient="horz" pos="576">
          <p15:clr>
            <a:srgbClr val="A4A3A4"/>
          </p15:clr>
        </p15:guide>
        <p15:guide id="5" orient="horz" pos="3552">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39" autoAdjust="0"/>
  </p:normalViewPr>
  <p:slideViewPr>
    <p:cSldViewPr showGuides="1">
      <p:cViewPr varScale="1">
        <p:scale>
          <a:sx n="70" d="100"/>
          <a:sy n="70" d="100"/>
        </p:scale>
        <p:origin x="1644" y="84"/>
      </p:cViewPr>
      <p:guideLst>
        <p:guide orient="horz"/>
        <p:guide orient="horz" pos="125"/>
        <p:guide orient="horz" pos="4016"/>
        <p:guide orient="horz" pos="576"/>
        <p:guide orient="horz" pos="3552"/>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8/12/2016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9F505C-5EAC-4EBD-905C-CB51371066F6}" type="datetimeFigureOut">
              <a:rPr lang="en-US" smtClean="0"/>
              <a:t>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82976A-2251-4A05-AE7A-86065D4F9990}"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3"/>
            <a:ext cx="9144000" cy="684371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5812536"/>
            <a:ext cx="2514600" cy="308745"/>
          </a:xfrm>
          <a:prstGeom prst="rect">
            <a:avLst/>
          </a:prstGeom>
        </p:spPr>
      </p:pic>
    </p:spTree>
    <p:extLst>
      <p:ext uri="{BB962C8B-B14F-4D97-AF65-F5344CB8AC3E}">
        <p14:creationId xmlns:p14="http://schemas.microsoft.com/office/powerpoint/2010/main" val="313708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B25E1-DB68-4E03-AE0C-D593F90802A8}" type="datetime1">
              <a:rPr lang="en-US" smtClean="0"/>
              <a:t>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70482829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B25E1-DB68-4E03-AE0C-D593F90802A8}" type="datetime1">
              <a:rPr lang="en-US" smtClean="0"/>
              <a:t>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92980020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0" y="945630"/>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smtClean="0"/>
          </a:p>
          <a:p>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5850011"/>
            <a:ext cx="2514600" cy="308745"/>
          </a:xfrm>
          <a:prstGeom prst="rect">
            <a:avLst/>
          </a:prstGeom>
        </p:spPr>
      </p:pic>
    </p:spTree>
    <p:extLst>
      <p:ext uri="{BB962C8B-B14F-4D97-AF65-F5344CB8AC3E}">
        <p14:creationId xmlns:p14="http://schemas.microsoft.com/office/powerpoint/2010/main" val="29833933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0" y="2747962"/>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t>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t>‹#›</a:t>
            </a:fld>
            <a:endParaRPr lang="en-US" dirty="0"/>
          </a:p>
        </p:txBody>
      </p:sp>
      <p:pic>
        <p:nvPicPr>
          <p:cNvPr id="7" name="Picture 2"/>
          <p:cNvPicPr>
            <a:picLocks noChangeAspect="1" noChangeArrowheads="1"/>
          </p:cNvPicPr>
          <p:nvPr userDrawn="1"/>
        </p:nvPicPr>
        <p: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artisticChalkSketch/>
                    </a14:imgEffect>
                    <a14:imgEffect>
                      <a14:brightnessContrast bright="40000"/>
                    </a14:imgEffect>
                  </a14:imgLayer>
                </a14:imgProps>
              </a:ext>
            </a:extLst>
          </a:blip>
          <a:srcRect/>
          <a:stretch>
            <a:fillRect/>
          </a:stretch>
        </p:blipFill>
        <p:spPr bwMode="auto">
          <a:xfrm>
            <a:off x="0" y="0"/>
            <a:ext cx="9144000" cy="768350"/>
          </a:xfrm>
          <a:prstGeom prst="rect">
            <a:avLst/>
          </a:prstGeom>
          <a:noFill/>
          <a:ln w="9525">
            <a:noFill/>
            <a:miter lim="800000"/>
            <a:headEnd/>
            <a:tailEnd/>
          </a:ln>
        </p:spPr>
      </p:pic>
    </p:spTree>
    <p:extLst>
      <p:ext uri="{BB962C8B-B14F-4D97-AF65-F5344CB8AC3E}">
        <p14:creationId xmlns:p14="http://schemas.microsoft.com/office/powerpoint/2010/main" val="7878888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B25E1-DB68-4E03-AE0C-D593F90802A8}" type="datetime1">
              <a:rPr lang="en-US" smtClean="0"/>
              <a:t>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979658346"/>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E22236-2660-4F9E-8CA2-A419AF9C98BF}" type="datetime1">
              <a:rPr lang="en-US" smtClean="0"/>
              <a:t>8/12/2016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t>‹#›</a:t>
            </a:fld>
            <a:endParaRPr lang="en-US" dirty="0"/>
          </a:p>
        </p:txBody>
      </p:sp>
    </p:spTree>
    <p:extLst>
      <p:ext uri="{BB962C8B-B14F-4D97-AF65-F5344CB8AC3E}">
        <p14:creationId xmlns:p14="http://schemas.microsoft.com/office/powerpoint/2010/main" val="37688819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t>8/12/2016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t>‹#›</a:t>
            </a:fld>
            <a:endParaRPr lang="en-US" dirty="0"/>
          </a:p>
        </p:txBody>
      </p:sp>
    </p:spTree>
    <p:extLst>
      <p:ext uri="{BB962C8B-B14F-4D97-AF65-F5344CB8AC3E}">
        <p14:creationId xmlns:p14="http://schemas.microsoft.com/office/powerpoint/2010/main" val="84074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071EE-5F13-4D36-AFDC-117B7655062C}" type="datetime1">
              <a:rPr lang="en-US" smtClean="0"/>
              <a:t>8/12/2016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t>‹#›</a:t>
            </a:fld>
            <a:endParaRPr lang="en-US" dirty="0"/>
          </a:p>
        </p:txBody>
      </p:sp>
    </p:spTree>
    <p:extLst>
      <p:ext uri="{BB962C8B-B14F-4D97-AF65-F5344CB8AC3E}">
        <p14:creationId xmlns:p14="http://schemas.microsoft.com/office/powerpoint/2010/main" val="834805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t>8/12/2016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t>‹#›</a:t>
            </a:fld>
            <a:endParaRPr lang="en-US" dirty="0"/>
          </a:p>
        </p:txBody>
      </p:sp>
    </p:spTree>
    <p:extLst>
      <p:ext uri="{BB962C8B-B14F-4D97-AF65-F5344CB8AC3E}">
        <p14:creationId xmlns:p14="http://schemas.microsoft.com/office/powerpoint/2010/main" val="14588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B25E1-DB68-4E03-AE0C-D593F90802A8}" type="datetime1">
              <a:rPr lang="en-US" smtClean="0"/>
              <a:t>8/12/2016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61815813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B25E1-DB68-4E03-AE0C-D593F90802A8}" type="datetime1">
              <a:rPr lang="en-US" smtClean="0"/>
              <a:t>8/12/2016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50014755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8AB25E1-DB68-4E03-AE0C-D593F90802A8}" type="datetime1">
              <a:rPr lang="en-US" smtClean="0"/>
              <a:t>8/12/2016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D65173-87C9-47C0-A890-7AD8E2754265}" type="slidenum">
              <a:rPr lang="en-US" smtClean="0"/>
              <a:pPr/>
              <a:t>‹#›</a:t>
            </a:fld>
            <a:endParaRPr lang="en-US" dirty="0"/>
          </a:p>
        </p:txBody>
      </p:sp>
      <p:pic>
        <p:nvPicPr>
          <p:cNvPr id="7" name="Picture 6"/>
          <p:cNvPicPr>
            <a:picLocks noChangeAspect="1"/>
          </p:cNvPicPr>
          <p:nvPr userDrawn="1"/>
        </p:nvPicPr>
        <p:blipFill rotWithShape="1">
          <a:blip r:embed="rId15">
            <a:extLst>
              <a:ext uri="{28A0092B-C50C-407E-A947-70E740481C1C}">
                <a14:useLocalDpi xmlns:a14="http://schemas.microsoft.com/office/drawing/2010/main" val="0"/>
              </a:ext>
            </a:extLst>
          </a:blip>
          <a:srcRect t="91913"/>
          <a:stretch/>
        </p:blipFill>
        <p:spPr>
          <a:xfrm>
            <a:off x="0" y="6303364"/>
            <a:ext cx="9143999" cy="554635"/>
          </a:xfrm>
          <a:prstGeom prst="rect">
            <a:avLst/>
          </a:prstGeom>
        </p:spPr>
      </p:pic>
      <p:cxnSp>
        <p:nvCxnSpPr>
          <p:cNvPr id="9" name="Straight Connector 8"/>
          <p:cNvCxnSpPr/>
          <p:nvPr userDrawn="1"/>
        </p:nvCxnSpPr>
        <p:spPr>
          <a:xfrm>
            <a:off x="8404196" y="108052"/>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260592" y="6464310"/>
            <a:ext cx="2514600" cy="308745"/>
          </a:xfrm>
          <a:prstGeom prst="rect">
            <a:avLst/>
          </a:prstGeom>
        </p:spPr>
      </p:pic>
    </p:spTree>
    <p:extLst>
      <p:ext uri="{BB962C8B-B14F-4D97-AF65-F5344CB8AC3E}">
        <p14:creationId xmlns:p14="http://schemas.microsoft.com/office/powerpoint/2010/main" val="3951685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1" r:id="rId12"/>
    <p:sldLayoutId id="2147483659" r:id="rId13"/>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1</a:t>
            </a:r>
            <a:endParaRPr lang="en-US" dirty="0"/>
          </a:p>
        </p:txBody>
      </p:sp>
      <p:grpSp>
        <p:nvGrpSpPr>
          <p:cNvPr id="5" name="Group 4"/>
          <p:cNvGrpSpPr/>
          <p:nvPr/>
        </p:nvGrpSpPr>
        <p:grpSpPr>
          <a:xfrm>
            <a:off x="0" y="706235"/>
            <a:ext cx="9144000" cy="5650115"/>
            <a:chOff x="250375" y="632374"/>
            <a:chExt cx="8250812" cy="5131142"/>
          </a:xfrm>
        </p:grpSpPr>
        <p:sp>
          <p:nvSpPr>
            <p:cNvPr id="6" name="Rectangle 3"/>
            <p:cNvSpPr txBox="1">
              <a:spLocks noChangeArrowheads="1"/>
            </p:cNvSpPr>
            <p:nvPr/>
          </p:nvSpPr>
          <p:spPr>
            <a:xfrm>
              <a:off x="250375" y="632374"/>
              <a:ext cx="4191000" cy="5131142"/>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7800">
                <a:lnSpc>
                  <a:spcPct val="80000"/>
                </a:lnSpc>
                <a:spcBef>
                  <a:spcPts val="600"/>
                </a:spcBef>
                <a:spcAft>
                  <a:spcPts val="1200"/>
                </a:spcAft>
                <a:buSzPct val="90000"/>
                <a:buNone/>
              </a:pPr>
              <a:r>
                <a:rPr lang="en-US" sz="1200" b="1" dirty="0">
                  <a:solidFill>
                    <a:schemeClr val="tx1"/>
                  </a:solidFill>
                  <a:latin typeface="Century Gothic" pitchFamily="34" charset="0"/>
                  <a:ea typeface="宋体" charset="-122"/>
                  <a:cs typeface="+mn-cs"/>
                </a:rPr>
                <a:t>Summary</a:t>
              </a:r>
            </a:p>
            <a:p>
              <a:pPr marL="0" indent="0">
                <a:buNone/>
                <a:defRPr/>
              </a:pPr>
              <a:r>
                <a:rPr lang="en-US" sz="1200" dirty="0"/>
                <a:t>5 years experience in C# </a:t>
              </a:r>
              <a:r>
                <a:rPr lang="en-US" sz="1200" dirty="0" smtClean="0"/>
                <a:t>development</a:t>
              </a:r>
              <a:endParaRPr lang="en-US" sz="1200" dirty="0" smtClean="0"/>
            </a:p>
            <a:p>
              <a:pPr marL="0" indent="0">
                <a:buNone/>
                <a:defRPr/>
              </a:pPr>
              <a:r>
                <a:rPr lang="en-US" sz="1200" dirty="0" smtClean="0"/>
                <a:t>1 </a:t>
              </a:r>
              <a:r>
                <a:rPr lang="en-US" sz="1200" dirty="0" smtClean="0"/>
                <a:t>years </a:t>
              </a:r>
              <a:r>
                <a:rPr lang="en-US" sz="1200" dirty="0"/>
                <a:t>experience in </a:t>
              </a:r>
              <a:r>
                <a:rPr lang="en-US" sz="1200" dirty="0" smtClean="0"/>
                <a:t>Linux Server, Windows Server install, configuration, Management.</a:t>
              </a:r>
              <a:endParaRPr lang="en-US" sz="1200" dirty="0"/>
            </a:p>
            <a:p>
              <a:pPr marL="0" indent="0">
                <a:buNone/>
                <a:defRPr/>
              </a:pPr>
              <a:r>
                <a:rPr lang="en-US" sz="1200" dirty="0"/>
                <a:t>3 </a:t>
              </a:r>
              <a:r>
                <a:rPr lang="en-US" sz="1200" dirty="0" smtClean="0"/>
                <a:t>month </a:t>
              </a:r>
              <a:r>
                <a:rPr lang="en-US" sz="1200" dirty="0"/>
                <a:t>experience in </a:t>
              </a:r>
              <a:r>
                <a:rPr lang="en-US" sz="1200" dirty="0" err="1" smtClean="0"/>
                <a:t>Php</a:t>
              </a:r>
              <a:r>
                <a:rPr lang="en-US" sz="1200" dirty="0" smtClean="0"/>
                <a:t> second </a:t>
              </a:r>
              <a:r>
                <a:rPr lang="en-US" sz="1200" smtClean="0"/>
                <a:t>development</a:t>
              </a:r>
              <a:r>
                <a:rPr lang="en-US" sz="1200" smtClean="0"/>
                <a:t>.</a:t>
              </a:r>
            </a:p>
            <a:p>
              <a:pPr marL="0" indent="0">
                <a:buNone/>
                <a:defRPr/>
              </a:pPr>
              <a:endParaRPr lang="en-US" sz="1200" dirty="0"/>
            </a:p>
            <a:p>
              <a:pPr>
                <a:defRPr/>
              </a:pPr>
              <a:r>
                <a:rPr lang="en-US" sz="1200" dirty="0" smtClean="0"/>
                <a:t>Using ESX Virtual system to manage Servers</a:t>
              </a:r>
              <a:endParaRPr lang="en-US" sz="1200" dirty="0"/>
            </a:p>
            <a:p>
              <a:pPr>
                <a:defRPr/>
              </a:pPr>
              <a:r>
                <a:rPr lang="en-US" sz="1200" dirty="0" smtClean="0"/>
                <a:t>Second development base on PHP CMS enterprise template</a:t>
              </a:r>
            </a:p>
            <a:p>
              <a:pPr>
                <a:defRPr/>
              </a:pPr>
              <a:r>
                <a:rPr lang="en-US" sz="1200" dirty="0" smtClean="0"/>
                <a:t>The business about C# project including Audit and </a:t>
              </a:r>
              <a:r>
                <a:rPr lang="en-US" sz="1200" dirty="0"/>
                <a:t>Balance  for hotel orders and </a:t>
              </a:r>
              <a:r>
                <a:rPr lang="en-US" sz="1200" dirty="0" smtClean="0"/>
                <a:t>Finance system</a:t>
              </a:r>
              <a:endParaRPr lang="en-US" sz="1200" dirty="0"/>
            </a:p>
            <a:p>
              <a:pPr>
                <a:defRPr/>
              </a:pPr>
              <a:r>
                <a:rPr lang="en-US" sz="1200" dirty="0" smtClean="0"/>
                <a:t>Good skill in C# and Familiar the principle of the Framework.</a:t>
              </a:r>
              <a:endParaRPr lang="en-US" sz="1200" dirty="0"/>
            </a:p>
            <a:p>
              <a:pPr>
                <a:defRPr/>
              </a:pPr>
              <a:r>
                <a:rPr lang="en-US" sz="1200" dirty="0" smtClean="0"/>
                <a:t>Have knowledge about </a:t>
              </a:r>
              <a:r>
                <a:rPr lang="en-US" altLang="zh-CN" sz="1200" dirty="0"/>
                <a:t>Java</a:t>
              </a:r>
              <a:r>
                <a:rPr lang="zh-CN" altLang="en-US" sz="1200" dirty="0"/>
                <a:t>，</a:t>
              </a:r>
              <a:r>
                <a:rPr lang="en-US" altLang="zh-CN" sz="1200" dirty="0" err="1"/>
                <a:t>JavaSript</a:t>
              </a:r>
              <a:r>
                <a:rPr lang="zh-CN" altLang="en-US" sz="1200" dirty="0"/>
                <a:t>，</a:t>
              </a:r>
              <a:r>
                <a:rPr lang="en-US" altLang="zh-CN" sz="1200" dirty="0"/>
                <a:t>JQuery, </a:t>
              </a:r>
              <a:r>
                <a:rPr lang="en-US" altLang="zh-CN" sz="1200" dirty="0" err="1"/>
                <a:t>Php</a:t>
              </a:r>
              <a:r>
                <a:rPr lang="zh-CN" altLang="en-US" sz="1200" dirty="0"/>
                <a:t>，</a:t>
              </a:r>
              <a:r>
                <a:rPr lang="en-US" altLang="zh-CN" sz="1200" dirty="0"/>
                <a:t>CSS, html5</a:t>
              </a:r>
              <a:endParaRPr lang="en-US" sz="1200" dirty="0"/>
            </a:p>
            <a:p>
              <a:pPr marL="0" indent="0" algn="just">
                <a:spcAft>
                  <a:spcPts val="0"/>
                </a:spcAft>
                <a:buClr>
                  <a:srgbClr val="000000"/>
                </a:buClr>
                <a:buNone/>
                <a:defRPr/>
              </a:pPr>
              <a:endParaRPr lang="en-US" sz="1200" dirty="0" smtClean="0">
                <a:solidFill>
                  <a:schemeClr val="tx1"/>
                </a:solidFill>
                <a:latin typeface="Century Gothic" pitchFamily="34" charset="0"/>
                <a:ea typeface="SimSun" pitchFamily="2" charset="-122"/>
              </a:endParaRPr>
            </a:p>
            <a:p>
              <a:pPr marL="0" indent="-177800">
                <a:lnSpc>
                  <a:spcPct val="80000"/>
                </a:lnSpc>
                <a:spcBef>
                  <a:spcPts val="600"/>
                </a:spcBef>
                <a:spcAft>
                  <a:spcPts val="1200"/>
                </a:spcAft>
                <a:buSzPct val="90000"/>
                <a:buNone/>
                <a:defRPr/>
              </a:pPr>
              <a:r>
                <a:rPr lang="en-US" altLang="zh-CN" sz="1200" b="1" dirty="0" smtClean="0">
                  <a:solidFill>
                    <a:schemeClr val="tx1"/>
                  </a:solidFill>
                  <a:latin typeface="Century Gothic" pitchFamily="34" charset="0"/>
                  <a:ea typeface="宋体" charset="-122"/>
                  <a:cs typeface="+mn-cs"/>
                </a:rPr>
                <a:t>Education</a:t>
              </a:r>
              <a:endParaRPr lang="en-GB" altLang="zh-CN" sz="1200" b="1" dirty="0">
                <a:solidFill>
                  <a:schemeClr val="tx1"/>
                </a:solidFill>
                <a:latin typeface="Century Gothic" pitchFamily="34" charset="0"/>
                <a:ea typeface="宋体" charset="-122"/>
                <a:cs typeface="+mn-cs"/>
              </a:endParaRPr>
            </a:p>
            <a:p>
              <a:pPr>
                <a:buClrTx/>
              </a:pPr>
              <a:r>
                <a:rPr lang="en-US" sz="1200" dirty="0" smtClean="0">
                  <a:latin typeface="Century Gothic" panose="020B0502020202020204" pitchFamily="34" charset="0"/>
                </a:rPr>
                <a:t>2007/09 </a:t>
              </a:r>
              <a:r>
                <a:rPr lang="en-US" sz="1200" dirty="0">
                  <a:latin typeface="Century Gothic" panose="020B0502020202020204" pitchFamily="34" charset="0"/>
                </a:rPr>
                <a:t>– </a:t>
              </a:r>
              <a:r>
                <a:rPr lang="en-US" sz="1200" dirty="0" smtClean="0">
                  <a:latin typeface="Century Gothic" panose="020B0502020202020204" pitchFamily="34" charset="0"/>
                </a:rPr>
                <a:t>2011/07  , </a:t>
              </a:r>
              <a:r>
                <a:rPr lang="en-US" sz="1200" dirty="0">
                  <a:latin typeface="Century Gothic" panose="020B0502020202020204" pitchFamily="34" charset="0"/>
                </a:rPr>
                <a:t>Bachelor </a:t>
              </a:r>
              <a:r>
                <a:rPr lang="en-US" sz="1200" dirty="0" smtClean="0">
                  <a:latin typeface="Century Gothic" panose="020B0502020202020204" pitchFamily="34" charset="0"/>
                </a:rPr>
                <a:t>of Software engineering ,</a:t>
              </a:r>
              <a:r>
                <a:rPr lang="en-US" sz="1200" dirty="0"/>
                <a:t> Beijing Institute of Technology </a:t>
              </a:r>
              <a:r>
                <a:rPr lang="en-US" sz="1200" dirty="0" smtClean="0">
                  <a:latin typeface="Century Gothic" panose="020B0502020202020204" pitchFamily="34" charset="0"/>
                </a:rPr>
                <a:t>University</a:t>
              </a:r>
              <a:endParaRPr lang="en-US" sz="1200" dirty="0">
                <a:latin typeface="Century Gothic" panose="020B0502020202020204" pitchFamily="34" charset="0"/>
              </a:endParaRPr>
            </a:p>
          </p:txBody>
        </p:sp>
        <p:sp>
          <p:nvSpPr>
            <p:cNvPr id="7" name="Rectangle 4"/>
            <p:cNvSpPr txBox="1">
              <a:spLocks noChangeArrowheads="1"/>
            </p:cNvSpPr>
            <p:nvPr/>
          </p:nvSpPr>
          <p:spPr>
            <a:xfrm>
              <a:off x="4385125" y="632374"/>
              <a:ext cx="4116062" cy="5131142"/>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7800">
                <a:lnSpc>
                  <a:spcPct val="80000"/>
                </a:lnSpc>
                <a:spcBef>
                  <a:spcPts val="600"/>
                </a:spcBef>
                <a:spcAft>
                  <a:spcPts val="1200"/>
                </a:spcAft>
                <a:buSzPct val="90000"/>
                <a:buNone/>
                <a:defRPr/>
              </a:pPr>
              <a:r>
                <a:rPr lang="en-GB" altLang="zh-CN" sz="1200" b="1" dirty="0">
                  <a:solidFill>
                    <a:schemeClr val="tx1"/>
                  </a:solidFill>
                  <a:latin typeface="Century Gothic" pitchFamily="34" charset="0"/>
                  <a:ea typeface="宋体" charset="-122"/>
                </a:rPr>
                <a:t>Technical Skills</a:t>
              </a:r>
            </a:p>
            <a:p>
              <a:pPr algn="just">
                <a:lnSpc>
                  <a:spcPct val="120000"/>
                </a:lnSpc>
                <a:spcAft>
                  <a:spcPts val="0"/>
                </a:spcAft>
                <a:buClr>
                  <a:srgbClr val="000000"/>
                </a:buClr>
                <a:defRPr/>
              </a:pPr>
              <a:r>
                <a:rPr lang="en-US" sz="1200" b="1" dirty="0">
                  <a:solidFill>
                    <a:schemeClr val="tx1"/>
                  </a:solidFill>
                  <a:latin typeface="Century Gothic" pitchFamily="34" charset="0"/>
                  <a:ea typeface="SimSun" pitchFamily="2" charset="-122"/>
                </a:rPr>
                <a:t>Domain: </a:t>
              </a:r>
              <a:r>
                <a:rPr lang="en-US" sz="1200" dirty="0">
                  <a:solidFill>
                    <a:schemeClr val="tx1"/>
                  </a:solidFill>
                  <a:latin typeface="Century Gothic" pitchFamily="34" charset="0"/>
                  <a:ea typeface="SimSun" pitchFamily="2" charset="-122"/>
                </a:rPr>
                <a:t> </a:t>
              </a:r>
              <a:r>
                <a:rPr lang="en-US" sz="1200" dirty="0" err="1" smtClean="0">
                  <a:solidFill>
                    <a:schemeClr val="tx1"/>
                  </a:solidFill>
                  <a:latin typeface="Century Gothic" pitchFamily="34" charset="0"/>
                  <a:ea typeface="SimSun" pitchFamily="2" charset="-122"/>
                </a:rPr>
                <a:t>Finacial</a:t>
              </a:r>
              <a:r>
                <a:rPr lang="en-US" sz="1200" dirty="0" smtClean="0">
                  <a:solidFill>
                    <a:schemeClr val="tx1"/>
                  </a:solidFill>
                  <a:latin typeface="Century Gothic" pitchFamily="34" charset="0"/>
                  <a:ea typeface="SimSun" pitchFamily="2" charset="-122"/>
                </a:rPr>
                <a:t> , hotel balance, hotel audit</a:t>
              </a:r>
              <a:endParaRPr lang="en-US" sz="1200" dirty="0">
                <a:solidFill>
                  <a:schemeClr val="tx1"/>
                </a:solidFill>
                <a:latin typeface="Century Gothic" pitchFamily="34" charset="0"/>
                <a:ea typeface="SimSun" pitchFamily="2" charset="-122"/>
              </a:endParaRPr>
            </a:p>
            <a:p>
              <a:pPr algn="just">
                <a:lnSpc>
                  <a:spcPct val="120000"/>
                </a:lnSpc>
                <a:spcAft>
                  <a:spcPts val="0"/>
                </a:spcAft>
                <a:buClr>
                  <a:srgbClr val="000000"/>
                </a:buClr>
                <a:defRPr/>
              </a:pPr>
              <a:r>
                <a:rPr lang="en-US" sz="1200" b="1" dirty="0">
                  <a:solidFill>
                    <a:schemeClr val="tx1"/>
                  </a:solidFill>
                  <a:latin typeface="Century Gothic" pitchFamily="34" charset="0"/>
                  <a:ea typeface="SimSun" pitchFamily="2" charset="-122"/>
                </a:rPr>
                <a:t>Operating Systems: </a:t>
              </a:r>
              <a:r>
                <a:rPr lang="en-US" sz="1200" dirty="0">
                  <a:solidFill>
                    <a:schemeClr val="tx1"/>
                  </a:solidFill>
                  <a:latin typeface="Century Gothic" pitchFamily="34" charset="0"/>
                  <a:ea typeface="SimSun" pitchFamily="2" charset="-122"/>
                </a:rPr>
                <a:t>Window</a:t>
              </a:r>
              <a:r>
                <a:rPr lang="en-US" sz="1200" dirty="0" smtClean="0">
                  <a:solidFill>
                    <a:schemeClr val="tx1"/>
                  </a:solidFill>
                  <a:latin typeface="Century Gothic" pitchFamily="34" charset="0"/>
                  <a:ea typeface="SimSun" pitchFamily="2" charset="-122"/>
                </a:rPr>
                <a:t>, </a:t>
              </a:r>
              <a:r>
                <a:rPr lang="en-US" sz="1200" dirty="0" err="1" smtClean="0">
                  <a:solidFill>
                    <a:schemeClr val="tx1"/>
                  </a:solidFill>
                  <a:latin typeface="Century Gothic" pitchFamily="34" charset="0"/>
                  <a:ea typeface="SimSun" pitchFamily="2" charset="-122"/>
                </a:rPr>
                <a:t>linux</a:t>
              </a:r>
              <a:endParaRPr lang="en-US" sz="1200" dirty="0">
                <a:solidFill>
                  <a:schemeClr val="tx1"/>
                </a:solidFill>
                <a:latin typeface="Century Gothic" pitchFamily="34" charset="0"/>
                <a:ea typeface="SimSun" pitchFamily="2" charset="-122"/>
              </a:endParaRPr>
            </a:p>
            <a:p>
              <a:pPr algn="just">
                <a:lnSpc>
                  <a:spcPct val="120000"/>
                </a:lnSpc>
                <a:spcAft>
                  <a:spcPts val="0"/>
                </a:spcAft>
                <a:buClr>
                  <a:srgbClr val="000000"/>
                </a:buClr>
                <a:defRPr/>
              </a:pPr>
              <a:r>
                <a:rPr lang="en-US" sz="1200" b="1" dirty="0">
                  <a:solidFill>
                    <a:schemeClr val="tx1"/>
                  </a:solidFill>
                  <a:latin typeface="Century Gothic" pitchFamily="34" charset="0"/>
                  <a:ea typeface="SimSun" pitchFamily="2" charset="-122"/>
                </a:rPr>
                <a:t>Database: </a:t>
              </a:r>
              <a:r>
                <a:rPr lang="en-US" sz="1200" dirty="0">
                  <a:solidFill>
                    <a:schemeClr val="tx1"/>
                  </a:solidFill>
                  <a:latin typeface="Century Gothic" pitchFamily="34" charset="0"/>
                  <a:ea typeface="SimSun" pitchFamily="2" charset="-122"/>
                </a:rPr>
                <a:t>Oracle, </a:t>
              </a:r>
              <a:r>
                <a:rPr lang="en-US" altLang="zh-CN" sz="1200" dirty="0" err="1">
                  <a:solidFill>
                    <a:schemeClr val="tx1"/>
                  </a:solidFill>
                  <a:latin typeface="Century Gothic" pitchFamily="34" charset="0"/>
                  <a:ea typeface="SimSun" pitchFamily="2" charset="-122"/>
                </a:rPr>
                <a:t>Sql</a:t>
              </a:r>
              <a:r>
                <a:rPr lang="en-US" altLang="zh-CN" sz="1200" dirty="0">
                  <a:solidFill>
                    <a:schemeClr val="tx1"/>
                  </a:solidFill>
                  <a:latin typeface="Century Gothic" pitchFamily="34" charset="0"/>
                  <a:ea typeface="SimSun" pitchFamily="2" charset="-122"/>
                </a:rPr>
                <a:t> Server</a:t>
              </a:r>
              <a:r>
                <a:rPr lang="en-US" sz="1200" dirty="0">
                  <a:solidFill>
                    <a:schemeClr val="tx1"/>
                  </a:solidFill>
                  <a:latin typeface="Century Gothic" pitchFamily="34" charset="0"/>
                  <a:ea typeface="SimSun" pitchFamily="2" charset="-122"/>
                </a:rPr>
                <a:t>, </a:t>
              </a:r>
              <a:r>
                <a:rPr lang="en-US" sz="1200" dirty="0" err="1">
                  <a:solidFill>
                    <a:schemeClr val="tx1"/>
                  </a:solidFill>
                  <a:latin typeface="Century Gothic" pitchFamily="34" charset="0"/>
                  <a:ea typeface="SimSun" pitchFamily="2" charset="-122"/>
                </a:rPr>
                <a:t>Mysql</a:t>
              </a:r>
              <a:r>
                <a:rPr lang="en-US" sz="1200" dirty="0">
                  <a:solidFill>
                    <a:schemeClr val="tx1"/>
                  </a:solidFill>
                  <a:latin typeface="Century Gothic" pitchFamily="34" charset="0"/>
                  <a:ea typeface="SimSun" pitchFamily="2" charset="-122"/>
                </a:rPr>
                <a:t>, </a:t>
              </a:r>
            </a:p>
            <a:p>
              <a:pPr algn="just">
                <a:lnSpc>
                  <a:spcPct val="120000"/>
                </a:lnSpc>
                <a:spcAft>
                  <a:spcPts val="0"/>
                </a:spcAft>
                <a:buClr>
                  <a:srgbClr val="000000"/>
                </a:buClr>
                <a:defRPr/>
              </a:pPr>
              <a:r>
                <a:rPr lang="en-US" sz="1200" b="1" dirty="0">
                  <a:solidFill>
                    <a:schemeClr val="tx1"/>
                  </a:solidFill>
                  <a:latin typeface="Century Gothic" pitchFamily="34" charset="0"/>
                  <a:ea typeface="SimSun" pitchFamily="2" charset="-122"/>
                </a:rPr>
                <a:t>Tools &amp; Utilities: </a:t>
              </a:r>
              <a:r>
                <a:rPr lang="en-US" altLang="zh-CN" sz="1200" dirty="0">
                  <a:solidFill>
                    <a:schemeClr val="tx1"/>
                  </a:solidFill>
                  <a:latin typeface="Century Gothic" pitchFamily="34" charset="0"/>
                  <a:ea typeface="SimSun" pitchFamily="2" charset="-122"/>
                </a:rPr>
                <a:t>Visual </a:t>
              </a:r>
              <a:r>
                <a:rPr lang="en-US" altLang="zh-CN" sz="1200" dirty="0" smtClean="0">
                  <a:solidFill>
                    <a:schemeClr val="tx1"/>
                  </a:solidFill>
                  <a:latin typeface="Century Gothic" pitchFamily="34" charset="0"/>
                  <a:ea typeface="SimSun" pitchFamily="2" charset="-122"/>
                </a:rPr>
                <a:t>Studio, LAMP, MVC, </a:t>
              </a:r>
              <a:r>
                <a:rPr lang="en-US" altLang="zh-CN" sz="1200" dirty="0" err="1" smtClean="0">
                  <a:solidFill>
                    <a:schemeClr val="tx1"/>
                  </a:solidFill>
                  <a:latin typeface="Century Gothic" pitchFamily="34" charset="0"/>
                  <a:ea typeface="SimSun" pitchFamily="2" charset="-122"/>
                </a:rPr>
                <a:t>WebApi</a:t>
              </a:r>
              <a:r>
                <a:rPr lang="en-US" altLang="zh-CN" sz="1200" dirty="0" smtClean="0">
                  <a:solidFill>
                    <a:schemeClr val="tx1"/>
                  </a:solidFill>
                  <a:latin typeface="Century Gothic" pitchFamily="34" charset="0"/>
                  <a:ea typeface="SimSun" pitchFamily="2" charset="-122"/>
                </a:rPr>
                <a:t>, </a:t>
              </a:r>
              <a:r>
                <a:rPr lang="en-US" altLang="zh-CN" sz="1200" dirty="0" err="1" smtClean="0">
                  <a:solidFill>
                    <a:schemeClr val="tx1"/>
                  </a:solidFill>
                  <a:latin typeface="Century Gothic" pitchFamily="34" charset="0"/>
                  <a:ea typeface="SimSun" pitchFamily="2" charset="-122"/>
                </a:rPr>
                <a:t>Remoting</a:t>
              </a:r>
              <a:r>
                <a:rPr lang="en-US" altLang="zh-CN" sz="1200" dirty="0" smtClean="0">
                  <a:solidFill>
                    <a:schemeClr val="tx1"/>
                  </a:solidFill>
                  <a:latin typeface="Century Gothic" pitchFamily="34" charset="0"/>
                  <a:ea typeface="SimSun" pitchFamily="2" charset="-122"/>
                </a:rPr>
                <a:t>, MVVM, Entity </a:t>
              </a:r>
              <a:r>
                <a:rPr lang="en-US" altLang="zh-CN" sz="1200" dirty="0" err="1" smtClean="0">
                  <a:solidFill>
                    <a:schemeClr val="tx1"/>
                  </a:solidFill>
                  <a:latin typeface="Century Gothic" pitchFamily="34" charset="0"/>
                  <a:ea typeface="SimSun" pitchFamily="2" charset="-122"/>
                </a:rPr>
                <a:t>FrameWork</a:t>
              </a:r>
              <a:r>
                <a:rPr lang="en-US" altLang="zh-CN" sz="1200" dirty="0" smtClean="0">
                  <a:solidFill>
                    <a:schemeClr val="tx1"/>
                  </a:solidFill>
                  <a:latin typeface="Century Gothic" pitchFamily="34" charset="0"/>
                  <a:ea typeface="SimSun" pitchFamily="2" charset="-122"/>
                </a:rPr>
                <a:t>, RTC, TFS, Jira, ESX, IIS</a:t>
              </a:r>
              <a:r>
                <a:rPr lang="en-US" altLang="zh-CN" sz="1200" dirty="0">
                  <a:solidFill>
                    <a:schemeClr val="tx1"/>
                  </a:solidFill>
                  <a:latin typeface="Century Gothic" pitchFamily="34" charset="0"/>
                  <a:ea typeface="SimSun" pitchFamily="2" charset="-122"/>
                </a:rPr>
                <a:t>,</a:t>
              </a:r>
              <a:r>
                <a:rPr lang="en-US" altLang="zh-CN" sz="1200" dirty="0" smtClean="0">
                  <a:solidFill>
                    <a:schemeClr val="tx1"/>
                  </a:solidFill>
                  <a:latin typeface="Century Gothic" pitchFamily="34" charset="0"/>
                  <a:ea typeface="SimSun" pitchFamily="2" charset="-122"/>
                </a:rPr>
                <a:t>  PL/SQL</a:t>
              </a:r>
              <a:endParaRPr lang="en-US" sz="1200" dirty="0">
                <a:solidFill>
                  <a:schemeClr val="tx1"/>
                </a:solidFill>
                <a:latin typeface="Century Gothic" pitchFamily="34" charset="0"/>
                <a:ea typeface="SimSun" pitchFamily="2" charset="-122"/>
              </a:endParaRPr>
            </a:p>
            <a:p>
              <a:pPr marL="0" indent="0" algn="just">
                <a:lnSpc>
                  <a:spcPct val="120000"/>
                </a:lnSpc>
                <a:spcAft>
                  <a:spcPts val="0"/>
                </a:spcAft>
                <a:buClr>
                  <a:srgbClr val="000000"/>
                </a:buClr>
                <a:buNone/>
                <a:defRPr/>
              </a:pPr>
              <a:endParaRPr lang="en-US" altLang="en-US" sz="1200" dirty="0">
                <a:latin typeface="Century Gothic" panose="020B0502020202020204" pitchFamily="34" charset="0"/>
                <a:sym typeface="Verdana" panose="020B0604030504040204" pitchFamily="34" charset="0"/>
              </a:endParaRPr>
            </a:p>
            <a:p>
              <a:pPr marL="0" indent="0" algn="just">
                <a:lnSpc>
                  <a:spcPct val="120000"/>
                </a:lnSpc>
                <a:spcAft>
                  <a:spcPts val="0"/>
                </a:spcAft>
                <a:buClr>
                  <a:srgbClr val="000000"/>
                </a:buClr>
                <a:buNone/>
                <a:defRPr/>
              </a:pPr>
              <a:r>
                <a:rPr lang="en-US" sz="1200" b="1" dirty="0">
                  <a:solidFill>
                    <a:schemeClr val="tx1"/>
                  </a:solidFill>
                  <a:latin typeface="Century Gothic" pitchFamily="34" charset="0"/>
                  <a:ea typeface="宋体" charset="-122"/>
                  <a:sym typeface="Verdana" panose="020B0604030504040204" pitchFamily="34" charset="0"/>
                </a:rPr>
                <a:t>Prototype</a:t>
              </a:r>
              <a:endParaRPr lang="en-US" sz="1200" b="1" dirty="0">
                <a:solidFill>
                  <a:schemeClr val="tx1"/>
                </a:solidFill>
                <a:latin typeface="Century Gothic" pitchFamily="34" charset="0"/>
                <a:ea typeface="宋体" charset="-122"/>
              </a:endParaRPr>
            </a:p>
            <a:p>
              <a:pPr algn="just">
                <a:lnSpc>
                  <a:spcPct val="120000"/>
                </a:lnSpc>
                <a:spcAft>
                  <a:spcPts val="0"/>
                </a:spcAft>
                <a:buClr>
                  <a:srgbClr val="000000"/>
                </a:buClr>
                <a:defRPr/>
              </a:pPr>
              <a:r>
                <a:rPr lang="en-US" altLang="en-US" sz="1200" b="1" dirty="0">
                  <a:solidFill>
                    <a:schemeClr val="tx1"/>
                  </a:solidFill>
                  <a:latin typeface="Century Gothic" pitchFamily="34" charset="0"/>
                  <a:ea typeface="SimSun" pitchFamily="2" charset="-122"/>
                  <a:sym typeface="Verdana" panose="020B0604030504040204" pitchFamily="34" charset="0"/>
                </a:rPr>
                <a:t>Language: </a:t>
              </a:r>
              <a:r>
                <a:rPr lang="en-US" altLang="en-US" sz="1200" dirty="0" smtClean="0">
                  <a:latin typeface="Century Gothic" panose="020B0502020202020204" pitchFamily="34" charset="0"/>
                  <a:sym typeface="Verdana" panose="020B0604030504040204" pitchFamily="34" charset="0"/>
                </a:rPr>
                <a:t>C#</a:t>
              </a:r>
              <a:endParaRPr lang="en-US" sz="1200" b="1" dirty="0" smtClean="0">
                <a:solidFill>
                  <a:schemeClr val="tx1"/>
                </a:solidFill>
                <a:latin typeface="Century Gothic" pitchFamily="34" charset="0"/>
                <a:ea typeface="宋体" charset="-122"/>
                <a:cs typeface="+mn-cs"/>
              </a:endParaRPr>
            </a:p>
            <a:p>
              <a:pPr marL="0" indent="-177800">
                <a:lnSpc>
                  <a:spcPct val="80000"/>
                </a:lnSpc>
                <a:spcBef>
                  <a:spcPts val="600"/>
                </a:spcBef>
                <a:spcAft>
                  <a:spcPts val="1200"/>
                </a:spcAft>
                <a:buSzPct val="90000"/>
                <a:buNone/>
                <a:defRPr/>
              </a:pPr>
              <a:endParaRPr lang="en-US" sz="1200" b="1" dirty="0">
                <a:solidFill>
                  <a:schemeClr val="tx1"/>
                </a:solidFill>
                <a:latin typeface="Century Gothic" pitchFamily="34" charset="0"/>
                <a:ea typeface="宋体" charset="-122"/>
                <a:cs typeface="+mn-cs"/>
              </a:endParaRPr>
            </a:p>
            <a:p>
              <a:pPr marL="0" indent="-177800">
                <a:lnSpc>
                  <a:spcPct val="80000"/>
                </a:lnSpc>
                <a:spcBef>
                  <a:spcPts val="600"/>
                </a:spcBef>
                <a:spcAft>
                  <a:spcPts val="1200"/>
                </a:spcAft>
                <a:buSzPct val="90000"/>
                <a:buNone/>
                <a:defRPr/>
              </a:pPr>
              <a:r>
                <a:rPr lang="en-US" sz="1200" b="1" dirty="0" smtClean="0">
                  <a:solidFill>
                    <a:schemeClr val="tx1"/>
                  </a:solidFill>
                  <a:latin typeface="Century Gothic" pitchFamily="34" charset="0"/>
                  <a:ea typeface="宋体" charset="-122"/>
                  <a:cs typeface="+mn-cs"/>
                </a:rPr>
                <a:t>Working </a:t>
              </a:r>
              <a:r>
                <a:rPr lang="en-US" sz="1200" b="1" dirty="0">
                  <a:solidFill>
                    <a:schemeClr val="tx1"/>
                  </a:solidFill>
                  <a:latin typeface="Century Gothic" pitchFamily="34" charset="0"/>
                  <a:ea typeface="宋体" charset="-122"/>
                  <a:cs typeface="+mn-cs"/>
                </a:rPr>
                <a:t>Experience</a:t>
              </a:r>
            </a:p>
            <a:p>
              <a:pPr marL="0" indent="0">
                <a:lnSpc>
                  <a:spcPct val="80000"/>
                </a:lnSpc>
                <a:spcBef>
                  <a:spcPts val="0"/>
                </a:spcBef>
                <a:spcAft>
                  <a:spcPts val="0"/>
                </a:spcAft>
                <a:buSzPct val="90000"/>
                <a:buNone/>
                <a:defRPr/>
              </a:pPr>
              <a:endParaRPr lang="en-US" sz="1200" dirty="0"/>
            </a:p>
            <a:p>
              <a:pPr marL="0" indent="0" algn="just">
                <a:lnSpc>
                  <a:spcPct val="80000"/>
                </a:lnSpc>
                <a:spcAft>
                  <a:spcPts val="0"/>
                </a:spcAft>
                <a:buClr>
                  <a:srgbClr val="000000"/>
                </a:buClr>
                <a:buNone/>
                <a:defRPr/>
              </a:pPr>
              <a:r>
                <a:rPr lang="en-US" altLang="zh-CN" sz="1200" b="1" dirty="0">
                  <a:solidFill>
                    <a:schemeClr val="tx1"/>
                  </a:solidFill>
                  <a:latin typeface="Century Gothic" pitchFamily="34" charset="0"/>
                  <a:ea typeface="宋体" charset="-122"/>
                </a:rPr>
                <a:t>2012.01-2016.03 </a:t>
              </a:r>
              <a:r>
                <a:rPr lang="en-US" altLang="zh-CN" sz="1200" b="1" dirty="0" err="1" smtClean="0">
                  <a:solidFill>
                    <a:schemeClr val="tx1"/>
                  </a:solidFill>
                  <a:latin typeface="Century Gothic" pitchFamily="34" charset="0"/>
                  <a:ea typeface="宋体" charset="-122"/>
                </a:rPr>
                <a:t>PASView</a:t>
              </a:r>
              <a:r>
                <a:rPr lang="en-US" altLang="zh-CN" sz="1200" b="1" dirty="0" smtClean="0">
                  <a:solidFill>
                    <a:schemeClr val="tx1"/>
                  </a:solidFill>
                  <a:latin typeface="Century Gothic" pitchFamily="34" charset="0"/>
                  <a:ea typeface="宋体" charset="-122"/>
                </a:rPr>
                <a:t> </a:t>
              </a:r>
              <a:r>
                <a:rPr lang="en-US" altLang="zh-CN" sz="1200" b="1" dirty="0">
                  <a:solidFill>
                    <a:schemeClr val="tx1"/>
                  </a:solidFill>
                  <a:latin typeface="Century Gothic" pitchFamily="34" charset="0"/>
                  <a:ea typeface="宋体" charset="-122"/>
                </a:rPr>
                <a:t>system  </a:t>
              </a:r>
              <a:r>
                <a:rPr lang="en-US" altLang="zh-CN" sz="1200" b="1" dirty="0" smtClean="0">
                  <a:solidFill>
                    <a:schemeClr val="tx1"/>
                  </a:solidFill>
                  <a:latin typeface="Century Gothic" pitchFamily="34" charset="0"/>
                  <a:ea typeface="宋体" charset="-122"/>
                </a:rPr>
                <a:t>maintenance project in Fidelity</a:t>
              </a:r>
            </a:p>
            <a:p>
              <a:pPr marL="0" indent="0" algn="just">
                <a:lnSpc>
                  <a:spcPct val="80000"/>
                </a:lnSpc>
                <a:spcAft>
                  <a:spcPts val="0"/>
                </a:spcAft>
                <a:buClr>
                  <a:srgbClr val="000000"/>
                </a:buClr>
                <a:buNone/>
                <a:defRPr/>
              </a:pPr>
              <a:endParaRPr lang="en-US" altLang="zh-CN" sz="1200" b="1" dirty="0">
                <a:solidFill>
                  <a:schemeClr val="tx1"/>
                </a:solidFill>
                <a:latin typeface="Century Gothic" pitchFamily="34" charset="0"/>
                <a:ea typeface="宋体" charset="-122"/>
              </a:endParaRPr>
            </a:p>
            <a:p>
              <a:pPr marL="0" indent="0">
                <a:buNone/>
              </a:pPr>
              <a:r>
                <a:rPr lang="en-US" sz="1200" dirty="0" smtClean="0"/>
                <a:t> </a:t>
              </a:r>
              <a:r>
                <a:rPr lang="en-US" sz="1200" dirty="0" err="1" smtClean="0"/>
                <a:t>PASView</a:t>
              </a:r>
              <a:r>
                <a:rPr lang="en-US" sz="1200" dirty="0" smtClean="0"/>
                <a:t>  is one of the investor account management tools. This project means to maintenance system and develop new function. The system uses C/S structure. And Has interaction with many other  service systems. Using MVVM framework. Using RTC and Jira to manage project stories. And the team is a Scrum team.</a:t>
              </a:r>
              <a:endParaRPr lang="en-US" sz="1200" dirty="0"/>
            </a:p>
            <a:p>
              <a:pPr marL="0" indent="0">
                <a:buNone/>
              </a:pPr>
              <a:endParaRPr lang="en-US" sz="1200" b="1" dirty="0">
                <a:latin typeface="Century Gothic" pitchFamily="34" charset="0"/>
              </a:endParaRPr>
            </a:p>
            <a:p>
              <a:pPr marL="0" lvl="0" indent="0">
                <a:buNone/>
              </a:pPr>
              <a:endParaRPr lang="en-US" altLang="zh-CN" sz="1200" dirty="0">
                <a:solidFill>
                  <a:schemeClr val="tx1"/>
                </a:solidFill>
                <a:latin typeface="Century Gothic" pitchFamily="34" charset="0"/>
                <a:ea typeface="SimSun" pitchFamily="2" charset="-122"/>
              </a:endParaRPr>
            </a:p>
            <a:p>
              <a:pPr marL="0" indent="0" algn="just">
                <a:spcAft>
                  <a:spcPts val="0"/>
                </a:spcAft>
                <a:buNone/>
              </a:pPr>
              <a:endParaRPr lang="en-US" altLang="zh-CN" sz="1200" b="1" dirty="0">
                <a:latin typeface="Century Gothic" panose="020B0502020202020204" pitchFamily="34" charset="0"/>
                <a:ea typeface="MS PGothic" panose="020B0600070205080204" pitchFamily="34" charset="-128"/>
              </a:endParaRPr>
            </a:p>
          </p:txBody>
        </p:sp>
      </p:grpSp>
      <p:sp>
        <p:nvSpPr>
          <p:cNvPr id="9" name="Title 1"/>
          <p:cNvSpPr txBox="1">
            <a:spLocks/>
          </p:cNvSpPr>
          <p:nvPr/>
        </p:nvSpPr>
        <p:spPr>
          <a:xfrm>
            <a:off x="228600" y="-76200"/>
            <a:ext cx="8684638" cy="7084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2400" dirty="0" smtClean="0"/>
              <a:t>Jeff Wang</a:t>
            </a:r>
            <a:endParaRPr lang="en-US" sz="2400" dirty="0"/>
          </a:p>
        </p:txBody>
      </p:sp>
      <p:sp>
        <p:nvSpPr>
          <p:cNvPr id="2" name="Rectangle 1"/>
          <p:cNvSpPr/>
          <p:nvPr/>
        </p:nvSpPr>
        <p:spPr>
          <a:xfrm>
            <a:off x="2286000" y="3105835"/>
            <a:ext cx="4572000" cy="369332"/>
          </a:xfrm>
          <a:prstGeom prst="rect">
            <a:avLst/>
          </a:prstGeom>
        </p:spPr>
        <p:txBody>
          <a:bodyPr>
            <a:spAutoFit/>
          </a:bodyPr>
          <a:lstStyle/>
          <a:p>
            <a:endParaRPr lang="en-US" dirty="0"/>
          </a:p>
        </p:txBody>
      </p:sp>
      <p:sp>
        <p:nvSpPr>
          <p:cNvPr id="4" name="Rectangle 3"/>
          <p:cNvSpPr/>
          <p:nvPr/>
        </p:nvSpPr>
        <p:spPr>
          <a:xfrm>
            <a:off x="2286000" y="2967335"/>
            <a:ext cx="4572000" cy="369332"/>
          </a:xfrm>
          <a:prstGeom prst="rect">
            <a:avLst/>
          </a:prstGeom>
        </p:spPr>
        <p:txBody>
          <a:bodyPr>
            <a:spAutoFit/>
          </a:bodyPr>
          <a:lstStyle/>
          <a:p>
            <a:endParaRPr lang="en-US" dirty="0"/>
          </a:p>
        </p:txBody>
      </p:sp>
      <p:sp>
        <p:nvSpPr>
          <p:cNvPr id="8" name="Rectangle 7"/>
          <p:cNvSpPr/>
          <p:nvPr/>
        </p:nvSpPr>
        <p:spPr>
          <a:xfrm>
            <a:off x="2286000" y="2967335"/>
            <a:ext cx="4572000" cy="369332"/>
          </a:xfrm>
          <a:prstGeom prst="rect">
            <a:avLst/>
          </a:prstGeom>
        </p:spPr>
        <p:txBody>
          <a:bodyPr>
            <a:spAutoFit/>
          </a:bodyPr>
          <a:lstStyle/>
          <a:p>
            <a:endParaRPr lang="en-US" dirty="0"/>
          </a:p>
        </p:txBody>
      </p:sp>
      <p:sp>
        <p:nvSpPr>
          <p:cNvPr id="10" name="Rectangle 9"/>
          <p:cNvSpPr/>
          <p:nvPr/>
        </p:nvSpPr>
        <p:spPr>
          <a:xfrm>
            <a:off x="2286000" y="1582341"/>
            <a:ext cx="4572000" cy="369332"/>
          </a:xfrm>
          <a:prstGeom prst="rect">
            <a:avLst/>
          </a:prstGeom>
        </p:spPr>
        <p:txBody>
          <a:bodyPr>
            <a:spAutoFit/>
          </a:bodyPr>
          <a:lstStyle/>
          <a:p>
            <a:pPr lvl="0"/>
            <a:endParaRPr lang="en-US" dirty="0"/>
          </a:p>
        </p:txBody>
      </p:sp>
      <p:sp>
        <p:nvSpPr>
          <p:cNvPr id="11" name="Rectangle 10"/>
          <p:cNvSpPr/>
          <p:nvPr/>
        </p:nvSpPr>
        <p:spPr>
          <a:xfrm>
            <a:off x="2286000" y="1997839"/>
            <a:ext cx="4572000" cy="369332"/>
          </a:xfrm>
          <a:prstGeom prst="rect">
            <a:avLst/>
          </a:prstGeom>
        </p:spPr>
        <p:txBody>
          <a:bodyPr>
            <a:spAutoFit/>
          </a:bodyPr>
          <a:lstStyle/>
          <a:p>
            <a:pPr lvl="0"/>
            <a:endParaRPr lang="en-US" dirty="0"/>
          </a:p>
        </p:txBody>
      </p:sp>
    </p:spTree>
    <p:extLst>
      <p:ext uri="{BB962C8B-B14F-4D97-AF65-F5344CB8AC3E}">
        <p14:creationId xmlns:p14="http://schemas.microsoft.com/office/powerpoint/2010/main" val="2313295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D65173-87C9-47C0-A890-7AD8E2754265}" type="slidenum">
              <a:rPr lang="en-US" smtClean="0"/>
              <a:pPr/>
              <a:t>2</a:t>
            </a:fld>
            <a:endParaRPr lang="en-US" dirty="0"/>
          </a:p>
        </p:txBody>
      </p:sp>
      <p:grpSp>
        <p:nvGrpSpPr>
          <p:cNvPr id="5" name="Group 4"/>
          <p:cNvGrpSpPr/>
          <p:nvPr/>
        </p:nvGrpSpPr>
        <p:grpSpPr>
          <a:xfrm>
            <a:off x="0" y="813656"/>
            <a:ext cx="8993151" cy="5537862"/>
            <a:chOff x="87386" y="656821"/>
            <a:chExt cx="8485664" cy="5029200"/>
          </a:xfrm>
        </p:grpSpPr>
        <p:sp>
          <p:nvSpPr>
            <p:cNvPr id="6" name="Rectangle 3"/>
            <p:cNvSpPr txBox="1">
              <a:spLocks noChangeArrowheads="1"/>
            </p:cNvSpPr>
            <p:nvPr/>
          </p:nvSpPr>
          <p:spPr>
            <a:xfrm>
              <a:off x="4382050" y="656821"/>
              <a:ext cx="4191000" cy="5029200"/>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Aft>
                  <a:spcPts val="0"/>
                </a:spcAft>
                <a:buClr>
                  <a:srgbClr val="000000"/>
                </a:buClr>
                <a:buNone/>
                <a:defRPr/>
              </a:pPr>
              <a:endParaRPr lang="en-US" altLang="en-US" sz="1200" dirty="0">
                <a:solidFill>
                  <a:schemeClr val="tx1"/>
                </a:solidFill>
                <a:latin typeface="Century Gothic" pitchFamily="34" charset="0"/>
                <a:ea typeface="SimSun" pitchFamily="2" charset="-122"/>
                <a:sym typeface="Verdana" panose="020B0604030504040204" pitchFamily="34" charset="0"/>
              </a:endParaRPr>
            </a:p>
          </p:txBody>
        </p:sp>
        <p:sp>
          <p:nvSpPr>
            <p:cNvPr id="7" name="Rectangle 4"/>
            <p:cNvSpPr txBox="1">
              <a:spLocks noChangeArrowheads="1"/>
            </p:cNvSpPr>
            <p:nvPr/>
          </p:nvSpPr>
          <p:spPr>
            <a:xfrm>
              <a:off x="87386" y="656821"/>
              <a:ext cx="4294664" cy="5029200"/>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177800">
                <a:lnSpc>
                  <a:spcPct val="80000"/>
                </a:lnSpc>
                <a:spcBef>
                  <a:spcPts val="600"/>
                </a:spcBef>
                <a:spcAft>
                  <a:spcPts val="1200"/>
                </a:spcAft>
                <a:buSzPct val="90000"/>
                <a:buNone/>
                <a:defRPr/>
              </a:pPr>
              <a:r>
                <a:rPr lang="en-US" sz="1200" b="1" dirty="0">
                  <a:solidFill>
                    <a:schemeClr val="tx1"/>
                  </a:solidFill>
                  <a:latin typeface="Century Gothic" pitchFamily="34" charset="0"/>
                  <a:ea typeface="宋体" charset="-122"/>
                </a:rPr>
                <a:t>Responsibility: </a:t>
              </a:r>
            </a:p>
            <a:p>
              <a:r>
                <a:rPr lang="en-US" sz="1200" dirty="0" smtClean="0"/>
                <a:t>  As a member of the Scrum team to analysis story, design code , development, and unit test .</a:t>
              </a:r>
              <a:endParaRPr lang="en-US" sz="1200" dirty="0"/>
            </a:p>
            <a:p>
              <a:r>
                <a:rPr lang="en-US" sz="1200" dirty="0"/>
                <a:t> </a:t>
              </a:r>
              <a:r>
                <a:rPr lang="en-US" sz="1200" dirty="0" smtClean="0"/>
                <a:t>Independently, complete some complex stories development.</a:t>
              </a:r>
              <a:endParaRPr lang="en-US" sz="1200" dirty="0"/>
            </a:p>
            <a:p>
              <a:r>
                <a:rPr lang="en-US" sz="1200" dirty="0" smtClean="0"/>
                <a:t>Analysis and solve Defects.</a:t>
              </a:r>
              <a:endParaRPr lang="en-US" sz="1200" dirty="0"/>
            </a:p>
            <a:p>
              <a:r>
                <a:rPr lang="en-US" sz="1200" dirty="0" smtClean="0"/>
                <a:t>Support QA member to analysis and explain problems.</a:t>
              </a:r>
              <a:endParaRPr lang="en-US" sz="1200" dirty="0"/>
            </a:p>
            <a:p>
              <a:r>
                <a:rPr lang="en-US" sz="1200" dirty="0"/>
                <a:t> </a:t>
              </a:r>
              <a:r>
                <a:rPr lang="en-US" sz="1200" dirty="0" smtClean="0"/>
                <a:t>Regularly , Have Review session with USA team</a:t>
              </a:r>
              <a:endParaRPr lang="en-US" sz="1200" dirty="0"/>
            </a:p>
            <a:p>
              <a:r>
                <a:rPr lang="en-US" sz="1200" dirty="0" smtClean="0"/>
                <a:t>Develop some tools to help completing stories</a:t>
              </a:r>
              <a:endParaRPr lang="en-US" sz="1200" dirty="0"/>
            </a:p>
            <a:p>
              <a:pPr marL="0" indent="-177800">
                <a:lnSpc>
                  <a:spcPct val="80000"/>
                </a:lnSpc>
                <a:spcBef>
                  <a:spcPts val="600"/>
                </a:spcBef>
                <a:spcAft>
                  <a:spcPts val="1200"/>
                </a:spcAft>
                <a:buSzPct val="90000"/>
                <a:buNone/>
                <a:defRPr/>
              </a:pPr>
              <a:r>
                <a:rPr lang="en-US" sz="1200" b="1" dirty="0">
                  <a:solidFill>
                    <a:schemeClr val="tx1"/>
                  </a:solidFill>
                  <a:latin typeface="Century Gothic" pitchFamily="34" charset="0"/>
                  <a:ea typeface="宋体" charset="-122"/>
                </a:rPr>
                <a:t>Role: </a:t>
              </a:r>
            </a:p>
            <a:p>
              <a:pPr marL="0" indent="0">
                <a:buNone/>
              </a:pPr>
              <a:r>
                <a:rPr lang="en-US" sz="1200" dirty="0"/>
                <a:t>   </a:t>
              </a:r>
              <a:r>
                <a:rPr lang="en-US" sz="1200" dirty="0" smtClean="0"/>
                <a:t>Software Engineer</a:t>
              </a:r>
            </a:p>
            <a:p>
              <a:pPr marL="0" indent="0">
                <a:buNone/>
              </a:pPr>
              <a:endParaRPr lang="en-US" sz="1200" b="1" dirty="0" smtClean="0">
                <a:solidFill>
                  <a:schemeClr val="tx1"/>
                </a:solidFill>
                <a:latin typeface="Century Gothic" pitchFamily="34" charset="0"/>
                <a:ea typeface="宋体" charset="-122"/>
                <a:cs typeface="+mn-cs"/>
              </a:endParaRPr>
            </a:p>
            <a:p>
              <a:pPr marL="0" indent="0" algn="just">
                <a:lnSpc>
                  <a:spcPct val="80000"/>
                </a:lnSpc>
                <a:spcAft>
                  <a:spcPts val="0"/>
                </a:spcAft>
                <a:buClr>
                  <a:srgbClr val="000000"/>
                </a:buClr>
                <a:buNone/>
                <a:defRPr/>
              </a:pPr>
              <a:r>
                <a:rPr lang="en-US" altLang="zh-CN" sz="1200" b="1" dirty="0" smtClean="0">
                  <a:solidFill>
                    <a:schemeClr val="tx1"/>
                  </a:solidFill>
                  <a:latin typeface="Century Gothic" pitchFamily="34" charset="0"/>
                  <a:ea typeface="宋体" charset="-122"/>
                </a:rPr>
                <a:t>2014.07 </a:t>
              </a:r>
              <a:r>
                <a:rPr lang="en-US" altLang="zh-CN" sz="1200" b="1" dirty="0">
                  <a:solidFill>
                    <a:schemeClr val="tx1"/>
                  </a:solidFill>
                  <a:latin typeface="Century Gothic" pitchFamily="34" charset="0"/>
                  <a:ea typeface="宋体" charset="-122"/>
                </a:rPr>
                <a:t>- -2014.10  </a:t>
              </a:r>
              <a:r>
                <a:rPr lang="en-US" altLang="zh-CN" sz="1200" b="1" dirty="0" smtClean="0">
                  <a:solidFill>
                    <a:schemeClr val="tx1"/>
                  </a:solidFill>
                  <a:latin typeface="Century Gothic" pitchFamily="34" charset="0"/>
                  <a:ea typeface="宋体" charset="-122"/>
                </a:rPr>
                <a:t>Supplier Balance Project</a:t>
              </a:r>
            </a:p>
            <a:p>
              <a:pPr marL="0" indent="0" algn="just">
                <a:lnSpc>
                  <a:spcPct val="80000"/>
                </a:lnSpc>
                <a:spcAft>
                  <a:spcPts val="0"/>
                </a:spcAft>
                <a:buClr>
                  <a:srgbClr val="000000"/>
                </a:buClr>
                <a:buNone/>
                <a:defRPr/>
              </a:pPr>
              <a:endParaRPr lang="zh-CN" altLang="en-US" sz="1200" dirty="0" smtClean="0"/>
            </a:p>
            <a:p>
              <a:pPr marL="0" indent="0" fontAlgn="t">
                <a:buNone/>
              </a:pPr>
              <a:r>
                <a:rPr lang="en-US" sz="1200" dirty="0" smtClean="0"/>
                <a:t> Need to develop supplier balance system , due to the requirement change, and the system structure changes form C/S to B/S, and make the function to be service.</a:t>
              </a:r>
            </a:p>
            <a:p>
              <a:r>
                <a:rPr lang="en-US" sz="1200" dirty="0"/>
                <a:t>Environment</a:t>
              </a:r>
              <a:r>
                <a:rPr lang="en-US" altLang="zh-CN" sz="1200" dirty="0" smtClean="0"/>
                <a:t>:</a:t>
              </a:r>
              <a:r>
                <a:rPr lang="en-US" sz="1200" dirty="0" smtClean="0"/>
                <a:t>win7,framework </a:t>
              </a:r>
              <a:r>
                <a:rPr lang="en-US" sz="1200" dirty="0"/>
                <a:t>3.5 ,oracle</a:t>
              </a:r>
            </a:p>
            <a:p>
              <a:r>
                <a:rPr lang="en-US" altLang="zh-CN" sz="1200" dirty="0" smtClean="0"/>
                <a:t>Tools: </a:t>
              </a:r>
              <a:r>
                <a:rPr lang="en-US" sz="1200" dirty="0" smtClean="0"/>
                <a:t>Visual </a:t>
              </a:r>
              <a:r>
                <a:rPr lang="en-US" sz="1200" dirty="0"/>
                <a:t>Studio 2008,PL/SQL</a:t>
              </a:r>
              <a:endParaRPr lang="en-US" altLang="zh-CN" sz="1200" dirty="0"/>
            </a:p>
            <a:p>
              <a:pPr marL="0" indent="0" fontAlgn="t">
                <a:buNone/>
              </a:pPr>
              <a:endParaRPr lang="en-US" sz="1200" dirty="0" smtClean="0"/>
            </a:p>
            <a:p>
              <a:pPr marL="0" indent="0">
                <a:buNone/>
              </a:pPr>
              <a:endParaRPr lang="en-US" sz="1200" b="1" dirty="0"/>
            </a:p>
            <a:p>
              <a:pPr marL="0" indent="0">
                <a:buNone/>
              </a:pPr>
              <a:endParaRPr lang="en-US" sz="1200" b="1" dirty="0" smtClean="0"/>
            </a:p>
            <a:p>
              <a:pPr marL="0" indent="0">
                <a:buNone/>
              </a:pPr>
              <a:r>
                <a:rPr lang="en-US" sz="1200" dirty="0" smtClean="0"/>
                <a:t> </a:t>
              </a:r>
            </a:p>
            <a:p>
              <a:pPr marL="0" lvl="0" indent="0">
                <a:buNone/>
              </a:pPr>
              <a:endParaRPr lang="en-US" altLang="zh-CN" sz="1200" dirty="0">
                <a:solidFill>
                  <a:schemeClr val="tx1"/>
                </a:solidFill>
                <a:latin typeface="Century Gothic" pitchFamily="34" charset="0"/>
                <a:ea typeface="SimSun" pitchFamily="2" charset="-122"/>
              </a:endParaRPr>
            </a:p>
            <a:p>
              <a:pPr marL="0" indent="0" algn="just">
                <a:spcAft>
                  <a:spcPts val="0"/>
                </a:spcAft>
                <a:buNone/>
              </a:pPr>
              <a:endParaRPr lang="en-US" altLang="zh-CN" sz="1200" b="1" dirty="0">
                <a:latin typeface="Century Gothic" panose="020B0502020202020204" pitchFamily="34" charset="0"/>
                <a:ea typeface="MS PGothic" panose="020B0600070205080204" pitchFamily="34" charset="-128"/>
              </a:endParaRPr>
            </a:p>
          </p:txBody>
        </p:sp>
      </p:grpSp>
      <p:sp>
        <p:nvSpPr>
          <p:cNvPr id="9" name="Title 1"/>
          <p:cNvSpPr txBox="1">
            <a:spLocks/>
          </p:cNvSpPr>
          <p:nvPr/>
        </p:nvSpPr>
        <p:spPr>
          <a:xfrm>
            <a:off x="228600" y="-76200"/>
            <a:ext cx="8684638" cy="7084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altLang="zh-CN" sz="2400" dirty="0" smtClean="0">
                <a:latin typeface="Century Gothic" panose="020B0502020202020204" pitchFamily="34" charset="0"/>
              </a:rPr>
              <a:t>Jeff Wang</a:t>
            </a:r>
            <a:endParaRPr lang="en-US" sz="2400" dirty="0"/>
          </a:p>
        </p:txBody>
      </p:sp>
      <p:sp>
        <p:nvSpPr>
          <p:cNvPr id="2" name="Rectangle 1"/>
          <p:cNvSpPr/>
          <p:nvPr/>
        </p:nvSpPr>
        <p:spPr>
          <a:xfrm>
            <a:off x="2286000" y="3105835"/>
            <a:ext cx="4572000" cy="369332"/>
          </a:xfrm>
          <a:prstGeom prst="rect">
            <a:avLst/>
          </a:prstGeom>
        </p:spPr>
        <p:txBody>
          <a:bodyPr>
            <a:spAutoFit/>
          </a:bodyPr>
          <a:lstStyle/>
          <a:p>
            <a:endParaRPr lang="en-US" dirty="0"/>
          </a:p>
        </p:txBody>
      </p:sp>
      <p:sp>
        <p:nvSpPr>
          <p:cNvPr id="4" name="Rectangle 3"/>
          <p:cNvSpPr/>
          <p:nvPr/>
        </p:nvSpPr>
        <p:spPr>
          <a:xfrm>
            <a:off x="2286000" y="2967335"/>
            <a:ext cx="4572000" cy="369332"/>
          </a:xfrm>
          <a:prstGeom prst="rect">
            <a:avLst/>
          </a:prstGeom>
        </p:spPr>
        <p:txBody>
          <a:bodyPr>
            <a:spAutoFit/>
          </a:bodyPr>
          <a:lstStyle/>
          <a:p>
            <a:endParaRPr lang="en-US" dirty="0"/>
          </a:p>
        </p:txBody>
      </p:sp>
      <p:sp>
        <p:nvSpPr>
          <p:cNvPr id="8" name="Rectangle 7"/>
          <p:cNvSpPr/>
          <p:nvPr/>
        </p:nvSpPr>
        <p:spPr>
          <a:xfrm>
            <a:off x="2286000" y="2967335"/>
            <a:ext cx="4572000" cy="369332"/>
          </a:xfrm>
          <a:prstGeom prst="rect">
            <a:avLst/>
          </a:prstGeom>
        </p:spPr>
        <p:txBody>
          <a:bodyPr>
            <a:spAutoFit/>
          </a:bodyPr>
          <a:lstStyle/>
          <a:p>
            <a:endParaRPr lang="en-US" dirty="0"/>
          </a:p>
        </p:txBody>
      </p:sp>
      <p:sp>
        <p:nvSpPr>
          <p:cNvPr id="10" name="Rectangle 9"/>
          <p:cNvSpPr/>
          <p:nvPr/>
        </p:nvSpPr>
        <p:spPr>
          <a:xfrm>
            <a:off x="2286000" y="1582341"/>
            <a:ext cx="4572000" cy="369332"/>
          </a:xfrm>
          <a:prstGeom prst="rect">
            <a:avLst/>
          </a:prstGeom>
        </p:spPr>
        <p:txBody>
          <a:bodyPr>
            <a:spAutoFit/>
          </a:bodyPr>
          <a:lstStyle/>
          <a:p>
            <a:pPr lvl="0"/>
            <a:endParaRPr lang="en-US" dirty="0"/>
          </a:p>
        </p:txBody>
      </p:sp>
      <p:sp>
        <p:nvSpPr>
          <p:cNvPr id="11" name="Rectangle 10"/>
          <p:cNvSpPr/>
          <p:nvPr/>
        </p:nvSpPr>
        <p:spPr>
          <a:xfrm>
            <a:off x="381000" y="1392151"/>
            <a:ext cx="4572000" cy="369332"/>
          </a:xfrm>
          <a:prstGeom prst="rect">
            <a:avLst/>
          </a:prstGeom>
        </p:spPr>
        <p:txBody>
          <a:bodyPr>
            <a:spAutoFit/>
          </a:bodyPr>
          <a:lstStyle/>
          <a:p>
            <a:pPr lvl="0"/>
            <a:endParaRPr lang="en-US" dirty="0"/>
          </a:p>
        </p:txBody>
      </p:sp>
      <p:sp>
        <p:nvSpPr>
          <p:cNvPr id="17" name="Rectangle 4"/>
          <p:cNvSpPr txBox="1">
            <a:spLocks noChangeArrowheads="1"/>
          </p:cNvSpPr>
          <p:nvPr/>
        </p:nvSpPr>
        <p:spPr>
          <a:xfrm>
            <a:off x="4591216" y="813656"/>
            <a:ext cx="4511797" cy="5537862"/>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t">
              <a:buNone/>
            </a:pPr>
            <a:r>
              <a:rPr lang="en-US" sz="1200" b="1" dirty="0">
                <a:solidFill>
                  <a:schemeClr val="tx1"/>
                </a:solidFill>
                <a:latin typeface="Century Gothic" pitchFamily="34" charset="0"/>
                <a:ea typeface="宋体" charset="-122"/>
              </a:rPr>
              <a:t>Responsibility: </a:t>
            </a:r>
          </a:p>
          <a:p>
            <a:r>
              <a:rPr lang="en-US" sz="1200" dirty="0" smtClean="0"/>
              <a:t>Design system functions</a:t>
            </a:r>
          </a:p>
          <a:p>
            <a:r>
              <a:rPr lang="en-US" sz="1200" dirty="0" smtClean="0"/>
              <a:t>Document functions</a:t>
            </a:r>
          </a:p>
          <a:p>
            <a:r>
              <a:rPr lang="en-US" sz="1200" dirty="0" smtClean="0"/>
              <a:t>Base on document develop the code for web service</a:t>
            </a:r>
          </a:p>
          <a:p>
            <a:r>
              <a:rPr lang="en-US" sz="1200" dirty="0" smtClean="0"/>
              <a:t>Unit test</a:t>
            </a:r>
          </a:p>
          <a:p>
            <a:pPr marL="0" indent="0">
              <a:buNone/>
            </a:pPr>
            <a:endParaRPr lang="en-US" sz="1200" dirty="0"/>
          </a:p>
          <a:p>
            <a:pPr marL="0" indent="-177800">
              <a:lnSpc>
                <a:spcPct val="80000"/>
              </a:lnSpc>
              <a:spcBef>
                <a:spcPts val="600"/>
              </a:spcBef>
              <a:spcAft>
                <a:spcPts val="1200"/>
              </a:spcAft>
              <a:buSzPct val="90000"/>
              <a:buNone/>
              <a:defRPr/>
            </a:pPr>
            <a:r>
              <a:rPr lang="en-US" sz="1200" b="1" dirty="0">
                <a:solidFill>
                  <a:schemeClr val="tx1"/>
                </a:solidFill>
                <a:latin typeface="Century Gothic" pitchFamily="34" charset="0"/>
                <a:ea typeface="宋体" charset="-122"/>
              </a:rPr>
              <a:t>Role: </a:t>
            </a:r>
          </a:p>
          <a:p>
            <a:pPr marL="0" indent="0">
              <a:buNone/>
            </a:pPr>
            <a:r>
              <a:rPr lang="en-US" sz="1200" dirty="0"/>
              <a:t> Software </a:t>
            </a:r>
            <a:r>
              <a:rPr lang="en-US" sz="1200" dirty="0" smtClean="0"/>
              <a:t>Engineer</a:t>
            </a:r>
          </a:p>
          <a:p>
            <a:pPr marL="0" indent="0">
              <a:buNone/>
            </a:pPr>
            <a:endParaRPr lang="en-US" sz="1200" dirty="0"/>
          </a:p>
          <a:p>
            <a:pPr marL="0" indent="0" algn="just">
              <a:lnSpc>
                <a:spcPct val="80000"/>
              </a:lnSpc>
              <a:spcAft>
                <a:spcPts val="0"/>
              </a:spcAft>
              <a:buClr>
                <a:srgbClr val="000000"/>
              </a:buClr>
              <a:buNone/>
              <a:defRPr/>
            </a:pPr>
            <a:r>
              <a:rPr lang="en-US" altLang="zh-CN" sz="1200" b="1" dirty="0">
                <a:solidFill>
                  <a:schemeClr val="tx1"/>
                </a:solidFill>
                <a:latin typeface="Century Gothic" pitchFamily="34" charset="0"/>
                <a:ea typeface="宋体" charset="-122"/>
              </a:rPr>
              <a:t>2014.07 - -2014.10  New Balance System</a:t>
            </a:r>
          </a:p>
          <a:p>
            <a:pPr marL="0" indent="0" algn="just">
              <a:lnSpc>
                <a:spcPct val="80000"/>
              </a:lnSpc>
              <a:spcAft>
                <a:spcPts val="0"/>
              </a:spcAft>
              <a:buClr>
                <a:srgbClr val="000000"/>
              </a:buClr>
              <a:buNone/>
              <a:defRPr/>
            </a:pPr>
            <a:endParaRPr lang="zh-CN" altLang="en-US" sz="1200" dirty="0"/>
          </a:p>
          <a:p>
            <a:pPr marL="0" indent="0">
              <a:buNone/>
            </a:pPr>
            <a:r>
              <a:rPr lang="en-US" sz="1200" dirty="0" smtClean="0"/>
              <a:t>The </a:t>
            </a:r>
            <a:r>
              <a:rPr lang="en-US" sz="1200" dirty="0"/>
              <a:t>balance system needs to be simple and the adaptability more </a:t>
            </a:r>
            <a:r>
              <a:rPr lang="en-US" sz="1200" dirty="0" smtClean="0"/>
              <a:t>widely, And </a:t>
            </a:r>
            <a:r>
              <a:rPr lang="en-US" sz="1200" dirty="0"/>
              <a:t>the module of the balance system have changed</a:t>
            </a:r>
            <a:r>
              <a:rPr lang="en-US" sz="1200" dirty="0" smtClean="0"/>
              <a:t>, the </a:t>
            </a:r>
            <a:r>
              <a:rPr lang="en-US" sz="1200" dirty="0"/>
              <a:t>balance system </a:t>
            </a:r>
            <a:r>
              <a:rPr lang="en-US" sz="1200" dirty="0" smtClean="0"/>
              <a:t>needs improvement.</a:t>
            </a:r>
            <a:endParaRPr lang="en-US" sz="1200" dirty="0"/>
          </a:p>
          <a:p>
            <a:pPr marL="0" indent="0">
              <a:buNone/>
            </a:pPr>
            <a:r>
              <a:rPr lang="en-US" sz="1200" dirty="0" smtClean="0"/>
              <a:t>Main </a:t>
            </a:r>
            <a:r>
              <a:rPr lang="en-US" sz="1200" dirty="0"/>
              <a:t>Technology :Command pattern</a:t>
            </a:r>
            <a:r>
              <a:rPr lang="en-US" sz="1200" dirty="0" smtClean="0"/>
              <a:t>, </a:t>
            </a:r>
            <a:r>
              <a:rPr lang="en-US" sz="1200" dirty="0" err="1" smtClean="0"/>
              <a:t>Remoting</a:t>
            </a:r>
            <a:r>
              <a:rPr lang="en-US" sz="1200" dirty="0" smtClean="0"/>
              <a:t> communication  </a:t>
            </a:r>
            <a:endParaRPr lang="en-US" sz="1200" dirty="0"/>
          </a:p>
          <a:p>
            <a:r>
              <a:rPr lang="en-US" sz="1200" dirty="0" smtClean="0"/>
              <a:t>Environment</a:t>
            </a:r>
            <a:r>
              <a:rPr lang="en-US" altLang="zh-CN" sz="1200" dirty="0" smtClean="0"/>
              <a:t>:</a:t>
            </a:r>
            <a:r>
              <a:rPr lang="en-US" sz="1200" dirty="0" smtClean="0"/>
              <a:t>win7,framework 2.0 </a:t>
            </a:r>
            <a:r>
              <a:rPr lang="en-US" sz="1200" dirty="0"/>
              <a:t>,oracle</a:t>
            </a:r>
          </a:p>
          <a:p>
            <a:r>
              <a:rPr lang="en-US" altLang="zh-CN" sz="1200" dirty="0"/>
              <a:t>Tools: </a:t>
            </a:r>
            <a:r>
              <a:rPr lang="en-US" sz="1200" dirty="0"/>
              <a:t>Visual Studio </a:t>
            </a:r>
            <a:r>
              <a:rPr lang="en-US" sz="1200" dirty="0" smtClean="0"/>
              <a:t>2008,PL/SQL</a:t>
            </a:r>
          </a:p>
          <a:p>
            <a:pPr marL="0" indent="0" fontAlgn="t">
              <a:buNone/>
            </a:pPr>
            <a:r>
              <a:rPr lang="en-US" sz="1200" b="1" dirty="0">
                <a:solidFill>
                  <a:schemeClr val="tx1"/>
                </a:solidFill>
                <a:latin typeface="Century Gothic" pitchFamily="34" charset="0"/>
                <a:ea typeface="宋体" charset="-122"/>
              </a:rPr>
              <a:t>Responsibility: </a:t>
            </a:r>
          </a:p>
          <a:p>
            <a:r>
              <a:rPr lang="en-US" sz="1200" dirty="0" smtClean="0"/>
              <a:t>Involve in the theory architecture design</a:t>
            </a:r>
            <a:endParaRPr lang="en-US" sz="1200" dirty="0"/>
          </a:p>
          <a:p>
            <a:r>
              <a:rPr lang="en-US" sz="1200" dirty="0" smtClean="0"/>
              <a:t>Communication with requirement side</a:t>
            </a:r>
            <a:endParaRPr lang="en-US" sz="1200" dirty="0"/>
          </a:p>
          <a:p>
            <a:r>
              <a:rPr lang="en-US" sz="1200" dirty="0" smtClean="0"/>
              <a:t>Teach the requirement side  more professional</a:t>
            </a:r>
            <a:endParaRPr lang="en-US" altLang="zh-CN" sz="1200" dirty="0"/>
          </a:p>
          <a:p>
            <a:pPr marL="0" indent="0">
              <a:buNone/>
            </a:pPr>
            <a:endParaRPr lang="en-US" sz="1200" dirty="0"/>
          </a:p>
        </p:txBody>
      </p:sp>
    </p:spTree>
    <p:extLst>
      <p:ext uri="{BB962C8B-B14F-4D97-AF65-F5344CB8AC3E}">
        <p14:creationId xmlns:p14="http://schemas.microsoft.com/office/powerpoint/2010/main" val="2318222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D65173-87C9-47C0-A890-7AD8E2754265}" type="slidenum">
              <a:rPr lang="en-US" smtClean="0"/>
              <a:pPr/>
              <a:t>3</a:t>
            </a:fld>
            <a:endParaRPr lang="en-US" dirty="0"/>
          </a:p>
        </p:txBody>
      </p:sp>
      <p:grpSp>
        <p:nvGrpSpPr>
          <p:cNvPr id="5" name="Group 4"/>
          <p:cNvGrpSpPr/>
          <p:nvPr/>
        </p:nvGrpSpPr>
        <p:grpSpPr>
          <a:xfrm>
            <a:off x="189283" y="813656"/>
            <a:ext cx="8803868" cy="5537862"/>
            <a:chOff x="265988" y="656821"/>
            <a:chExt cx="8307062" cy="5029200"/>
          </a:xfrm>
        </p:grpSpPr>
        <p:sp>
          <p:nvSpPr>
            <p:cNvPr id="6" name="Rectangle 3"/>
            <p:cNvSpPr txBox="1">
              <a:spLocks noChangeArrowheads="1"/>
            </p:cNvSpPr>
            <p:nvPr/>
          </p:nvSpPr>
          <p:spPr>
            <a:xfrm>
              <a:off x="4382050" y="656821"/>
              <a:ext cx="4191000" cy="5029200"/>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Aft>
                  <a:spcPts val="0"/>
                </a:spcAft>
                <a:buClr>
                  <a:srgbClr val="000000"/>
                </a:buClr>
                <a:buNone/>
                <a:defRPr/>
              </a:pPr>
              <a:endParaRPr lang="en-US" altLang="en-US" sz="1200" dirty="0">
                <a:solidFill>
                  <a:schemeClr val="tx1"/>
                </a:solidFill>
                <a:latin typeface="Century Gothic" pitchFamily="34" charset="0"/>
                <a:ea typeface="SimSun" pitchFamily="2" charset="-122"/>
                <a:sym typeface="Verdana" panose="020B0604030504040204" pitchFamily="34" charset="0"/>
              </a:endParaRPr>
            </a:p>
          </p:txBody>
        </p:sp>
        <p:sp>
          <p:nvSpPr>
            <p:cNvPr id="7" name="Rectangle 4"/>
            <p:cNvSpPr txBox="1">
              <a:spLocks noChangeArrowheads="1"/>
            </p:cNvSpPr>
            <p:nvPr/>
          </p:nvSpPr>
          <p:spPr>
            <a:xfrm>
              <a:off x="265988" y="656821"/>
              <a:ext cx="4116062" cy="5029200"/>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Design and development service function</a:t>
              </a:r>
            </a:p>
            <a:p>
              <a:r>
                <a:rPr lang="en-US" sz="1200" dirty="0" smtClean="0"/>
                <a:t>Design and development Client interaction function.</a:t>
              </a:r>
            </a:p>
            <a:p>
              <a:r>
                <a:rPr lang="en-US" sz="1200" dirty="0" smtClean="0"/>
                <a:t>Handle requirement changes</a:t>
              </a:r>
            </a:p>
            <a:p>
              <a:pPr marL="0" indent="-177800">
                <a:lnSpc>
                  <a:spcPct val="80000"/>
                </a:lnSpc>
                <a:spcBef>
                  <a:spcPts val="600"/>
                </a:spcBef>
                <a:spcAft>
                  <a:spcPts val="1200"/>
                </a:spcAft>
                <a:buSzPct val="90000"/>
                <a:buNone/>
                <a:defRPr/>
              </a:pPr>
              <a:r>
                <a:rPr lang="en-US" sz="1200" b="1" dirty="0" smtClean="0">
                  <a:solidFill>
                    <a:schemeClr val="tx1"/>
                  </a:solidFill>
                  <a:latin typeface="Century Gothic" pitchFamily="34" charset="0"/>
                  <a:ea typeface="宋体" charset="-122"/>
                </a:rPr>
                <a:t>Role: </a:t>
              </a:r>
            </a:p>
            <a:p>
              <a:pPr marL="0" indent="0">
                <a:buNone/>
              </a:pPr>
              <a:r>
                <a:rPr lang="en-US" sz="1200" dirty="0" smtClean="0"/>
                <a:t>   Software Engineer</a:t>
              </a:r>
            </a:p>
            <a:p>
              <a:pPr marL="0" indent="0">
                <a:buNone/>
              </a:pPr>
              <a:endParaRPr lang="en-US" sz="1200" b="1" dirty="0">
                <a:solidFill>
                  <a:schemeClr val="tx1"/>
                </a:solidFill>
                <a:latin typeface="Century Gothic" pitchFamily="34" charset="0"/>
                <a:ea typeface="宋体" charset="-122"/>
                <a:cs typeface="+mn-cs"/>
              </a:endParaRPr>
            </a:p>
            <a:p>
              <a:pPr marL="0" indent="0" algn="just">
                <a:spcAft>
                  <a:spcPts val="0"/>
                </a:spcAft>
                <a:buNone/>
              </a:pPr>
              <a:r>
                <a:rPr lang="en-US" sz="1200" b="1" dirty="0" smtClean="0">
                  <a:solidFill>
                    <a:schemeClr val="tx1"/>
                  </a:solidFill>
                  <a:latin typeface="Century Gothic" pitchFamily="34" charset="0"/>
                  <a:ea typeface="宋体" charset="-122"/>
                </a:rPr>
                <a:t>2012.09-2013</a:t>
              </a:r>
              <a:r>
                <a:rPr lang="en-US" sz="1200" b="1" dirty="0">
                  <a:solidFill>
                    <a:schemeClr val="tx1"/>
                  </a:solidFill>
                  <a:latin typeface="Century Gothic" pitchFamily="34" charset="0"/>
                  <a:ea typeface="宋体" charset="-122"/>
                </a:rPr>
                <a:t>.</a:t>
              </a:r>
              <a:r>
                <a:rPr lang="en-US" sz="1200" b="1" dirty="0" smtClean="0">
                  <a:solidFill>
                    <a:schemeClr val="tx1"/>
                  </a:solidFill>
                  <a:latin typeface="Century Gothic" pitchFamily="34" charset="0"/>
                  <a:ea typeface="宋体" charset="-122"/>
                </a:rPr>
                <a:t>09   </a:t>
              </a:r>
              <a:r>
                <a:rPr lang="en-US" altLang="zh-CN" sz="1200" b="1" dirty="0" smtClean="0">
                  <a:solidFill>
                    <a:schemeClr val="tx1"/>
                  </a:solidFill>
                  <a:latin typeface="Century Gothic" pitchFamily="34" charset="0"/>
                  <a:ea typeface="宋体" charset="-122"/>
                </a:rPr>
                <a:t>Call Center, Audit system, Old Balance system</a:t>
              </a:r>
              <a:endParaRPr lang="en-US" altLang="zh-CN" sz="1200" b="1" dirty="0">
                <a:solidFill>
                  <a:schemeClr val="tx1"/>
                </a:solidFill>
                <a:latin typeface="Century Gothic" pitchFamily="34" charset="0"/>
                <a:ea typeface="宋体" charset="-122"/>
              </a:endParaRPr>
            </a:p>
            <a:p>
              <a:pPr marL="0" indent="0" fontAlgn="t">
                <a:buNone/>
              </a:pPr>
              <a:r>
                <a:rPr lang="en-US" sz="1200" dirty="0"/>
                <a:t>Audit system deals with the order information between  agent and supplier </a:t>
              </a:r>
              <a:r>
                <a:rPr lang="en-US" sz="1200" dirty="0" smtClean="0"/>
                <a:t>Balance </a:t>
              </a:r>
              <a:r>
                <a:rPr lang="en-US" sz="1200" dirty="0"/>
                <a:t>system deals with the bill  between  agent and supplier </a:t>
              </a:r>
              <a:r>
                <a:rPr lang="en-US" sz="1200" dirty="0" smtClean="0"/>
                <a:t>,and </a:t>
              </a:r>
              <a:r>
                <a:rPr lang="en-US" sz="1200" dirty="0"/>
                <a:t>the record the bill </a:t>
              </a:r>
              <a:r>
                <a:rPr lang="en-US" sz="1200" dirty="0" smtClean="0"/>
                <a:t>inside. The </a:t>
              </a:r>
              <a:r>
                <a:rPr lang="en-US" sz="1200" dirty="0"/>
                <a:t>old  balance system deals the cash payment </a:t>
              </a:r>
              <a:r>
                <a:rPr lang="en-US" sz="1200" dirty="0" smtClean="0"/>
                <a:t>orders</a:t>
              </a:r>
            </a:p>
            <a:p>
              <a:r>
                <a:rPr lang="en-US" sz="1200" dirty="0"/>
                <a:t>Environment</a:t>
              </a:r>
              <a:r>
                <a:rPr lang="en-US" altLang="zh-CN" sz="1200" dirty="0"/>
                <a:t>:</a:t>
              </a:r>
              <a:r>
                <a:rPr lang="en-US" sz="1200" dirty="0"/>
                <a:t>win7,framework 2.0 ,oracle</a:t>
              </a:r>
            </a:p>
            <a:p>
              <a:r>
                <a:rPr lang="en-US" altLang="zh-CN" sz="1200" dirty="0"/>
                <a:t>Tools: </a:t>
              </a:r>
              <a:r>
                <a:rPr lang="en-US" sz="1200" dirty="0"/>
                <a:t>Visual Studio </a:t>
              </a:r>
              <a:r>
                <a:rPr lang="en-US" sz="1200" dirty="0" smtClean="0"/>
                <a:t>2008,PL/SQL</a:t>
              </a:r>
              <a:endParaRPr lang="en-US" sz="1200" dirty="0"/>
            </a:p>
            <a:p>
              <a:pPr marL="0" indent="-177800">
                <a:lnSpc>
                  <a:spcPct val="80000"/>
                </a:lnSpc>
                <a:spcBef>
                  <a:spcPts val="600"/>
                </a:spcBef>
                <a:spcAft>
                  <a:spcPts val="1200"/>
                </a:spcAft>
                <a:buSzPct val="90000"/>
                <a:buNone/>
                <a:defRPr/>
              </a:pPr>
              <a:r>
                <a:rPr lang="en-US" sz="1200" b="1" dirty="0" smtClean="0">
                  <a:solidFill>
                    <a:schemeClr val="tx1"/>
                  </a:solidFill>
                  <a:latin typeface="Century Gothic" pitchFamily="34" charset="0"/>
                  <a:ea typeface="宋体" charset="-122"/>
                  <a:cs typeface="+mn-cs"/>
                </a:rPr>
                <a:t>Responsibility</a:t>
              </a:r>
              <a:r>
                <a:rPr lang="en-US" sz="1200" b="1" dirty="0">
                  <a:solidFill>
                    <a:schemeClr val="tx1"/>
                  </a:solidFill>
                  <a:latin typeface="Century Gothic" pitchFamily="34" charset="0"/>
                  <a:ea typeface="宋体" charset="-122"/>
                  <a:cs typeface="+mn-cs"/>
                </a:rPr>
                <a:t>: </a:t>
              </a:r>
            </a:p>
            <a:p>
              <a:r>
                <a:rPr lang="en-US" sz="1200" dirty="0" smtClean="0"/>
                <a:t>Communication with requirement side</a:t>
              </a:r>
            </a:p>
            <a:p>
              <a:r>
                <a:rPr lang="en-US" sz="1200" dirty="0" smtClean="0"/>
                <a:t>Design code and development</a:t>
              </a:r>
            </a:p>
            <a:p>
              <a:r>
                <a:rPr lang="en-US" sz="1200" dirty="0" smtClean="0"/>
                <a:t>Problem debug among multi subsystems</a:t>
              </a:r>
            </a:p>
            <a:p>
              <a:r>
                <a:rPr lang="en-US" sz="1200" dirty="0" smtClean="0"/>
                <a:t>Unit test</a:t>
              </a:r>
              <a:endParaRPr lang="en-US" sz="1200" dirty="0"/>
            </a:p>
            <a:p>
              <a:pPr marL="0" indent="-177800">
                <a:lnSpc>
                  <a:spcPct val="80000"/>
                </a:lnSpc>
                <a:spcBef>
                  <a:spcPts val="600"/>
                </a:spcBef>
                <a:spcAft>
                  <a:spcPts val="1200"/>
                </a:spcAft>
                <a:buSzPct val="90000"/>
                <a:buNone/>
                <a:defRPr/>
              </a:pPr>
              <a:r>
                <a:rPr lang="en-US" sz="1200" b="1" dirty="0">
                  <a:solidFill>
                    <a:schemeClr val="tx1"/>
                  </a:solidFill>
                  <a:latin typeface="Century Gothic" pitchFamily="34" charset="0"/>
                  <a:ea typeface="宋体" charset="-122"/>
                  <a:cs typeface="+mn-cs"/>
                </a:rPr>
                <a:t>Role: </a:t>
              </a:r>
            </a:p>
            <a:p>
              <a:pPr marL="0" indent="0">
                <a:buNone/>
              </a:pPr>
              <a:r>
                <a:rPr lang="en-US" sz="1200" dirty="0"/>
                <a:t>Software Engineer</a:t>
              </a:r>
            </a:p>
            <a:p>
              <a:pPr marL="0" indent="0">
                <a:buNone/>
              </a:pPr>
              <a:endParaRPr lang="en-US" sz="1200" b="1" dirty="0"/>
            </a:p>
            <a:p>
              <a:pPr marL="0" indent="0">
                <a:buNone/>
              </a:pPr>
              <a:endParaRPr lang="en-US" sz="1200" b="1" dirty="0" smtClean="0"/>
            </a:p>
            <a:p>
              <a:pPr marL="0" indent="0">
                <a:buNone/>
              </a:pPr>
              <a:r>
                <a:rPr lang="en-US" sz="1200" dirty="0" smtClean="0"/>
                <a:t> </a:t>
              </a:r>
            </a:p>
            <a:p>
              <a:pPr marL="0" lvl="0" indent="0">
                <a:buNone/>
              </a:pPr>
              <a:endParaRPr lang="en-US" altLang="zh-CN" sz="1200" dirty="0">
                <a:solidFill>
                  <a:schemeClr val="tx1"/>
                </a:solidFill>
                <a:latin typeface="Century Gothic" pitchFamily="34" charset="0"/>
                <a:ea typeface="SimSun" pitchFamily="2" charset="-122"/>
              </a:endParaRPr>
            </a:p>
            <a:p>
              <a:pPr marL="0" indent="0" algn="just">
                <a:spcAft>
                  <a:spcPts val="0"/>
                </a:spcAft>
                <a:buNone/>
              </a:pPr>
              <a:endParaRPr lang="en-US" altLang="zh-CN" sz="1200" b="1" dirty="0">
                <a:latin typeface="Century Gothic" panose="020B0502020202020204" pitchFamily="34" charset="0"/>
                <a:ea typeface="MS PGothic" panose="020B0600070205080204" pitchFamily="34" charset="-128"/>
              </a:endParaRPr>
            </a:p>
          </p:txBody>
        </p:sp>
      </p:grpSp>
      <p:sp>
        <p:nvSpPr>
          <p:cNvPr id="9" name="Title 1"/>
          <p:cNvSpPr txBox="1">
            <a:spLocks/>
          </p:cNvSpPr>
          <p:nvPr/>
        </p:nvSpPr>
        <p:spPr>
          <a:xfrm>
            <a:off x="228600" y="-76200"/>
            <a:ext cx="8684638" cy="7084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altLang="zh-CN" sz="2400" dirty="0" smtClean="0">
                <a:latin typeface="Century Gothic" panose="020B0502020202020204" pitchFamily="34" charset="0"/>
              </a:rPr>
              <a:t>Jeff Wang</a:t>
            </a:r>
          </a:p>
        </p:txBody>
      </p:sp>
      <p:sp>
        <p:nvSpPr>
          <p:cNvPr id="2" name="Rectangle 1"/>
          <p:cNvSpPr/>
          <p:nvPr/>
        </p:nvSpPr>
        <p:spPr>
          <a:xfrm>
            <a:off x="2286000" y="3105835"/>
            <a:ext cx="4572000" cy="369332"/>
          </a:xfrm>
          <a:prstGeom prst="rect">
            <a:avLst/>
          </a:prstGeom>
        </p:spPr>
        <p:txBody>
          <a:bodyPr>
            <a:spAutoFit/>
          </a:bodyPr>
          <a:lstStyle/>
          <a:p>
            <a:endParaRPr lang="en-US" dirty="0"/>
          </a:p>
        </p:txBody>
      </p:sp>
      <p:sp>
        <p:nvSpPr>
          <p:cNvPr id="4" name="Rectangle 3"/>
          <p:cNvSpPr/>
          <p:nvPr/>
        </p:nvSpPr>
        <p:spPr>
          <a:xfrm>
            <a:off x="2286000" y="2967335"/>
            <a:ext cx="4572000" cy="369332"/>
          </a:xfrm>
          <a:prstGeom prst="rect">
            <a:avLst/>
          </a:prstGeom>
        </p:spPr>
        <p:txBody>
          <a:bodyPr>
            <a:spAutoFit/>
          </a:bodyPr>
          <a:lstStyle/>
          <a:p>
            <a:endParaRPr lang="en-US" dirty="0"/>
          </a:p>
        </p:txBody>
      </p:sp>
      <p:sp>
        <p:nvSpPr>
          <p:cNvPr id="8" name="Rectangle 7"/>
          <p:cNvSpPr/>
          <p:nvPr/>
        </p:nvSpPr>
        <p:spPr>
          <a:xfrm>
            <a:off x="2286000" y="2967335"/>
            <a:ext cx="4572000" cy="369332"/>
          </a:xfrm>
          <a:prstGeom prst="rect">
            <a:avLst/>
          </a:prstGeom>
        </p:spPr>
        <p:txBody>
          <a:bodyPr>
            <a:spAutoFit/>
          </a:bodyPr>
          <a:lstStyle/>
          <a:p>
            <a:endParaRPr lang="en-US" dirty="0"/>
          </a:p>
        </p:txBody>
      </p:sp>
      <p:sp>
        <p:nvSpPr>
          <p:cNvPr id="10" name="Rectangle 9"/>
          <p:cNvSpPr/>
          <p:nvPr/>
        </p:nvSpPr>
        <p:spPr>
          <a:xfrm>
            <a:off x="2286000" y="1582341"/>
            <a:ext cx="4572000" cy="369332"/>
          </a:xfrm>
          <a:prstGeom prst="rect">
            <a:avLst/>
          </a:prstGeom>
        </p:spPr>
        <p:txBody>
          <a:bodyPr>
            <a:spAutoFit/>
          </a:bodyPr>
          <a:lstStyle/>
          <a:p>
            <a:pPr lvl="0"/>
            <a:endParaRPr lang="en-US" dirty="0"/>
          </a:p>
        </p:txBody>
      </p:sp>
      <p:sp>
        <p:nvSpPr>
          <p:cNvPr id="11" name="Rectangle 10"/>
          <p:cNvSpPr/>
          <p:nvPr/>
        </p:nvSpPr>
        <p:spPr>
          <a:xfrm>
            <a:off x="381000" y="1392151"/>
            <a:ext cx="4572000" cy="369332"/>
          </a:xfrm>
          <a:prstGeom prst="rect">
            <a:avLst/>
          </a:prstGeom>
        </p:spPr>
        <p:txBody>
          <a:bodyPr>
            <a:spAutoFit/>
          </a:bodyPr>
          <a:lstStyle/>
          <a:p>
            <a:pPr lvl="0"/>
            <a:endParaRPr lang="en-US" dirty="0"/>
          </a:p>
        </p:txBody>
      </p:sp>
      <p:sp>
        <p:nvSpPr>
          <p:cNvPr id="17" name="Rectangle 4"/>
          <p:cNvSpPr txBox="1">
            <a:spLocks noChangeArrowheads="1"/>
          </p:cNvSpPr>
          <p:nvPr/>
        </p:nvSpPr>
        <p:spPr>
          <a:xfrm>
            <a:off x="4591217" y="813656"/>
            <a:ext cx="4362224" cy="5537862"/>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0"/>
              </a:spcAft>
              <a:buNone/>
            </a:pPr>
            <a:r>
              <a:rPr lang="en-US" altLang="zh-CN" sz="1200" b="1" dirty="0" smtClean="0">
                <a:solidFill>
                  <a:schemeClr val="tx1"/>
                </a:solidFill>
                <a:latin typeface="Century Gothic" pitchFamily="34" charset="0"/>
                <a:ea typeface="宋体" charset="-122"/>
              </a:rPr>
              <a:t>2012.04 </a:t>
            </a:r>
            <a:r>
              <a:rPr lang="en-US" altLang="zh-CN" sz="1200" b="1" dirty="0">
                <a:solidFill>
                  <a:schemeClr val="tx1"/>
                </a:solidFill>
                <a:latin typeface="Century Gothic" pitchFamily="34" charset="0"/>
                <a:ea typeface="宋体" charset="-122"/>
              </a:rPr>
              <a:t>-</a:t>
            </a:r>
            <a:r>
              <a:rPr lang="en-US" altLang="zh-CN" sz="1200" b="1" dirty="0" smtClean="0">
                <a:solidFill>
                  <a:schemeClr val="tx1"/>
                </a:solidFill>
                <a:latin typeface="Century Gothic" pitchFamily="34" charset="0"/>
                <a:ea typeface="宋体" charset="-122"/>
              </a:rPr>
              <a:t>2012.07 </a:t>
            </a:r>
            <a:r>
              <a:rPr lang="en-US" altLang="zh-CN" sz="1200" b="1" dirty="0">
                <a:solidFill>
                  <a:schemeClr val="tx1"/>
                </a:solidFill>
                <a:latin typeface="Century Gothic" pitchFamily="34" charset="0"/>
                <a:ea typeface="宋体" charset="-122"/>
              </a:rPr>
              <a:t>second development base on </a:t>
            </a:r>
            <a:r>
              <a:rPr lang="en-US" altLang="zh-CN" sz="1200" b="1" dirty="0" smtClean="0">
                <a:solidFill>
                  <a:schemeClr val="tx1"/>
                </a:solidFill>
                <a:latin typeface="Century Gothic" pitchFamily="34" charset="0"/>
                <a:ea typeface="宋体" charset="-122"/>
              </a:rPr>
              <a:t>the PHP </a:t>
            </a:r>
            <a:r>
              <a:rPr lang="en-US" altLang="zh-CN" sz="1200" b="1" dirty="0">
                <a:solidFill>
                  <a:schemeClr val="tx1"/>
                </a:solidFill>
                <a:latin typeface="Century Gothic" pitchFamily="34" charset="0"/>
                <a:ea typeface="宋体" charset="-122"/>
              </a:rPr>
              <a:t>CMS </a:t>
            </a:r>
            <a:r>
              <a:rPr lang="en-US" altLang="zh-CN" sz="1200" b="1" dirty="0" smtClean="0">
                <a:solidFill>
                  <a:schemeClr val="tx1"/>
                </a:solidFill>
                <a:latin typeface="Century Gothic" pitchFamily="34" charset="0"/>
                <a:ea typeface="宋体" charset="-122"/>
              </a:rPr>
              <a:t>template</a:t>
            </a:r>
          </a:p>
          <a:p>
            <a:pPr marL="0" indent="0" algn="just">
              <a:spcAft>
                <a:spcPts val="0"/>
              </a:spcAft>
              <a:buNone/>
            </a:pPr>
            <a:endParaRPr lang="en-US" altLang="zh-CN" sz="1200" b="1" dirty="0" smtClean="0">
              <a:solidFill>
                <a:schemeClr val="tx1"/>
              </a:solidFill>
              <a:latin typeface="Century Gothic" pitchFamily="34" charset="0"/>
              <a:ea typeface="宋体" charset="-122"/>
            </a:endParaRPr>
          </a:p>
          <a:p>
            <a:pPr marL="0" indent="0" algn="just">
              <a:spcAft>
                <a:spcPts val="0"/>
              </a:spcAft>
              <a:buNone/>
            </a:pPr>
            <a:r>
              <a:rPr lang="en-US" sz="1200" dirty="0"/>
              <a:t>For the improvement of the old company website,</a:t>
            </a:r>
          </a:p>
          <a:p>
            <a:pPr marL="0" indent="0" algn="just">
              <a:spcAft>
                <a:spcPts val="0"/>
              </a:spcAft>
              <a:buNone/>
            </a:pPr>
            <a:r>
              <a:rPr lang="en-US" sz="1200" dirty="0" smtClean="0"/>
              <a:t>Develop </a:t>
            </a:r>
            <a:r>
              <a:rPr lang="en-US" sz="1200" dirty="0"/>
              <a:t>the new website base on the </a:t>
            </a:r>
            <a:r>
              <a:rPr lang="en-US" sz="1200" dirty="0" smtClean="0"/>
              <a:t> PHP CMS template</a:t>
            </a:r>
            <a:endParaRPr lang="en-US" sz="1200" dirty="0"/>
          </a:p>
          <a:p>
            <a:r>
              <a:rPr lang="en-US" sz="1200" dirty="0"/>
              <a:t>Environment: win7,Php,Linux,mysql</a:t>
            </a:r>
          </a:p>
          <a:p>
            <a:r>
              <a:rPr lang="en-US" altLang="zh-CN" sz="1200" dirty="0" smtClean="0"/>
              <a:t>Tools</a:t>
            </a:r>
            <a:r>
              <a:rPr lang="en-US" altLang="zh-CN" sz="1200" dirty="0"/>
              <a:t>: </a:t>
            </a:r>
            <a:r>
              <a:rPr lang="en-US" sz="1200" dirty="0" err="1"/>
              <a:t>zend</a:t>
            </a:r>
            <a:r>
              <a:rPr lang="en-US" sz="1200" dirty="0"/>
              <a:t> studio</a:t>
            </a:r>
            <a:r>
              <a:rPr lang="en-US" sz="1200" dirty="0" smtClean="0"/>
              <a:t>, </a:t>
            </a:r>
            <a:r>
              <a:rPr lang="en-US" sz="1200" dirty="0" err="1" smtClean="0"/>
              <a:t>phpmyadmin</a:t>
            </a:r>
            <a:endParaRPr lang="en-US" sz="1200" dirty="0"/>
          </a:p>
          <a:p>
            <a:pPr marL="0" indent="-177800">
              <a:lnSpc>
                <a:spcPct val="80000"/>
              </a:lnSpc>
              <a:spcBef>
                <a:spcPts val="600"/>
              </a:spcBef>
              <a:spcAft>
                <a:spcPts val="1200"/>
              </a:spcAft>
              <a:buSzPct val="90000"/>
              <a:buNone/>
              <a:defRPr/>
            </a:pPr>
            <a:r>
              <a:rPr lang="en-US" sz="1200" b="1" dirty="0">
                <a:solidFill>
                  <a:schemeClr val="tx1"/>
                </a:solidFill>
                <a:latin typeface="Century Gothic" pitchFamily="34" charset="0"/>
                <a:ea typeface="宋体" charset="-122"/>
              </a:rPr>
              <a:t>Responsibility: </a:t>
            </a:r>
          </a:p>
          <a:p>
            <a:r>
              <a:rPr lang="en-US" sz="1200" dirty="0" smtClean="0"/>
              <a:t>Coordinate the project and manage the project</a:t>
            </a:r>
            <a:endParaRPr lang="en-US" sz="1200" dirty="0"/>
          </a:p>
          <a:p>
            <a:r>
              <a:rPr lang="en-US" sz="1200" dirty="0" smtClean="0"/>
              <a:t>Communication with requirement</a:t>
            </a:r>
            <a:endParaRPr lang="en-US" sz="1200" dirty="0"/>
          </a:p>
          <a:p>
            <a:r>
              <a:rPr lang="en-US" sz="1200" dirty="0" smtClean="0"/>
              <a:t>Base on requirement , assign work for designer and developer</a:t>
            </a:r>
            <a:endParaRPr lang="en-US" sz="1200" dirty="0"/>
          </a:p>
          <a:p>
            <a:r>
              <a:rPr lang="en-US" sz="1200" dirty="0" smtClean="0"/>
              <a:t>Decide the second development base on the PHP CMS template</a:t>
            </a:r>
          </a:p>
          <a:p>
            <a:r>
              <a:rPr lang="en-US" sz="1200" dirty="0" smtClean="0"/>
              <a:t>Response for the backend development work</a:t>
            </a:r>
          </a:p>
          <a:p>
            <a:r>
              <a:rPr lang="en-US" sz="1200" dirty="0" smtClean="0"/>
              <a:t>Using SVN to control version</a:t>
            </a:r>
          </a:p>
          <a:p>
            <a:r>
              <a:rPr lang="en-US" sz="1200" dirty="0" smtClean="0"/>
              <a:t>Build the test environment</a:t>
            </a:r>
          </a:p>
          <a:p>
            <a:r>
              <a:rPr lang="en-US" sz="1200" dirty="0" smtClean="0"/>
              <a:t>integration test</a:t>
            </a:r>
            <a:endParaRPr lang="en-US" sz="1200" dirty="0"/>
          </a:p>
          <a:p>
            <a:pPr marL="0" indent="-177800">
              <a:lnSpc>
                <a:spcPct val="80000"/>
              </a:lnSpc>
              <a:spcBef>
                <a:spcPts val="600"/>
              </a:spcBef>
              <a:spcAft>
                <a:spcPts val="1200"/>
              </a:spcAft>
              <a:buSzPct val="90000"/>
              <a:buNone/>
              <a:defRPr/>
            </a:pPr>
            <a:r>
              <a:rPr lang="en-US" sz="1200" b="1" dirty="0">
                <a:solidFill>
                  <a:schemeClr val="tx1"/>
                </a:solidFill>
                <a:latin typeface="Century Gothic" pitchFamily="34" charset="0"/>
                <a:ea typeface="宋体" charset="-122"/>
              </a:rPr>
              <a:t>Role: </a:t>
            </a:r>
          </a:p>
          <a:p>
            <a:pPr marL="0" indent="0">
              <a:buNone/>
            </a:pPr>
            <a:r>
              <a:rPr lang="en-US" sz="1200" dirty="0" smtClean="0"/>
              <a:t>Project Management</a:t>
            </a:r>
            <a:endParaRPr lang="en-US" sz="1200" dirty="0"/>
          </a:p>
        </p:txBody>
      </p:sp>
    </p:spTree>
    <p:extLst>
      <p:ext uri="{BB962C8B-B14F-4D97-AF65-F5344CB8AC3E}">
        <p14:creationId xmlns:p14="http://schemas.microsoft.com/office/powerpoint/2010/main" val="3176958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D65173-87C9-47C0-A890-7AD8E2754265}" type="slidenum">
              <a:rPr lang="en-US" smtClean="0"/>
              <a:pPr/>
              <a:t>4</a:t>
            </a:fld>
            <a:endParaRPr lang="en-US" dirty="0"/>
          </a:p>
        </p:txBody>
      </p:sp>
      <p:grpSp>
        <p:nvGrpSpPr>
          <p:cNvPr id="5" name="Group 4"/>
          <p:cNvGrpSpPr/>
          <p:nvPr/>
        </p:nvGrpSpPr>
        <p:grpSpPr>
          <a:xfrm>
            <a:off x="189283" y="813656"/>
            <a:ext cx="8803868" cy="5537862"/>
            <a:chOff x="265988" y="656821"/>
            <a:chExt cx="8307062" cy="5029200"/>
          </a:xfrm>
        </p:grpSpPr>
        <p:sp>
          <p:nvSpPr>
            <p:cNvPr id="6" name="Rectangle 3"/>
            <p:cNvSpPr txBox="1">
              <a:spLocks noChangeArrowheads="1"/>
            </p:cNvSpPr>
            <p:nvPr/>
          </p:nvSpPr>
          <p:spPr>
            <a:xfrm>
              <a:off x="4382050" y="656821"/>
              <a:ext cx="4191000" cy="5029200"/>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Aft>
                  <a:spcPts val="0"/>
                </a:spcAft>
                <a:buClr>
                  <a:srgbClr val="000000"/>
                </a:buClr>
                <a:buNone/>
                <a:defRPr/>
              </a:pPr>
              <a:endParaRPr lang="en-US" altLang="en-US" sz="1200" dirty="0">
                <a:solidFill>
                  <a:schemeClr val="tx1"/>
                </a:solidFill>
                <a:latin typeface="Century Gothic" pitchFamily="34" charset="0"/>
                <a:ea typeface="SimSun" pitchFamily="2" charset="-122"/>
                <a:sym typeface="Verdana" panose="020B0604030504040204" pitchFamily="34" charset="0"/>
              </a:endParaRPr>
            </a:p>
          </p:txBody>
        </p:sp>
        <p:sp>
          <p:nvSpPr>
            <p:cNvPr id="7" name="Rectangle 4"/>
            <p:cNvSpPr txBox="1">
              <a:spLocks noChangeArrowheads="1"/>
            </p:cNvSpPr>
            <p:nvPr/>
          </p:nvSpPr>
          <p:spPr>
            <a:xfrm>
              <a:off x="265988" y="656821"/>
              <a:ext cx="4116062" cy="5029200"/>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200" b="1" dirty="0">
                <a:solidFill>
                  <a:schemeClr val="tx1"/>
                </a:solidFill>
                <a:latin typeface="Century Gothic" pitchFamily="34" charset="0"/>
                <a:ea typeface="宋体" charset="-122"/>
                <a:cs typeface="+mn-cs"/>
              </a:endParaRPr>
            </a:p>
            <a:p>
              <a:pPr marL="0" indent="0" algn="just">
                <a:spcAft>
                  <a:spcPts val="0"/>
                </a:spcAft>
                <a:buNone/>
              </a:pPr>
              <a:r>
                <a:rPr lang="en-US" altLang="zh-CN" sz="1200" b="1" dirty="0" smtClean="0">
                  <a:solidFill>
                    <a:schemeClr val="tx1"/>
                  </a:solidFill>
                  <a:latin typeface="Century Gothic" pitchFamily="34" charset="0"/>
                  <a:ea typeface="宋体" charset="-122"/>
                </a:rPr>
                <a:t>2012.11-2012.12 weekly report management system</a:t>
              </a:r>
              <a:endParaRPr lang="zh-CN" altLang="en-US" sz="1200" b="1" dirty="0">
                <a:solidFill>
                  <a:schemeClr val="tx1"/>
                </a:solidFill>
                <a:latin typeface="Century Gothic" pitchFamily="34" charset="0"/>
                <a:ea typeface="宋体" charset="-122"/>
              </a:endParaRPr>
            </a:p>
            <a:p>
              <a:pPr marL="0" indent="0" fontAlgn="t">
                <a:buNone/>
              </a:pPr>
              <a:r>
                <a:rPr lang="en-US" sz="1200" dirty="0" smtClean="0"/>
                <a:t>Weekly </a:t>
              </a:r>
              <a:r>
                <a:rPr lang="en-US" sz="1200" dirty="0"/>
                <a:t>Notes Record  System </a:t>
              </a:r>
              <a:r>
                <a:rPr lang="en-US" sz="1200" dirty="0" smtClean="0"/>
                <a:t>for  company to track employee  work process</a:t>
              </a:r>
            </a:p>
            <a:p>
              <a:pPr fontAlgn="t"/>
              <a:r>
                <a:rPr lang="en-US" sz="1200" dirty="0" smtClean="0"/>
                <a:t>Environment</a:t>
              </a:r>
              <a:r>
                <a:rPr lang="en-US" altLang="zh-CN" sz="1200" dirty="0" smtClean="0"/>
                <a:t>:</a:t>
              </a:r>
              <a:r>
                <a:rPr lang="en-US" sz="1200" dirty="0"/>
                <a:t>win7,.net3,5 </a:t>
              </a:r>
              <a:r>
                <a:rPr lang="en-US" sz="1200" dirty="0" smtClean="0"/>
                <a:t>,</a:t>
              </a:r>
              <a:r>
                <a:rPr lang="en-US" sz="1200" dirty="0" err="1"/>
                <a:t>M</a:t>
              </a:r>
              <a:r>
                <a:rPr lang="en-US" sz="1200" dirty="0" err="1" smtClean="0"/>
                <a:t>ysql</a:t>
              </a:r>
              <a:endParaRPr lang="en-US" sz="1200" dirty="0" smtClean="0"/>
            </a:p>
            <a:p>
              <a:r>
                <a:rPr lang="en-US" altLang="zh-CN" sz="1200" dirty="0" smtClean="0"/>
                <a:t>Tools</a:t>
              </a:r>
              <a:r>
                <a:rPr lang="en-US" altLang="zh-CN" sz="1200" dirty="0"/>
                <a:t>: </a:t>
              </a:r>
              <a:r>
                <a:rPr lang="en-US" sz="1200" dirty="0"/>
                <a:t>Visual Studio 2008,phpmyadmin</a:t>
              </a:r>
            </a:p>
            <a:p>
              <a:pPr marL="0" indent="-177800">
                <a:lnSpc>
                  <a:spcPct val="80000"/>
                </a:lnSpc>
                <a:spcBef>
                  <a:spcPts val="600"/>
                </a:spcBef>
                <a:spcAft>
                  <a:spcPts val="1200"/>
                </a:spcAft>
                <a:buSzPct val="90000"/>
                <a:buNone/>
                <a:defRPr/>
              </a:pPr>
              <a:r>
                <a:rPr lang="en-US" sz="1200" b="1" dirty="0" smtClean="0">
                  <a:solidFill>
                    <a:schemeClr val="tx1"/>
                  </a:solidFill>
                  <a:latin typeface="Century Gothic" pitchFamily="34" charset="0"/>
                  <a:ea typeface="宋体" charset="-122"/>
                  <a:cs typeface="+mn-cs"/>
                </a:rPr>
                <a:t>Responsibility</a:t>
              </a:r>
              <a:r>
                <a:rPr lang="en-US" sz="1200" b="1" dirty="0">
                  <a:solidFill>
                    <a:schemeClr val="tx1"/>
                  </a:solidFill>
                  <a:latin typeface="Century Gothic" pitchFamily="34" charset="0"/>
                  <a:ea typeface="宋体" charset="-122"/>
                  <a:cs typeface="+mn-cs"/>
                </a:rPr>
                <a:t>: </a:t>
              </a:r>
            </a:p>
            <a:p>
              <a:r>
                <a:rPr lang="en-US" sz="1200" dirty="0" smtClean="0"/>
                <a:t>Communication with requirement side</a:t>
              </a:r>
            </a:p>
            <a:p>
              <a:r>
                <a:rPr lang="en-US" sz="1200" dirty="0" smtClean="0"/>
                <a:t>Function design</a:t>
              </a:r>
            </a:p>
            <a:p>
              <a:r>
                <a:rPr lang="en-US" sz="1200" dirty="0" smtClean="0"/>
                <a:t>Develop the main  logic code</a:t>
              </a:r>
            </a:p>
            <a:p>
              <a:r>
                <a:rPr lang="en-US" sz="1200" dirty="0" smtClean="0"/>
                <a:t>Version control</a:t>
              </a:r>
            </a:p>
            <a:p>
              <a:r>
                <a:rPr lang="en-US" sz="1200" dirty="0"/>
                <a:t>integration test</a:t>
              </a:r>
            </a:p>
            <a:p>
              <a:pPr marL="0" indent="-177800">
                <a:lnSpc>
                  <a:spcPct val="80000"/>
                </a:lnSpc>
                <a:spcBef>
                  <a:spcPts val="600"/>
                </a:spcBef>
                <a:spcAft>
                  <a:spcPts val="1200"/>
                </a:spcAft>
                <a:buSzPct val="90000"/>
                <a:buNone/>
                <a:defRPr/>
              </a:pPr>
              <a:r>
                <a:rPr lang="en-US" sz="1200" b="1" dirty="0" smtClean="0">
                  <a:solidFill>
                    <a:schemeClr val="tx1"/>
                  </a:solidFill>
                  <a:latin typeface="Century Gothic" pitchFamily="34" charset="0"/>
                  <a:ea typeface="宋体" charset="-122"/>
                  <a:cs typeface="+mn-cs"/>
                </a:rPr>
                <a:t>Role</a:t>
              </a:r>
              <a:r>
                <a:rPr lang="en-US" sz="1200" b="1" dirty="0">
                  <a:solidFill>
                    <a:schemeClr val="tx1"/>
                  </a:solidFill>
                  <a:latin typeface="Century Gothic" pitchFamily="34" charset="0"/>
                  <a:ea typeface="宋体" charset="-122"/>
                  <a:cs typeface="+mn-cs"/>
                </a:rPr>
                <a:t>: </a:t>
              </a:r>
            </a:p>
            <a:p>
              <a:pPr marL="0" indent="0">
                <a:buNone/>
              </a:pPr>
              <a:r>
                <a:rPr lang="en-US" sz="1200" dirty="0"/>
                <a:t>Software Engineer</a:t>
              </a:r>
            </a:p>
            <a:p>
              <a:pPr marL="0" indent="0">
                <a:buNone/>
              </a:pPr>
              <a:endParaRPr lang="en-US" sz="1200" b="1" dirty="0"/>
            </a:p>
            <a:p>
              <a:pPr marL="0" indent="0">
                <a:buNone/>
              </a:pPr>
              <a:endParaRPr lang="en-US" sz="1200" b="1" dirty="0" smtClean="0"/>
            </a:p>
            <a:p>
              <a:pPr marL="0" indent="0">
                <a:buNone/>
              </a:pPr>
              <a:r>
                <a:rPr lang="en-US" sz="1200" dirty="0" smtClean="0"/>
                <a:t> </a:t>
              </a:r>
            </a:p>
            <a:p>
              <a:pPr marL="0" lvl="0" indent="0">
                <a:buNone/>
              </a:pPr>
              <a:endParaRPr lang="en-US" altLang="zh-CN" sz="1200" dirty="0">
                <a:solidFill>
                  <a:schemeClr val="tx1"/>
                </a:solidFill>
                <a:latin typeface="Century Gothic" pitchFamily="34" charset="0"/>
                <a:ea typeface="SimSun" pitchFamily="2" charset="-122"/>
              </a:endParaRPr>
            </a:p>
            <a:p>
              <a:pPr marL="0" indent="0" algn="just">
                <a:spcAft>
                  <a:spcPts val="0"/>
                </a:spcAft>
                <a:buNone/>
              </a:pPr>
              <a:endParaRPr lang="en-US" altLang="zh-CN" sz="1200" b="1" dirty="0">
                <a:latin typeface="Century Gothic" panose="020B0502020202020204" pitchFamily="34" charset="0"/>
                <a:ea typeface="MS PGothic" panose="020B0600070205080204" pitchFamily="34" charset="-128"/>
              </a:endParaRPr>
            </a:p>
          </p:txBody>
        </p:sp>
      </p:grpSp>
      <p:sp>
        <p:nvSpPr>
          <p:cNvPr id="9" name="Title 1"/>
          <p:cNvSpPr txBox="1">
            <a:spLocks/>
          </p:cNvSpPr>
          <p:nvPr/>
        </p:nvSpPr>
        <p:spPr>
          <a:xfrm>
            <a:off x="228600" y="-76200"/>
            <a:ext cx="8684638" cy="7084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altLang="zh-CN" sz="2400" dirty="0" smtClean="0">
                <a:latin typeface="Century Gothic" panose="020B0502020202020204" pitchFamily="34" charset="0"/>
              </a:rPr>
              <a:t>Jeff Wang</a:t>
            </a:r>
          </a:p>
        </p:txBody>
      </p:sp>
      <p:sp>
        <p:nvSpPr>
          <p:cNvPr id="2" name="Rectangle 1"/>
          <p:cNvSpPr/>
          <p:nvPr/>
        </p:nvSpPr>
        <p:spPr>
          <a:xfrm>
            <a:off x="2286000" y="3105835"/>
            <a:ext cx="4572000" cy="369332"/>
          </a:xfrm>
          <a:prstGeom prst="rect">
            <a:avLst/>
          </a:prstGeom>
        </p:spPr>
        <p:txBody>
          <a:bodyPr>
            <a:spAutoFit/>
          </a:bodyPr>
          <a:lstStyle/>
          <a:p>
            <a:endParaRPr lang="en-US" dirty="0"/>
          </a:p>
        </p:txBody>
      </p:sp>
      <p:sp>
        <p:nvSpPr>
          <p:cNvPr id="4" name="Rectangle 3"/>
          <p:cNvSpPr/>
          <p:nvPr/>
        </p:nvSpPr>
        <p:spPr>
          <a:xfrm>
            <a:off x="2286000" y="2967335"/>
            <a:ext cx="4572000" cy="369332"/>
          </a:xfrm>
          <a:prstGeom prst="rect">
            <a:avLst/>
          </a:prstGeom>
        </p:spPr>
        <p:txBody>
          <a:bodyPr>
            <a:spAutoFit/>
          </a:bodyPr>
          <a:lstStyle/>
          <a:p>
            <a:endParaRPr lang="en-US" dirty="0"/>
          </a:p>
        </p:txBody>
      </p:sp>
      <p:sp>
        <p:nvSpPr>
          <p:cNvPr id="8" name="Rectangle 7"/>
          <p:cNvSpPr/>
          <p:nvPr/>
        </p:nvSpPr>
        <p:spPr>
          <a:xfrm>
            <a:off x="2286000" y="2967335"/>
            <a:ext cx="4572000" cy="369332"/>
          </a:xfrm>
          <a:prstGeom prst="rect">
            <a:avLst/>
          </a:prstGeom>
        </p:spPr>
        <p:txBody>
          <a:bodyPr>
            <a:spAutoFit/>
          </a:bodyPr>
          <a:lstStyle/>
          <a:p>
            <a:endParaRPr lang="en-US" dirty="0"/>
          </a:p>
        </p:txBody>
      </p:sp>
      <p:sp>
        <p:nvSpPr>
          <p:cNvPr id="10" name="Rectangle 9"/>
          <p:cNvSpPr/>
          <p:nvPr/>
        </p:nvSpPr>
        <p:spPr>
          <a:xfrm>
            <a:off x="2286000" y="1582341"/>
            <a:ext cx="4572000" cy="369332"/>
          </a:xfrm>
          <a:prstGeom prst="rect">
            <a:avLst/>
          </a:prstGeom>
        </p:spPr>
        <p:txBody>
          <a:bodyPr>
            <a:spAutoFit/>
          </a:bodyPr>
          <a:lstStyle/>
          <a:p>
            <a:pPr lvl="0"/>
            <a:endParaRPr lang="en-US" dirty="0"/>
          </a:p>
        </p:txBody>
      </p:sp>
      <p:sp>
        <p:nvSpPr>
          <p:cNvPr id="11" name="Rectangle 10"/>
          <p:cNvSpPr/>
          <p:nvPr/>
        </p:nvSpPr>
        <p:spPr>
          <a:xfrm>
            <a:off x="381000" y="1392151"/>
            <a:ext cx="4572000" cy="369332"/>
          </a:xfrm>
          <a:prstGeom prst="rect">
            <a:avLst/>
          </a:prstGeom>
        </p:spPr>
        <p:txBody>
          <a:bodyPr>
            <a:spAutoFit/>
          </a:bodyPr>
          <a:lstStyle/>
          <a:p>
            <a:pPr lvl="0"/>
            <a:endParaRPr lang="en-US" dirty="0"/>
          </a:p>
        </p:txBody>
      </p:sp>
      <p:sp>
        <p:nvSpPr>
          <p:cNvPr id="17" name="Rectangle 4"/>
          <p:cNvSpPr txBox="1">
            <a:spLocks noChangeArrowheads="1"/>
          </p:cNvSpPr>
          <p:nvPr/>
        </p:nvSpPr>
        <p:spPr>
          <a:xfrm>
            <a:off x="4591217" y="813656"/>
            <a:ext cx="4362224" cy="5537862"/>
          </a:xfrm>
          <a:prstGeom prst="rect">
            <a:avLst/>
          </a:prstGeom>
          <a:noFill/>
          <a:ln>
            <a:solidFill>
              <a:schemeClr val="tx2"/>
            </a:solidFill>
            <a:miter lim="800000"/>
            <a:headEnd/>
            <a:tailEnd/>
          </a:ln>
        </p:spPr>
        <p:txBody>
          <a:bodyPr lIns="91440" tIns="45720"/>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0"/>
              </a:spcAft>
              <a:buNone/>
            </a:pPr>
            <a:endParaRPr lang="en-US" sz="1200" dirty="0"/>
          </a:p>
        </p:txBody>
      </p:sp>
    </p:spTree>
    <p:extLst>
      <p:ext uri="{BB962C8B-B14F-4D97-AF65-F5344CB8AC3E}">
        <p14:creationId xmlns:p14="http://schemas.microsoft.com/office/powerpoint/2010/main" val="160193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2201</TotalTime>
  <Words>691</Words>
  <Application>Microsoft Office PowerPoint</Application>
  <PresentationFormat>On-screen Show (4:3)</PresentationFormat>
  <Paragraphs>127</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MS PGothic</vt:lpstr>
      <vt:lpstr>SimSun</vt:lpstr>
      <vt:lpstr>SimSun</vt:lpstr>
      <vt:lpstr>Arial</vt:lpstr>
      <vt:lpstr>Calibri</vt:lpstr>
      <vt:lpstr>Calibri Light</vt:lpstr>
      <vt:lpstr>Century Gothic</vt:lpstr>
      <vt:lpstr>Verdana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Jeff Wang03</cp:lastModifiedBy>
  <cp:revision>652</cp:revision>
  <dcterms:created xsi:type="dcterms:W3CDTF">2013-05-05T14:52:23Z</dcterms:created>
  <dcterms:modified xsi:type="dcterms:W3CDTF">2016-08-12T05:06:49Z</dcterms:modified>
</cp:coreProperties>
</file>