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9" r:id="rId3"/>
    <p:sldId id="286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8" r:id="rId15"/>
    <p:sldId id="326" r:id="rId16"/>
    <p:sldId id="327" r:id="rId17"/>
    <p:sldId id="323" r:id="rId18"/>
    <p:sldId id="324" r:id="rId19"/>
    <p:sldId id="325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1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24" userDrawn="1">
          <p15:clr>
            <a:srgbClr val="A4A3A4"/>
          </p15:clr>
        </p15:guide>
        <p15:guide id="3" orient="horz" pos="28" userDrawn="1">
          <p15:clr>
            <a:srgbClr val="A4A3A4"/>
          </p15:clr>
        </p15:guide>
        <p15:guide id="4" orient="horz" pos="4320" userDrawn="1">
          <p15:clr>
            <a:srgbClr val="A4A3A4"/>
          </p15:clr>
        </p15:guide>
        <p15:guide id="5" orient="horz" pos="3271" userDrawn="1">
          <p15:clr>
            <a:srgbClr val="A4A3A4"/>
          </p15:clr>
        </p15:guide>
        <p15:guide id="6" orient="horz" pos="1389" userDrawn="1">
          <p15:clr>
            <a:srgbClr val="A4A3A4"/>
          </p15:clr>
        </p15:guide>
        <p15:guide id="7" pos="4634" userDrawn="1">
          <p15:clr>
            <a:srgbClr val="A4A3A4"/>
          </p15:clr>
        </p15:guide>
        <p15:guide id="8" orient="horz" pos="2795" userDrawn="1">
          <p15:clr>
            <a:srgbClr val="A4A3A4"/>
          </p15:clr>
        </p15:guide>
        <p15:guide id="9" pos="6947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pos="6811" userDrawn="1">
          <p15:clr>
            <a:srgbClr val="A4A3A4"/>
          </p15:clr>
        </p15:guide>
        <p15:guide id="12" orient="horz" pos="37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CD"/>
    <a:srgbClr val="00FFE7"/>
    <a:srgbClr val="7CAE57"/>
    <a:srgbClr val="298FF7"/>
    <a:srgbClr val="369FF8"/>
    <a:srgbClr val="2E80D0"/>
    <a:srgbClr val="21578B"/>
    <a:srgbClr val="2A88E6"/>
    <a:srgbClr val="6EA049"/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60" autoAdjust="0"/>
    <p:restoredTop sz="77901"/>
  </p:normalViewPr>
  <p:slideViewPr>
    <p:cSldViewPr snapToGrid="0">
      <p:cViewPr>
        <p:scale>
          <a:sx n="100" d="100"/>
          <a:sy n="100" d="100"/>
        </p:scale>
        <p:origin x="360" y="48"/>
      </p:cViewPr>
      <p:guideLst>
        <p:guide pos="6924"/>
        <p:guide orient="horz" pos="28"/>
        <p:guide orient="horz" pos="4320"/>
        <p:guide orient="horz" pos="3271"/>
        <p:guide orient="horz" pos="1389"/>
        <p:guide pos="4634"/>
        <p:guide orient="horz" pos="2795"/>
        <p:guide pos="6947"/>
        <p:guide pos="6471"/>
        <p:guide pos="6811"/>
        <p:guide orient="horz" pos="3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7ABFA-C274-46AA-9264-4223060BD27A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550E8-7536-4567-B07F-B13795FF9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2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550E8-7536-4567-B07F-B13795FF9D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13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分享目的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r>
              <a:rPr kumimoji="1" lang="en-US" altLang="zh-CN" sz="1200" dirty="0" smtClean="0">
                <a:solidFill>
                  <a:schemeClr val="bg1"/>
                </a:solidFill>
              </a:rPr>
              <a:t>Android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组同学巩固知识，理解基本原理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r>
              <a:rPr kumimoji="1" lang="zh-CN" altLang="en-US" sz="1200" dirty="0" smtClean="0">
                <a:solidFill>
                  <a:schemeClr val="bg1"/>
                </a:solidFill>
              </a:rPr>
              <a:t>其他感兴趣的同学了解概念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4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550E8-7536-4567-B07F-B13795FF9D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1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550E8-7536-4567-B07F-B13795FF9D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6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2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2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9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40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2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BD2B20-2506-4A38-BEF6-CDB7D09286B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8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8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9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0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2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2B20-2506-4A38-BEF6-CDB7D09286B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3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0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0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0" y="356862"/>
            <a:ext cx="121920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863752" y="1196752"/>
            <a:ext cx="4464496" cy="4464496"/>
          </a:xfrm>
          <a:prstGeom prst="ellipse">
            <a:avLst/>
          </a:prstGeom>
          <a:gradFill flip="none" rotWithShape="1">
            <a:gsLst>
              <a:gs pos="54000">
                <a:schemeClr val="bg1">
                  <a:alpha val="0"/>
                </a:schemeClr>
              </a:gs>
              <a:gs pos="97000">
                <a:schemeClr val="bg1">
                  <a:lumMod val="99000"/>
                  <a:lumOff val="1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3100276" y="2040877"/>
            <a:ext cx="5991448" cy="2626125"/>
            <a:chOff x="4669143" y="1630940"/>
            <a:chExt cx="4355195" cy="2626125"/>
          </a:xfrm>
        </p:grpSpPr>
        <p:sp>
          <p:nvSpPr>
            <p:cNvPr id="23" name="TextBox 8"/>
            <p:cNvSpPr txBox="1"/>
            <p:nvPr/>
          </p:nvSpPr>
          <p:spPr>
            <a:xfrm>
              <a:off x="4669143" y="2318064"/>
              <a:ext cx="43551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 smtClean="0">
                  <a:solidFill>
                    <a:prstClr val="white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Microsoft YaHei" charset="-122"/>
                  <a:ea typeface="Microsoft YaHei" charset="-122"/>
                  <a:cs typeface="Microsoft YaHei" charset="-122"/>
                </a:rPr>
                <a:t>Android</a:t>
              </a:r>
              <a:r>
                <a:rPr lang="zh-CN" altLang="en-US" sz="4800" dirty="0" smtClean="0">
                  <a:solidFill>
                    <a:srgbClr val="FFC000"/>
                  </a:solidFill>
                  <a:effectLst>
                    <a:glow>
                      <a:schemeClr val="accent1">
                        <a:alpha val="66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Microsoft YaHei" charset="-122"/>
                  <a:ea typeface="Microsoft YaHei" charset="-122"/>
                  <a:cs typeface="Microsoft YaHei" charset="-122"/>
                </a:rPr>
                <a:t>动</a:t>
              </a:r>
              <a:r>
                <a:rPr lang="zh-CN" altLang="en-US" sz="4800" dirty="0" smtClean="0">
                  <a:solidFill>
                    <a:prstClr val="white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Microsoft YaHei" charset="-122"/>
                  <a:ea typeface="Microsoft YaHei" charset="-122"/>
                  <a:cs typeface="Microsoft YaHei" charset="-122"/>
                </a:rPr>
                <a:t>画</a:t>
              </a:r>
              <a:endParaRPr lang="zh-CN" altLang="en-US" sz="48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4" name="TextBox 12"/>
            <p:cNvSpPr txBox="1"/>
            <p:nvPr/>
          </p:nvSpPr>
          <p:spPr>
            <a:xfrm>
              <a:off x="5574823" y="3877409"/>
              <a:ext cx="2653133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dirty="0" smtClean="0">
                  <a:ln w="18415" cmpd="sng">
                    <a:noFill/>
                    <a:prstDash val="solid"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分享人：万新</a:t>
              </a:r>
              <a:endParaRPr lang="zh-CN" altLang="en-US" sz="1867" dirty="0">
                <a:ln w="18415" cmpd="sng">
                  <a:noFill/>
                  <a:prstDash val="solid"/>
                </a:ln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5"/>
            <p:cNvSpPr txBox="1"/>
            <p:nvPr/>
          </p:nvSpPr>
          <p:spPr>
            <a:xfrm>
              <a:off x="6809023" y="1630940"/>
              <a:ext cx="1847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8000" spc="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haroni" pitchFamily="2" charset="-79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7912389" y="5014159"/>
            <a:ext cx="199835" cy="199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186947" y="1193700"/>
            <a:ext cx="192437" cy="1924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670570" y="1402422"/>
            <a:ext cx="323220" cy="3232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4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7600" y="2984500"/>
            <a:ext cx="176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</a:rPr>
              <a:t>请看演示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6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4400" y="1498600"/>
            <a:ext cx="5772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View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动画的其他使用场景（布局、转场）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4100" y="2374900"/>
            <a:ext cx="109488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&lt;?xml version="1.0" encoding="utf-8"?&gt;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&lt;</a:t>
            </a:r>
            <a:r>
              <a:rPr lang="en-US" altLang="zh-CN" sz="2400" dirty="0" err="1">
                <a:solidFill>
                  <a:schemeClr val="bg1"/>
                </a:solidFill>
              </a:rPr>
              <a:t>layoutAnimation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xmlns:android</a:t>
            </a:r>
            <a:r>
              <a:rPr lang="en-US" altLang="zh-CN" sz="2400" dirty="0">
                <a:solidFill>
                  <a:schemeClr val="bg1"/>
                </a:solidFill>
              </a:rPr>
              <a:t>="http://</a:t>
            </a:r>
            <a:r>
              <a:rPr lang="en-US" altLang="zh-CN" sz="2400" dirty="0" err="1">
                <a:solidFill>
                  <a:schemeClr val="bg1"/>
                </a:solidFill>
              </a:rPr>
              <a:t>schemas.android.com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</a:rPr>
              <a:t>apk</a:t>
            </a:r>
            <a:r>
              <a:rPr lang="en-US" altLang="zh-CN" sz="2400" dirty="0">
                <a:solidFill>
                  <a:schemeClr val="bg1"/>
                </a:solidFill>
              </a:rPr>
              <a:t>/res/android"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android:animation</a:t>
            </a:r>
            <a:r>
              <a:rPr lang="en-US" altLang="zh-CN" sz="2400" dirty="0">
                <a:solidFill>
                  <a:schemeClr val="bg1"/>
                </a:solidFill>
              </a:rPr>
              <a:t>="@</a:t>
            </a:r>
            <a:r>
              <a:rPr lang="en-US" altLang="zh-CN" sz="2400" dirty="0" err="1">
                <a:solidFill>
                  <a:schemeClr val="bg1"/>
                </a:solidFill>
              </a:rPr>
              <a:t>anim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</a:rPr>
              <a:t>item_animation</a:t>
            </a:r>
            <a:r>
              <a:rPr lang="en-US" altLang="zh-CN" sz="2400" dirty="0">
                <a:solidFill>
                  <a:schemeClr val="bg1"/>
                </a:solidFill>
              </a:rPr>
              <a:t>"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android:animationOrder</a:t>
            </a:r>
            <a:r>
              <a:rPr lang="en-US" altLang="zh-CN" sz="2400" dirty="0">
                <a:solidFill>
                  <a:schemeClr val="bg1"/>
                </a:solidFill>
              </a:rPr>
              <a:t>="normal"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android:delay</a:t>
            </a:r>
            <a:r>
              <a:rPr lang="en-US" altLang="zh-CN" sz="2400" dirty="0">
                <a:solidFill>
                  <a:schemeClr val="bg1"/>
                </a:solidFill>
              </a:rPr>
              <a:t>="30%"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android:interpolator</a:t>
            </a:r>
            <a:r>
              <a:rPr lang="en-US" altLang="zh-CN" sz="2400" dirty="0">
                <a:solidFill>
                  <a:schemeClr val="bg1"/>
                </a:solidFill>
              </a:rPr>
              <a:t>="@</a:t>
            </a:r>
            <a:r>
              <a:rPr lang="en-US" altLang="zh-CN" sz="2400" dirty="0" err="1">
                <a:solidFill>
                  <a:schemeClr val="bg1"/>
                </a:solidFill>
              </a:rPr>
              <a:t>android:anim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</a:rPr>
              <a:t>linear_interpolator</a:t>
            </a:r>
            <a:r>
              <a:rPr lang="en-US" altLang="zh-CN" sz="2400" dirty="0">
                <a:solidFill>
                  <a:schemeClr val="bg1"/>
                </a:solidFill>
              </a:rPr>
              <a:t>"&gt;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&lt;/</a:t>
            </a:r>
            <a:r>
              <a:rPr lang="en-US" altLang="zh-CN" sz="2400" dirty="0" err="1">
                <a:solidFill>
                  <a:schemeClr val="bg1"/>
                </a:solidFill>
              </a:rPr>
              <a:t>layoutAnimation</a:t>
            </a:r>
            <a:r>
              <a:rPr lang="en-US" altLang="zh-CN" sz="2400" dirty="0">
                <a:solidFill>
                  <a:schemeClr val="bg1"/>
                </a:solidFill>
              </a:rPr>
              <a:t>&gt;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43400" y="5599212"/>
            <a:ext cx="176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</a:rPr>
              <a:t>请看演示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10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48200" y="12319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帧动画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25600" y="240030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类似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Gif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图的效果   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25600" y="349250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按照顺序显示一组定义好的图片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70400" y="4900712"/>
            <a:ext cx="176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</a:rPr>
              <a:t>请看演示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83927" y="7149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属性动画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1400" y="1575317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思考：为什么</a:t>
            </a:r>
            <a:r>
              <a:rPr kumimoji="1" lang="en-US" altLang="zh-CN" dirty="0" smtClean="0">
                <a:solidFill>
                  <a:srgbClr val="FF0000"/>
                </a:solidFill>
              </a:rPr>
              <a:t>Android</a:t>
            </a:r>
            <a:r>
              <a:rPr kumimoji="1" lang="zh-CN" altLang="en-US" dirty="0" smtClean="0">
                <a:solidFill>
                  <a:srgbClr val="FF0000"/>
                </a:solidFill>
              </a:rPr>
              <a:t>会加入属性动画？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41400" y="2113371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二帅大喊</a:t>
            </a:r>
            <a:r>
              <a:rPr kumimoji="1" lang="en-US" altLang="zh-CN" dirty="0">
                <a:solidFill>
                  <a:srgbClr val="00B0F0"/>
                </a:solidFill>
              </a:rPr>
              <a:t>:</a:t>
            </a:r>
            <a:r>
              <a:rPr kumimoji="1" lang="zh-CN" altLang="en-US" dirty="0">
                <a:solidFill>
                  <a:srgbClr val="00B0F0"/>
                </a:solidFill>
              </a:rPr>
              <a:t>  这个按钮是红色的，要考虑色盲用户的体验！！</a:t>
            </a:r>
            <a:r>
              <a:rPr kumimoji="1" lang="zh-CN" altLang="en-US" dirty="0" smtClean="0">
                <a:solidFill>
                  <a:srgbClr val="00B0F0"/>
                </a:solidFill>
              </a:rPr>
              <a:t>！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1400" y="2669291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FFE7"/>
                </a:solidFill>
              </a:rPr>
              <a:t>我回： </a:t>
            </a:r>
            <a:r>
              <a:rPr kumimoji="1" lang="en-US" altLang="zh-CN" dirty="0">
                <a:solidFill>
                  <a:srgbClr val="00FFE7"/>
                </a:solidFill>
              </a:rPr>
              <a:t>so</a:t>
            </a:r>
            <a:r>
              <a:rPr kumimoji="1" lang="zh-CN" altLang="en-US" dirty="0" smtClean="0">
                <a:solidFill>
                  <a:srgbClr val="00FFE7"/>
                </a:solidFill>
              </a:rPr>
              <a:t>？</a:t>
            </a:r>
            <a:endParaRPr kumimoji="1" lang="en-US" altLang="zh-CN" dirty="0">
              <a:solidFill>
                <a:srgbClr val="00FFE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41400" y="3235057"/>
            <a:ext cx="890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7CAE57"/>
                </a:solidFill>
              </a:rPr>
              <a:t>二帅咆哮</a:t>
            </a:r>
            <a:r>
              <a:rPr kumimoji="1" lang="en-US" altLang="zh-CN" dirty="0">
                <a:solidFill>
                  <a:srgbClr val="7CAE57"/>
                </a:solidFill>
              </a:rPr>
              <a:t>:</a:t>
            </a:r>
            <a:r>
              <a:rPr kumimoji="1" lang="zh-CN" altLang="en-US" dirty="0">
                <a:solidFill>
                  <a:srgbClr val="7CAE57"/>
                </a:solidFill>
              </a:rPr>
              <a:t>  我想要这个按钮颜色按照“红橙黄绿青蓝紫黑白粉不劲儿”的不断变化！</a:t>
            </a:r>
            <a:endParaRPr kumimoji="1" lang="en-US" altLang="zh-CN" dirty="0">
              <a:solidFill>
                <a:srgbClr val="7CAE57"/>
              </a:solidFill>
            </a:endParaRPr>
          </a:p>
          <a:p>
            <a:r>
              <a:rPr kumimoji="1" lang="zh-CN" altLang="en-US" dirty="0">
                <a:solidFill>
                  <a:srgbClr val="7CAE57"/>
                </a:solidFill>
              </a:rPr>
              <a:t>          让世界上不论什么色盲的人都能看到。我从来制造用户需求、只发现用户需求！</a:t>
            </a:r>
            <a:endParaRPr kumimoji="1" lang="en-US" altLang="zh-CN" dirty="0">
              <a:solidFill>
                <a:srgbClr val="7CAE57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41400" y="424471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59CD"/>
                </a:solidFill>
              </a:rPr>
              <a:t>我问：波哥你听见二帅说的了吗</a:t>
            </a:r>
            <a:r>
              <a:rPr kumimoji="1" lang="zh-CN" altLang="en-US" dirty="0" smtClean="0">
                <a:solidFill>
                  <a:srgbClr val="FF59CD"/>
                </a:solidFill>
              </a:rPr>
              <a:t>？</a:t>
            </a:r>
            <a:endParaRPr kumimoji="1" lang="en-US" altLang="zh-CN" dirty="0">
              <a:solidFill>
                <a:srgbClr val="FF59CD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41400" y="4732222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波哥纳闷：你做的</a:t>
            </a:r>
            <a:r>
              <a:rPr kumimoji="1" lang="en-US" altLang="zh-CN" dirty="0">
                <a:solidFill>
                  <a:srgbClr val="FFFF00"/>
                </a:solidFill>
              </a:rPr>
              <a:t>PPT</a:t>
            </a:r>
            <a:r>
              <a:rPr kumimoji="1" lang="zh-CN" altLang="en-US" dirty="0">
                <a:solidFill>
                  <a:srgbClr val="FFFF00"/>
                </a:solidFill>
              </a:rPr>
              <a:t>为什么都用</a:t>
            </a:r>
            <a:r>
              <a:rPr kumimoji="1" lang="zh-CN" altLang="en-US" sz="2800" dirty="0">
                <a:solidFill>
                  <a:srgbClr val="00B050"/>
                </a:solidFill>
              </a:rPr>
              <a:t>绿</a:t>
            </a:r>
            <a:r>
              <a:rPr kumimoji="1" lang="zh-CN" altLang="en-US" dirty="0">
                <a:solidFill>
                  <a:srgbClr val="FFFF00"/>
                </a:solidFill>
              </a:rPr>
              <a:t>色的字</a:t>
            </a:r>
            <a:r>
              <a:rPr kumimoji="1" lang="zh-CN" altLang="en-US" dirty="0" smtClean="0">
                <a:solidFill>
                  <a:srgbClr val="FFFF00"/>
                </a:solidFill>
              </a:rPr>
              <a:t>？</a:t>
            </a:r>
            <a:endParaRPr kumimoji="1"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40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99" y="1701800"/>
            <a:ext cx="6850629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1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24000" y="1435100"/>
            <a:ext cx="4848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View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动画还是有缺陷、不完美的。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000" y="2743200"/>
            <a:ext cx="855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属性</a:t>
            </a:r>
            <a:r>
              <a:rPr lang="zh-CN" altLang="en-US" sz="2400" dirty="0">
                <a:solidFill>
                  <a:schemeClr val="bg1"/>
                </a:solidFill>
              </a:rPr>
              <a:t>动画机制已经不再是针对于</a:t>
            </a:r>
            <a:r>
              <a:rPr lang="en-US" altLang="zh-CN" sz="2400" dirty="0">
                <a:solidFill>
                  <a:schemeClr val="bg1"/>
                </a:solidFill>
              </a:rPr>
              <a:t>View</a:t>
            </a:r>
            <a:r>
              <a:rPr lang="zh-CN" altLang="en-US" sz="2400" dirty="0">
                <a:solidFill>
                  <a:schemeClr val="bg1"/>
                </a:solidFill>
              </a:rPr>
              <a:t>来设计的了，也不限定于只能实现移动、缩放、旋转和淡入淡出这几种动画操作，同时也不再只是一种视觉上的动画效果了。它实际上是一种不断地对值进行操作的机制，并将值赋值到指定对象的指定属性上，可以是任意对象的任意属性。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2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9011" y="76115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特点使用简单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2772" y="1642238"/>
            <a:ext cx="5656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ViewPropertyAnimator</a:t>
            </a:r>
            <a:r>
              <a:rPr lang="zh-CN" altLang="en-US" dirty="0" smtClean="0">
                <a:solidFill>
                  <a:schemeClr val="bg1"/>
                </a:solidFill>
              </a:rPr>
              <a:t>  在</a:t>
            </a:r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</a:rPr>
              <a:t>基类</a:t>
            </a:r>
            <a:r>
              <a:rPr lang="en-US" altLang="zh-CN" dirty="0">
                <a:solidFill>
                  <a:schemeClr val="bg1"/>
                </a:solidFill>
              </a:rPr>
              <a:t>animate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返回对象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2772" y="2093054"/>
            <a:ext cx="105517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imageView.animate</a:t>
            </a:r>
            <a:r>
              <a:rPr lang="en-US" altLang="zh-CN" sz="2000" dirty="0">
                <a:solidFill>
                  <a:schemeClr val="bg1"/>
                </a:solidFill>
              </a:rPr>
              <a:t>().</a:t>
            </a:r>
            <a:r>
              <a:rPr lang="en-US" altLang="zh-CN" sz="2000" dirty="0" err="1">
                <a:solidFill>
                  <a:schemeClr val="bg1"/>
                </a:solidFill>
              </a:rPr>
              <a:t>translationX</a:t>
            </a:r>
            <a:r>
              <a:rPr lang="en-US" altLang="zh-CN" sz="2000" dirty="0">
                <a:solidFill>
                  <a:schemeClr val="bg1"/>
                </a:solidFill>
              </a:rPr>
              <a:t>(500).rotation(360).</a:t>
            </a:r>
            <a:r>
              <a:rPr lang="en-US" altLang="zh-CN" sz="2000" dirty="0" err="1">
                <a:solidFill>
                  <a:schemeClr val="bg1"/>
                </a:solidFill>
              </a:rPr>
              <a:t>scaleX</a:t>
            </a:r>
            <a:r>
              <a:rPr lang="en-US" altLang="zh-CN" sz="2000" dirty="0">
                <a:solidFill>
                  <a:schemeClr val="bg1"/>
                </a:solidFill>
              </a:rPr>
              <a:t>(3).</a:t>
            </a:r>
            <a:r>
              <a:rPr lang="en-US" altLang="zh-CN" sz="2000" dirty="0" err="1">
                <a:solidFill>
                  <a:schemeClr val="bg1"/>
                </a:solidFill>
              </a:rPr>
              <a:t>scaleY</a:t>
            </a:r>
            <a:r>
              <a:rPr lang="en-US" altLang="zh-CN" sz="2000" dirty="0">
                <a:solidFill>
                  <a:schemeClr val="bg1"/>
                </a:solidFill>
              </a:rPr>
              <a:t>(2).</a:t>
            </a:r>
            <a:r>
              <a:rPr lang="en-US" altLang="zh-CN" sz="2000" dirty="0" err="1">
                <a:solidFill>
                  <a:schemeClr val="bg1"/>
                </a:solidFill>
              </a:rPr>
              <a:t>setDuration</a:t>
            </a:r>
            <a:r>
              <a:rPr lang="en-US" altLang="zh-CN" sz="2000" dirty="0">
                <a:solidFill>
                  <a:schemeClr val="bg1"/>
                </a:solidFill>
              </a:rPr>
              <a:t>(1000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  <a:r>
              <a:rPr lang="en-US" altLang="zh-CN" sz="2000" dirty="0" err="1">
                <a:solidFill>
                  <a:schemeClr val="bg1"/>
                </a:solidFill>
              </a:rPr>
              <a:t>setInterpolator</a:t>
            </a:r>
            <a:r>
              <a:rPr lang="en-US" altLang="zh-CN" sz="2000" dirty="0">
                <a:solidFill>
                  <a:schemeClr val="bg1"/>
                </a:solidFill>
              </a:rPr>
              <a:t>(new </a:t>
            </a:r>
            <a:r>
              <a:rPr lang="en-US" altLang="zh-CN" sz="2000" dirty="0" err="1">
                <a:solidFill>
                  <a:schemeClr val="bg1"/>
                </a:solidFill>
              </a:rPr>
              <a:t>BounceInterpolator</a:t>
            </a:r>
            <a:r>
              <a:rPr lang="en-US" altLang="zh-CN" sz="2000" dirty="0">
                <a:solidFill>
                  <a:schemeClr val="bg1"/>
                </a:solidFill>
              </a:rPr>
              <a:t>());</a:t>
            </a:r>
            <a:br>
              <a:rPr lang="en-US" altLang="zh-CN" sz="2000" dirty="0">
                <a:solidFill>
                  <a:schemeClr val="bg1"/>
                </a:solidFill>
              </a:rPr>
            </a:b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9001" y="3190201"/>
            <a:ext cx="62192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ValueAnimator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err="1">
                <a:solidFill>
                  <a:schemeClr val="bg1"/>
                </a:solidFill>
              </a:rPr>
              <a:t>ValueAnimator</a:t>
            </a:r>
            <a:r>
              <a:rPr lang="en-US" altLang="zh-CN" sz="2000" dirty="0">
                <a:solidFill>
                  <a:schemeClr val="bg1"/>
                </a:solidFill>
              </a:rPr>
              <a:t> </a:t>
            </a:r>
            <a:r>
              <a:rPr lang="en-US" altLang="zh-CN" sz="2000" dirty="0" err="1">
                <a:solidFill>
                  <a:schemeClr val="bg1"/>
                </a:solidFill>
              </a:rPr>
              <a:t>anim</a:t>
            </a:r>
            <a:r>
              <a:rPr lang="en-US" altLang="zh-CN" sz="2000" dirty="0">
                <a:solidFill>
                  <a:schemeClr val="bg1"/>
                </a:solidFill>
              </a:rPr>
              <a:t> = </a:t>
            </a:r>
            <a:r>
              <a:rPr lang="en-US" altLang="zh-CN" sz="2000" dirty="0" err="1">
                <a:solidFill>
                  <a:schemeClr val="bg1"/>
                </a:solidFill>
              </a:rPr>
              <a:t>ValueAnimator.ofFloat</a:t>
            </a:r>
            <a:r>
              <a:rPr lang="en-US" altLang="zh-CN" sz="2000" dirty="0">
                <a:solidFill>
                  <a:schemeClr val="bg1"/>
                </a:solidFill>
              </a:rPr>
              <a:t>(0f, 1f);  </a:t>
            </a:r>
          </a:p>
          <a:p>
            <a:r>
              <a:rPr lang="en-US" altLang="zh-CN" sz="2000" dirty="0" err="1">
                <a:solidFill>
                  <a:schemeClr val="bg1"/>
                </a:solidFill>
              </a:rPr>
              <a:t>anim.setDuration</a:t>
            </a:r>
            <a:r>
              <a:rPr lang="en-US" altLang="zh-CN" sz="2000" dirty="0">
                <a:solidFill>
                  <a:schemeClr val="bg1"/>
                </a:solidFill>
              </a:rPr>
              <a:t>(300);  </a:t>
            </a:r>
          </a:p>
          <a:p>
            <a:r>
              <a:rPr lang="en-US" altLang="zh-CN" sz="2000" dirty="0" err="1">
                <a:solidFill>
                  <a:schemeClr val="bg1"/>
                </a:solidFill>
              </a:rPr>
              <a:t>anim.start</a:t>
            </a:r>
            <a:r>
              <a:rPr lang="en-US" altLang="zh-CN" sz="2000" dirty="0">
                <a:solidFill>
                  <a:schemeClr val="bg1"/>
                </a:solidFill>
              </a:rPr>
              <a:t>(); </a:t>
            </a:r>
            <a:r>
              <a:rPr lang="en-US" altLang="zh-CN" sz="2000" dirty="0"/>
              <a:t> </a:t>
            </a:r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72772" y="4779790"/>
            <a:ext cx="92246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ObjectAnimator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err="1">
                <a:solidFill>
                  <a:schemeClr val="bg1"/>
                </a:solidFill>
              </a:rPr>
              <a:t>ObjectAnimator</a:t>
            </a:r>
            <a:r>
              <a:rPr lang="en-US" altLang="zh-CN" sz="2000" dirty="0">
                <a:solidFill>
                  <a:schemeClr val="bg1"/>
                </a:solidFill>
              </a:rPr>
              <a:t> animator = </a:t>
            </a:r>
            <a:r>
              <a:rPr lang="en-US" altLang="zh-CN" sz="2000" dirty="0" err="1">
                <a:solidFill>
                  <a:schemeClr val="bg1"/>
                </a:solidFill>
              </a:rPr>
              <a:t>ObjectAnimator.ofFloat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textview</a:t>
            </a:r>
            <a:r>
              <a:rPr lang="en-US" altLang="zh-CN" sz="2000" dirty="0">
                <a:solidFill>
                  <a:schemeClr val="bg1"/>
                </a:solidFill>
              </a:rPr>
              <a:t>, "alpha", 1f, 0f, 1f);  </a:t>
            </a:r>
          </a:p>
          <a:p>
            <a:r>
              <a:rPr lang="en-US" altLang="zh-CN" sz="2000" dirty="0" err="1">
                <a:solidFill>
                  <a:schemeClr val="bg1"/>
                </a:solidFill>
              </a:rPr>
              <a:t>animator.setDuration</a:t>
            </a:r>
            <a:r>
              <a:rPr lang="en-US" altLang="zh-CN" sz="2000" dirty="0">
                <a:solidFill>
                  <a:schemeClr val="bg1"/>
                </a:solidFill>
              </a:rPr>
              <a:t>(5000);  </a:t>
            </a:r>
          </a:p>
          <a:p>
            <a:r>
              <a:rPr lang="en-US" altLang="zh-CN" sz="2000" dirty="0" err="1">
                <a:solidFill>
                  <a:schemeClr val="bg1"/>
                </a:solidFill>
              </a:rPr>
              <a:t>animator.start</a:t>
            </a:r>
            <a:r>
              <a:rPr lang="en-US" altLang="zh-CN" sz="2000" dirty="0">
                <a:solidFill>
                  <a:schemeClr val="bg1"/>
                </a:solidFill>
              </a:rPr>
              <a:t>();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03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16539" y="1142748"/>
            <a:ext cx="198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chemeClr val="bg1"/>
                </a:solidFill>
              </a:rPr>
              <a:t>ValueAnimator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8578" y="1905000"/>
            <a:ext cx="9523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属性动画的运行机制是通过不断地对值进行操作来实现的，而初始值和结束值之间的动画过渡就是由</a:t>
            </a:r>
            <a:r>
              <a:rPr lang="en-US" altLang="zh-CN" sz="2400" dirty="0" err="1">
                <a:solidFill>
                  <a:schemeClr val="bg1"/>
                </a:solidFill>
              </a:rPr>
              <a:t>ValueAnimator</a:t>
            </a:r>
            <a:r>
              <a:rPr lang="zh-CN" altLang="en-US" sz="2400" dirty="0">
                <a:solidFill>
                  <a:schemeClr val="bg1"/>
                </a:solidFill>
              </a:rPr>
              <a:t>这个类来负责计算的。它的内部使用一种时间循环的机制来计算值与值之间的动画过渡，我们只需要将初始值和结束值提供给</a:t>
            </a:r>
            <a:r>
              <a:rPr lang="en-US" altLang="zh-CN" sz="2400" dirty="0" err="1">
                <a:solidFill>
                  <a:schemeClr val="bg1"/>
                </a:solidFill>
              </a:rPr>
              <a:t>ValueAnimator</a:t>
            </a:r>
            <a:r>
              <a:rPr lang="zh-CN" altLang="en-US" sz="2400" dirty="0">
                <a:solidFill>
                  <a:schemeClr val="bg1"/>
                </a:solidFill>
              </a:rPr>
              <a:t>，并且告诉它动画所需运行的时长，那么</a:t>
            </a:r>
            <a:r>
              <a:rPr lang="en-US" altLang="zh-CN" sz="2400" dirty="0" err="1">
                <a:solidFill>
                  <a:schemeClr val="bg1"/>
                </a:solidFill>
              </a:rPr>
              <a:t>ValueAnimator</a:t>
            </a:r>
            <a:r>
              <a:rPr lang="zh-CN" altLang="en-US" sz="2400" dirty="0">
                <a:solidFill>
                  <a:schemeClr val="bg1"/>
                </a:solidFill>
              </a:rPr>
              <a:t>就会自动帮我们完成从初始值平滑地过渡到结束值这样的效果。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3801" y="4497728"/>
            <a:ext cx="63519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</a:rPr>
              <a:t>ValueAnimator</a:t>
            </a:r>
            <a:r>
              <a:rPr lang="en-US" altLang="zh-CN" sz="2000" dirty="0">
                <a:solidFill>
                  <a:schemeClr val="bg1"/>
                </a:solidFill>
              </a:rPr>
              <a:t> </a:t>
            </a:r>
            <a:r>
              <a:rPr lang="en-US" altLang="zh-CN" sz="2000" dirty="0" err="1">
                <a:solidFill>
                  <a:schemeClr val="bg1"/>
                </a:solidFill>
              </a:rPr>
              <a:t>anim</a:t>
            </a:r>
            <a:r>
              <a:rPr lang="en-US" altLang="zh-CN" sz="2000" dirty="0">
                <a:solidFill>
                  <a:schemeClr val="bg1"/>
                </a:solidFill>
              </a:rPr>
              <a:t> = </a:t>
            </a:r>
            <a:r>
              <a:rPr lang="en-US" altLang="zh-CN" sz="2000" dirty="0" err="1">
                <a:solidFill>
                  <a:schemeClr val="bg1"/>
                </a:solidFill>
              </a:rPr>
              <a:t>ValueAnimator.ofFloat</a:t>
            </a:r>
            <a:r>
              <a:rPr lang="en-US" altLang="zh-CN" sz="2000" dirty="0">
                <a:solidFill>
                  <a:schemeClr val="bg1"/>
                </a:solidFill>
              </a:rPr>
              <a:t>(0f, 1f);  </a:t>
            </a:r>
          </a:p>
          <a:p>
            <a:r>
              <a:rPr lang="en-US" altLang="zh-CN" sz="2000" dirty="0" err="1">
                <a:solidFill>
                  <a:schemeClr val="bg1"/>
                </a:solidFill>
              </a:rPr>
              <a:t>anim.setDuration</a:t>
            </a:r>
            <a:r>
              <a:rPr lang="en-US" altLang="zh-CN" sz="2000" dirty="0">
                <a:solidFill>
                  <a:schemeClr val="bg1"/>
                </a:solidFill>
              </a:rPr>
              <a:t>(300);  </a:t>
            </a:r>
          </a:p>
          <a:p>
            <a:r>
              <a:rPr lang="en-US" altLang="zh-CN" sz="2000" dirty="0" err="1">
                <a:solidFill>
                  <a:schemeClr val="bg1"/>
                </a:solidFill>
              </a:rPr>
              <a:t>anim.start</a:t>
            </a:r>
            <a:r>
              <a:rPr lang="en-US" altLang="zh-CN" sz="2000" dirty="0">
                <a:solidFill>
                  <a:schemeClr val="bg1"/>
                </a:solidFill>
              </a:rPr>
              <a:t>(); </a:t>
            </a:r>
            <a:r>
              <a:rPr lang="en-US" altLang="zh-CN" sz="2000" dirty="0"/>
              <a:t> 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02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84700" y="714992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</a:rPr>
              <a:t>ObjectAnimator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9200" y="1574800"/>
            <a:ext cx="9258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</a:rPr>
              <a:t>ObjectAnimator</a:t>
            </a:r>
            <a:r>
              <a:rPr lang="zh-CN" altLang="en-US" sz="2000" dirty="0" smtClean="0">
                <a:solidFill>
                  <a:schemeClr val="bg1"/>
                </a:solidFill>
              </a:rPr>
              <a:t>是</a:t>
            </a:r>
            <a:r>
              <a:rPr lang="zh-CN" altLang="en-US" sz="2000" dirty="0">
                <a:solidFill>
                  <a:schemeClr val="bg1"/>
                </a:solidFill>
              </a:rPr>
              <a:t>我们最常接触到的</a:t>
            </a:r>
            <a:r>
              <a:rPr lang="zh-CN" altLang="en-US" sz="2000" dirty="0" smtClean="0">
                <a:solidFill>
                  <a:schemeClr val="bg1"/>
                </a:solidFill>
              </a:rPr>
              <a:t>类，直接设置给“</a:t>
            </a:r>
            <a:r>
              <a:rPr lang="zh-CN" altLang="en-US" sz="2000" dirty="0" smtClean="0">
                <a:solidFill>
                  <a:srgbClr val="FFFF00"/>
                </a:solidFill>
              </a:rPr>
              <a:t>哪个</a:t>
            </a:r>
            <a:r>
              <a:rPr lang="en-US" altLang="zh-CN" sz="2000" dirty="0" smtClean="0">
                <a:solidFill>
                  <a:srgbClr val="FFFF00"/>
                </a:solidFill>
              </a:rPr>
              <a:t>view</a:t>
            </a:r>
            <a:r>
              <a:rPr lang="zh-CN" altLang="en-US" sz="2000" dirty="0" smtClean="0">
                <a:solidFill>
                  <a:schemeClr val="bg1"/>
                </a:solidFill>
              </a:rPr>
              <a:t>”的“</a:t>
            </a:r>
            <a:r>
              <a:rPr lang="zh-CN" altLang="en-US" sz="2000" dirty="0" smtClean="0">
                <a:solidFill>
                  <a:srgbClr val="FFFF00"/>
                </a:solidFill>
              </a:rPr>
              <a:t>哪个属性</a:t>
            </a:r>
            <a:r>
              <a:rPr lang="zh-CN" altLang="en-US" sz="2000" dirty="0" smtClean="0">
                <a:solidFill>
                  <a:schemeClr val="bg1"/>
                </a:solidFill>
              </a:rPr>
              <a:t>”的“</a:t>
            </a:r>
            <a:r>
              <a:rPr lang="zh-CN" altLang="en-US" sz="2000" dirty="0" smtClean="0">
                <a:solidFill>
                  <a:srgbClr val="FFFF00"/>
                </a:solidFill>
              </a:rPr>
              <a:t>值</a:t>
            </a:r>
            <a:r>
              <a:rPr lang="zh-CN" altLang="en-US" sz="2000" dirty="0" smtClean="0">
                <a:solidFill>
                  <a:schemeClr val="bg1"/>
                </a:solidFill>
              </a:rPr>
              <a:t>”“</a:t>
            </a:r>
            <a:r>
              <a:rPr lang="zh-CN" altLang="en-US" sz="2000" dirty="0" smtClean="0">
                <a:solidFill>
                  <a:srgbClr val="FF0000"/>
                </a:solidFill>
              </a:rPr>
              <a:t>如何改变</a:t>
            </a:r>
            <a:r>
              <a:rPr lang="zh-CN" altLang="en-US" sz="2000" dirty="0" smtClean="0">
                <a:solidFill>
                  <a:schemeClr val="bg1"/>
                </a:solidFill>
              </a:rPr>
              <a:t>”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6200" y="2911661"/>
            <a:ext cx="922464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ObjectAnimator</a:t>
            </a:r>
            <a:r>
              <a:rPr lang="en-US" altLang="zh-CN" sz="2000" dirty="0">
                <a:solidFill>
                  <a:schemeClr val="bg1"/>
                </a:solidFill>
              </a:rPr>
              <a:t> animator = </a:t>
            </a:r>
            <a:r>
              <a:rPr lang="en-US" altLang="zh-CN" sz="2000" dirty="0" err="1">
                <a:solidFill>
                  <a:schemeClr val="bg1"/>
                </a:solidFill>
              </a:rPr>
              <a:t>ObjectAnimator.</a:t>
            </a:r>
            <a:r>
              <a:rPr lang="en-US" altLang="zh-CN" sz="2000" dirty="0" err="1">
                <a:solidFill>
                  <a:srgbClr val="FF0000"/>
                </a:solidFill>
              </a:rPr>
              <a:t>ofFloat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textview</a:t>
            </a:r>
            <a:r>
              <a:rPr lang="en-US" altLang="zh-CN" sz="2000" dirty="0">
                <a:solidFill>
                  <a:schemeClr val="bg1"/>
                </a:solidFill>
              </a:rPr>
              <a:t>, "alpha", 1f, 0f, 1f);  </a:t>
            </a:r>
          </a:p>
          <a:p>
            <a:r>
              <a:rPr lang="en-US" altLang="zh-CN" sz="2000" dirty="0" err="1">
                <a:solidFill>
                  <a:schemeClr val="bg1"/>
                </a:solidFill>
              </a:rPr>
              <a:t>animator.setDuration</a:t>
            </a:r>
            <a:r>
              <a:rPr lang="en-US" altLang="zh-CN" sz="2000" dirty="0">
                <a:solidFill>
                  <a:schemeClr val="bg1"/>
                </a:solidFill>
              </a:rPr>
              <a:t>(5000);  </a:t>
            </a:r>
          </a:p>
          <a:p>
            <a:r>
              <a:rPr lang="en-US" altLang="zh-CN" sz="2000" dirty="0" err="1">
                <a:solidFill>
                  <a:schemeClr val="bg1"/>
                </a:solidFill>
              </a:rPr>
              <a:t>animator.start</a:t>
            </a:r>
            <a:r>
              <a:rPr lang="en-US" altLang="zh-CN" sz="2000" dirty="0">
                <a:solidFill>
                  <a:schemeClr val="bg1"/>
                </a:solidFill>
              </a:rPr>
              <a:t>();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3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63900" y="105410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Interpolator</a:t>
            </a:r>
            <a:r>
              <a:rPr lang="zh-CN" altLang="en-US" sz="2000" dirty="0" smtClean="0">
                <a:solidFill>
                  <a:schemeClr val="bg1"/>
                </a:solidFill>
              </a:rPr>
              <a:t>插值器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5372" y="17653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这里通俗说是速度设置器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8900" y="2615553"/>
            <a:ext cx="660469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设置插值器：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setInterpolator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(Interpolator </a:t>
            </a:r>
            <a:r>
              <a:rPr lang="en-US" altLang="zh-CN" sz="2000" b="1" dirty="0">
                <a:solidFill>
                  <a:schemeClr val="bg1"/>
                </a:solidFill>
              </a:rPr>
              <a:t>interpolator)</a:t>
            </a:r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58900" y="3292661"/>
            <a:ext cx="477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bg1"/>
                </a:solidFill>
              </a:rPr>
              <a:t>AccelerateDecelerateInterpolator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en-US" altLang="zh-CN" sz="2000" b="1" dirty="0" err="1">
                <a:solidFill>
                  <a:schemeClr val="bg1"/>
                </a:solidFill>
              </a:rPr>
              <a:t>LinearInterpolator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 err="1">
                <a:solidFill>
                  <a:schemeClr val="bg1"/>
                </a:solidFill>
              </a:rPr>
              <a:t>AccelerateInterpolator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 err="1">
                <a:solidFill>
                  <a:schemeClr val="bg1"/>
                </a:solidFill>
              </a:rPr>
              <a:t>DecelerateInterpolator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 err="1" smtClean="0">
                <a:solidFill>
                  <a:schemeClr val="bg1"/>
                </a:solidFill>
              </a:rPr>
              <a:t>AnticipateInterpolator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en-US" altLang="zh-CN" sz="2000" b="1" dirty="0" err="1">
                <a:solidFill>
                  <a:schemeClr val="bg1"/>
                </a:solidFill>
              </a:rPr>
              <a:t>OvershootInterpolator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 err="1">
                <a:solidFill>
                  <a:schemeClr val="bg1"/>
                </a:solidFill>
              </a:rPr>
              <a:t>AnticipateOvershootInterpolator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 err="1">
                <a:solidFill>
                  <a:schemeClr val="bg1"/>
                </a:solidFill>
              </a:rPr>
              <a:t>BounceInterpolator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 err="1">
                <a:solidFill>
                  <a:schemeClr val="bg1"/>
                </a:solidFill>
              </a:rPr>
              <a:t>CycleInterpolator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endParaRPr lang="en-US" altLang="zh-CN" b="1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62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45"/>
          <p:cNvSpPr>
            <a:spLocks noChangeArrowheads="1"/>
          </p:cNvSpPr>
          <p:nvPr/>
        </p:nvSpPr>
        <p:spPr bwMode="auto">
          <a:xfrm>
            <a:off x="647733" y="650016"/>
            <a:ext cx="3048000" cy="66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3" rIns="91388" bIns="45693">
            <a:spAutoFit/>
          </a:bodyPr>
          <a:lstStyle/>
          <a:p>
            <a:pPr algn="ctr">
              <a:defRPr/>
            </a:pPr>
            <a:r>
              <a:rPr lang="en-US" altLang="zh-CN" sz="3733" dirty="0">
                <a:solidFill>
                  <a:schemeClr val="bg1"/>
                </a:solidFill>
                <a:ea typeface="微软雅黑 Light" panose="020B0502040204020203" pitchFamily="34" charset="-122"/>
                <a:cs typeface="Arial Unicode MS" panose="020B0604020202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3733" dirty="0">
              <a:solidFill>
                <a:schemeClr val="bg1"/>
              </a:solidFill>
              <a:ea typeface="微软雅黑 Light" panose="020B0502040204020203" pitchFamily="34" charset="-122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45067" y="1341967"/>
            <a:ext cx="2904067" cy="0"/>
          </a:xfrm>
          <a:prstGeom prst="line">
            <a:avLst/>
          </a:prstGeom>
          <a:ln w="19050">
            <a:solidFill>
              <a:srgbClr val="298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819400" y="1600200"/>
            <a:ext cx="64643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分享内容   </a:t>
            </a:r>
            <a:endParaRPr kumimoji="1" lang="en-US" altLang="zh-CN" sz="2800" dirty="0" smtClean="0">
              <a:solidFill>
                <a:schemeClr val="bg1"/>
              </a:solidFill>
            </a:endParaRPr>
          </a:p>
          <a:p>
            <a:endParaRPr kumimoji="1" lang="en-US" altLang="zh-CN" sz="2800" dirty="0" smtClean="0">
              <a:solidFill>
                <a:schemeClr val="bg1"/>
              </a:solidFill>
            </a:endParaRPr>
          </a:p>
          <a:p>
            <a:r>
              <a:rPr kumimoji="1" lang="en-US" altLang="zh-CN" sz="28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、动画的分类</a:t>
            </a:r>
            <a:endParaRPr kumimoji="1" lang="en-US" altLang="zh-CN" sz="2800" dirty="0" smtClean="0">
              <a:solidFill>
                <a:schemeClr val="bg1"/>
              </a:solidFill>
            </a:endParaRPr>
          </a:p>
          <a:p>
            <a:endParaRPr kumimoji="1" lang="en-US" altLang="zh-CN" sz="2800" dirty="0" smtClean="0">
              <a:solidFill>
                <a:schemeClr val="bg1"/>
              </a:solidFill>
            </a:endParaRPr>
          </a:p>
          <a:p>
            <a:r>
              <a:rPr kumimoji="1" lang="en-US" altLang="zh-CN" sz="2800" dirty="0" smtClean="0">
                <a:solidFill>
                  <a:schemeClr val="bg1"/>
                </a:solidFill>
              </a:rPr>
              <a:t>2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、各类动画的具体介绍</a:t>
            </a:r>
            <a:endParaRPr kumimoji="1" lang="en-US" altLang="zh-CN" sz="2800" dirty="0" smtClean="0">
              <a:solidFill>
                <a:schemeClr val="bg1"/>
              </a:solidFill>
            </a:endParaRPr>
          </a:p>
          <a:p>
            <a:endParaRPr kumimoji="1" lang="en-US" altLang="zh-CN" sz="2800" dirty="0">
              <a:solidFill>
                <a:schemeClr val="bg1"/>
              </a:solidFill>
            </a:endParaRPr>
          </a:p>
          <a:p>
            <a:r>
              <a:rPr kumimoji="1" lang="en-US" altLang="zh-CN" sz="2800" dirty="0" smtClean="0">
                <a:solidFill>
                  <a:schemeClr val="bg1"/>
                </a:solidFill>
              </a:rPr>
              <a:t>3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、各类动画的优缺点</a:t>
            </a:r>
            <a:endParaRPr kumimoji="1" lang="en-US" altLang="zh-CN" sz="2800" dirty="0" smtClean="0">
              <a:solidFill>
                <a:schemeClr val="bg1"/>
              </a:solidFill>
            </a:endParaRPr>
          </a:p>
          <a:p>
            <a:endParaRPr kumimoji="1" lang="en-US" altLang="zh-CN" sz="2800" dirty="0" smtClean="0">
              <a:solidFill>
                <a:schemeClr val="bg1"/>
              </a:solidFill>
            </a:endParaRPr>
          </a:p>
          <a:p>
            <a:r>
              <a:rPr kumimoji="1" lang="en-US" altLang="zh-CN" sz="2800" dirty="0">
                <a:solidFill>
                  <a:schemeClr val="bg1"/>
                </a:solidFill>
              </a:rPr>
              <a:t>4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、简述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Android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动画的工作原理</a:t>
            </a:r>
            <a:endParaRPr kumimoji="1" lang="en-US" altLang="zh-CN" sz="2800" dirty="0" smtClean="0">
              <a:solidFill>
                <a:schemeClr val="bg1"/>
              </a:solidFill>
            </a:endParaRPr>
          </a:p>
          <a:p>
            <a:endParaRPr kumimoji="1" lang="en-US" altLang="zh-CN" sz="2800" dirty="0">
              <a:solidFill>
                <a:schemeClr val="bg1"/>
              </a:solidFill>
            </a:endParaRPr>
          </a:p>
          <a:p>
            <a:r>
              <a:rPr kumimoji="1" lang="en-US" altLang="zh-CN" sz="2800" dirty="0">
                <a:solidFill>
                  <a:schemeClr val="bg1"/>
                </a:solidFill>
              </a:rPr>
              <a:t>5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、完了吗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29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54200" y="14732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组合动画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0900" y="2260600"/>
            <a:ext cx="9804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2000" dirty="0" err="1">
                <a:solidFill>
                  <a:schemeClr val="bg1"/>
                </a:solidFill>
              </a:rPr>
              <a:t>ObjectAnimator</a:t>
            </a:r>
            <a:r>
              <a:rPr lang="pl-PL" altLang="zh-CN" sz="2000" dirty="0">
                <a:solidFill>
                  <a:schemeClr val="bg1"/>
                </a:solidFill>
              </a:rPr>
              <a:t> </a:t>
            </a:r>
            <a:r>
              <a:rPr lang="pl-PL" altLang="zh-CN" sz="2000" dirty="0" err="1">
                <a:solidFill>
                  <a:schemeClr val="bg1"/>
                </a:solidFill>
              </a:rPr>
              <a:t>moveIn</a:t>
            </a:r>
            <a:r>
              <a:rPr lang="pl-PL" altLang="zh-CN" sz="2000" dirty="0">
                <a:solidFill>
                  <a:schemeClr val="bg1"/>
                </a:solidFill>
              </a:rPr>
              <a:t> = </a:t>
            </a:r>
            <a:r>
              <a:rPr lang="pl-PL" altLang="zh-CN" sz="2000" dirty="0" err="1">
                <a:solidFill>
                  <a:schemeClr val="bg1"/>
                </a:solidFill>
              </a:rPr>
              <a:t>ObjectAnimator.ofFloat</a:t>
            </a:r>
            <a:r>
              <a:rPr lang="pl-PL" altLang="zh-CN" sz="2000" dirty="0">
                <a:solidFill>
                  <a:schemeClr val="bg1"/>
                </a:solidFill>
              </a:rPr>
              <a:t>(</a:t>
            </a:r>
            <a:r>
              <a:rPr lang="pl-PL" altLang="zh-CN" sz="2000" dirty="0" err="1">
                <a:solidFill>
                  <a:schemeClr val="bg1"/>
                </a:solidFill>
              </a:rPr>
              <a:t>textview</a:t>
            </a:r>
            <a:r>
              <a:rPr lang="pl-PL" altLang="zh-CN" sz="2000" dirty="0">
                <a:solidFill>
                  <a:schemeClr val="bg1"/>
                </a:solidFill>
              </a:rPr>
              <a:t>, "</a:t>
            </a:r>
            <a:r>
              <a:rPr lang="pl-PL" altLang="zh-CN" sz="2000" dirty="0" err="1">
                <a:solidFill>
                  <a:schemeClr val="bg1"/>
                </a:solidFill>
              </a:rPr>
              <a:t>translationX</a:t>
            </a:r>
            <a:r>
              <a:rPr lang="pl-PL" altLang="zh-CN" sz="2000" dirty="0">
                <a:solidFill>
                  <a:schemeClr val="bg1"/>
                </a:solidFill>
              </a:rPr>
              <a:t>", -500f, 0f);  </a:t>
            </a:r>
          </a:p>
          <a:p>
            <a:r>
              <a:rPr lang="pl-PL" altLang="zh-CN" sz="2000" dirty="0" err="1">
                <a:solidFill>
                  <a:schemeClr val="bg1"/>
                </a:solidFill>
              </a:rPr>
              <a:t>ObjectAnimator</a:t>
            </a:r>
            <a:r>
              <a:rPr lang="pl-PL" altLang="zh-CN" sz="2000" dirty="0">
                <a:solidFill>
                  <a:schemeClr val="bg1"/>
                </a:solidFill>
              </a:rPr>
              <a:t> </a:t>
            </a:r>
            <a:r>
              <a:rPr lang="pl-PL" altLang="zh-CN" sz="2000" dirty="0" err="1">
                <a:solidFill>
                  <a:schemeClr val="bg1"/>
                </a:solidFill>
              </a:rPr>
              <a:t>rotate</a:t>
            </a:r>
            <a:r>
              <a:rPr lang="pl-PL" altLang="zh-CN" sz="2000" dirty="0">
                <a:solidFill>
                  <a:schemeClr val="bg1"/>
                </a:solidFill>
              </a:rPr>
              <a:t> = </a:t>
            </a:r>
            <a:r>
              <a:rPr lang="pl-PL" altLang="zh-CN" sz="2000" dirty="0" err="1">
                <a:solidFill>
                  <a:schemeClr val="bg1"/>
                </a:solidFill>
              </a:rPr>
              <a:t>ObjectAnimator.ofFloat</a:t>
            </a:r>
            <a:r>
              <a:rPr lang="pl-PL" altLang="zh-CN" sz="2000" dirty="0">
                <a:solidFill>
                  <a:schemeClr val="bg1"/>
                </a:solidFill>
              </a:rPr>
              <a:t>(</a:t>
            </a:r>
            <a:r>
              <a:rPr lang="pl-PL" altLang="zh-CN" sz="2000" dirty="0" err="1">
                <a:solidFill>
                  <a:schemeClr val="bg1"/>
                </a:solidFill>
              </a:rPr>
              <a:t>textview</a:t>
            </a:r>
            <a:r>
              <a:rPr lang="pl-PL" altLang="zh-CN" sz="2000" dirty="0">
                <a:solidFill>
                  <a:schemeClr val="bg1"/>
                </a:solidFill>
              </a:rPr>
              <a:t>, "</a:t>
            </a:r>
            <a:r>
              <a:rPr lang="pl-PL" altLang="zh-CN" sz="2000" dirty="0" err="1">
                <a:solidFill>
                  <a:schemeClr val="bg1"/>
                </a:solidFill>
              </a:rPr>
              <a:t>rotation</a:t>
            </a:r>
            <a:r>
              <a:rPr lang="pl-PL" altLang="zh-CN" sz="2000" dirty="0">
                <a:solidFill>
                  <a:schemeClr val="bg1"/>
                </a:solidFill>
              </a:rPr>
              <a:t>", 0f, 360f);  </a:t>
            </a:r>
          </a:p>
          <a:p>
            <a:r>
              <a:rPr lang="pl-PL" altLang="zh-CN" sz="2000" dirty="0" err="1">
                <a:solidFill>
                  <a:schemeClr val="bg1"/>
                </a:solidFill>
              </a:rPr>
              <a:t>ObjectAnimator</a:t>
            </a:r>
            <a:r>
              <a:rPr lang="pl-PL" altLang="zh-CN" sz="2000" dirty="0">
                <a:solidFill>
                  <a:schemeClr val="bg1"/>
                </a:solidFill>
              </a:rPr>
              <a:t> </a:t>
            </a:r>
            <a:r>
              <a:rPr lang="pl-PL" altLang="zh-CN" sz="2000" dirty="0" err="1">
                <a:solidFill>
                  <a:schemeClr val="bg1"/>
                </a:solidFill>
              </a:rPr>
              <a:t>fadeInOut</a:t>
            </a:r>
            <a:r>
              <a:rPr lang="pl-PL" altLang="zh-CN" sz="2000" dirty="0">
                <a:solidFill>
                  <a:schemeClr val="bg1"/>
                </a:solidFill>
              </a:rPr>
              <a:t> = </a:t>
            </a:r>
            <a:r>
              <a:rPr lang="pl-PL" altLang="zh-CN" sz="2000" dirty="0" err="1">
                <a:solidFill>
                  <a:schemeClr val="bg1"/>
                </a:solidFill>
              </a:rPr>
              <a:t>ObjectAnimator.ofFloat</a:t>
            </a:r>
            <a:r>
              <a:rPr lang="pl-PL" altLang="zh-CN" sz="2000" dirty="0">
                <a:solidFill>
                  <a:schemeClr val="bg1"/>
                </a:solidFill>
              </a:rPr>
              <a:t>(</a:t>
            </a:r>
            <a:r>
              <a:rPr lang="pl-PL" altLang="zh-CN" sz="2000" dirty="0" err="1">
                <a:solidFill>
                  <a:schemeClr val="bg1"/>
                </a:solidFill>
              </a:rPr>
              <a:t>textview</a:t>
            </a:r>
            <a:r>
              <a:rPr lang="pl-PL" altLang="zh-CN" sz="2000" dirty="0">
                <a:solidFill>
                  <a:schemeClr val="bg1"/>
                </a:solidFill>
              </a:rPr>
              <a:t>, "</a:t>
            </a:r>
            <a:r>
              <a:rPr lang="pl-PL" altLang="zh-CN" sz="2000" dirty="0" err="1">
                <a:solidFill>
                  <a:schemeClr val="bg1"/>
                </a:solidFill>
              </a:rPr>
              <a:t>alpha</a:t>
            </a:r>
            <a:r>
              <a:rPr lang="pl-PL" altLang="zh-CN" sz="2000" dirty="0">
                <a:solidFill>
                  <a:schemeClr val="bg1"/>
                </a:solidFill>
              </a:rPr>
              <a:t>", 1f, 0f, 1f);  </a:t>
            </a:r>
            <a:endParaRPr lang="pl-PL" altLang="zh-CN" sz="2000" dirty="0" smtClean="0">
              <a:solidFill>
                <a:schemeClr val="bg1"/>
              </a:solidFill>
            </a:endParaRPr>
          </a:p>
          <a:p>
            <a:endParaRPr lang="pl-PL" altLang="zh-CN" sz="2000" dirty="0">
              <a:solidFill>
                <a:schemeClr val="bg1"/>
              </a:solidFill>
            </a:endParaRPr>
          </a:p>
          <a:p>
            <a:r>
              <a:rPr lang="pl-PL" altLang="zh-CN" sz="2000" dirty="0" err="1">
                <a:solidFill>
                  <a:schemeClr val="bg1"/>
                </a:solidFill>
              </a:rPr>
              <a:t>AnimatorSet</a:t>
            </a:r>
            <a:r>
              <a:rPr lang="pl-PL" altLang="zh-CN" sz="2000" dirty="0">
                <a:solidFill>
                  <a:schemeClr val="bg1"/>
                </a:solidFill>
              </a:rPr>
              <a:t> </a:t>
            </a:r>
            <a:r>
              <a:rPr lang="pl-PL" altLang="zh-CN" sz="2000" dirty="0" err="1">
                <a:solidFill>
                  <a:srgbClr val="FF0000"/>
                </a:solidFill>
              </a:rPr>
              <a:t>animSet</a:t>
            </a:r>
            <a:r>
              <a:rPr lang="pl-PL" altLang="zh-CN" sz="2000" dirty="0">
                <a:solidFill>
                  <a:schemeClr val="bg1"/>
                </a:solidFill>
              </a:rPr>
              <a:t> = </a:t>
            </a:r>
            <a:r>
              <a:rPr lang="pl-PL" altLang="zh-CN" sz="2000" b="1" dirty="0" err="1">
                <a:solidFill>
                  <a:schemeClr val="bg1"/>
                </a:solidFill>
              </a:rPr>
              <a:t>new</a:t>
            </a:r>
            <a:r>
              <a:rPr lang="pl-PL" altLang="zh-CN" sz="2000" dirty="0">
                <a:solidFill>
                  <a:schemeClr val="bg1"/>
                </a:solidFill>
              </a:rPr>
              <a:t> </a:t>
            </a:r>
            <a:r>
              <a:rPr lang="pl-PL" altLang="zh-CN" sz="2000" dirty="0" err="1">
                <a:solidFill>
                  <a:schemeClr val="bg1"/>
                </a:solidFill>
              </a:rPr>
              <a:t>AnimatorSet</a:t>
            </a:r>
            <a:r>
              <a:rPr lang="pl-PL" altLang="zh-CN" sz="2000" dirty="0">
                <a:solidFill>
                  <a:schemeClr val="bg1"/>
                </a:solidFill>
              </a:rPr>
              <a:t>();  </a:t>
            </a:r>
          </a:p>
          <a:p>
            <a:r>
              <a:rPr lang="pl-PL" altLang="zh-CN" sz="2000" dirty="0" err="1">
                <a:solidFill>
                  <a:schemeClr val="bg1"/>
                </a:solidFill>
              </a:rPr>
              <a:t>animSet.play</a:t>
            </a:r>
            <a:r>
              <a:rPr lang="pl-PL" altLang="zh-CN" sz="2000" dirty="0">
                <a:solidFill>
                  <a:schemeClr val="bg1"/>
                </a:solidFill>
              </a:rPr>
              <a:t>(</a:t>
            </a:r>
            <a:r>
              <a:rPr lang="pl-PL" altLang="zh-CN" sz="2000" dirty="0" err="1">
                <a:solidFill>
                  <a:schemeClr val="bg1"/>
                </a:solidFill>
              </a:rPr>
              <a:t>rotate</a:t>
            </a:r>
            <a:r>
              <a:rPr lang="pl-PL" altLang="zh-CN" sz="2000" dirty="0">
                <a:solidFill>
                  <a:schemeClr val="bg1"/>
                </a:solidFill>
              </a:rPr>
              <a:t>).with(</a:t>
            </a:r>
            <a:r>
              <a:rPr lang="pl-PL" altLang="zh-CN" sz="2000" dirty="0" err="1">
                <a:solidFill>
                  <a:schemeClr val="bg1"/>
                </a:solidFill>
              </a:rPr>
              <a:t>fadeInOut</a:t>
            </a:r>
            <a:r>
              <a:rPr lang="pl-PL" altLang="zh-CN" sz="2000" dirty="0">
                <a:solidFill>
                  <a:schemeClr val="bg1"/>
                </a:solidFill>
              </a:rPr>
              <a:t>).</a:t>
            </a:r>
            <a:r>
              <a:rPr lang="pl-PL" altLang="zh-CN" sz="2000" dirty="0" err="1">
                <a:solidFill>
                  <a:schemeClr val="bg1"/>
                </a:solidFill>
              </a:rPr>
              <a:t>after</a:t>
            </a:r>
            <a:r>
              <a:rPr lang="pl-PL" altLang="zh-CN" sz="2000" dirty="0">
                <a:solidFill>
                  <a:schemeClr val="bg1"/>
                </a:solidFill>
              </a:rPr>
              <a:t>(</a:t>
            </a:r>
            <a:r>
              <a:rPr lang="pl-PL" altLang="zh-CN" sz="2000" dirty="0" err="1">
                <a:solidFill>
                  <a:schemeClr val="bg1"/>
                </a:solidFill>
              </a:rPr>
              <a:t>moveIn</a:t>
            </a:r>
            <a:r>
              <a:rPr lang="pl-PL" altLang="zh-CN" sz="2000" dirty="0">
                <a:solidFill>
                  <a:schemeClr val="bg1"/>
                </a:solidFill>
              </a:rPr>
              <a:t>);  </a:t>
            </a:r>
          </a:p>
          <a:p>
            <a:r>
              <a:rPr lang="pl-PL" altLang="zh-CN" sz="2000" dirty="0" err="1">
                <a:solidFill>
                  <a:schemeClr val="bg1"/>
                </a:solidFill>
              </a:rPr>
              <a:t>animSet.setDuration</a:t>
            </a:r>
            <a:r>
              <a:rPr lang="pl-PL" altLang="zh-CN" sz="2000" dirty="0">
                <a:solidFill>
                  <a:schemeClr val="bg1"/>
                </a:solidFill>
              </a:rPr>
              <a:t>(5000);  </a:t>
            </a:r>
          </a:p>
          <a:p>
            <a:r>
              <a:rPr lang="pl-PL" altLang="zh-CN" sz="2000" dirty="0" err="1">
                <a:solidFill>
                  <a:schemeClr val="bg1"/>
                </a:solidFill>
              </a:rPr>
              <a:t>animSet.start</a:t>
            </a:r>
            <a:r>
              <a:rPr lang="pl-PL" altLang="zh-CN" sz="2000" dirty="0">
                <a:solidFill>
                  <a:schemeClr val="bg1"/>
                </a:solidFill>
              </a:rPr>
              <a:t>(); </a:t>
            </a:r>
          </a:p>
          <a:p>
            <a:endParaRPr kumimoji="1"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30500" y="1117600"/>
            <a:ext cx="400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属性动画进阶</a:t>
            </a:r>
            <a:r>
              <a:rPr lang="en-US" altLang="zh-CN" sz="2400" dirty="0" err="1">
                <a:solidFill>
                  <a:srgbClr val="FFC000"/>
                </a:solidFill>
              </a:rPr>
              <a:t>TypeEvaluator</a:t>
            </a:r>
            <a:endParaRPr kumimoji="1"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3572" y="1854200"/>
            <a:ext cx="6957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不只对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view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做操作，可以对</a:t>
            </a:r>
            <a:r>
              <a:rPr lang="zh-CN" altLang="en-US" sz="2400" dirty="0">
                <a:solidFill>
                  <a:schemeClr val="bg1"/>
                </a:solidFill>
              </a:rPr>
              <a:t>任意对象进行动画操作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2400" y="2857500"/>
            <a:ext cx="470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TypeEvaluator</a:t>
            </a:r>
            <a:r>
              <a:rPr lang="zh-CN" altLang="en-US" dirty="0" smtClean="0">
                <a:solidFill>
                  <a:schemeClr val="bg1"/>
                </a:solidFill>
              </a:rPr>
              <a:t>：如何从</a:t>
            </a:r>
            <a:r>
              <a:rPr lang="zh-CN" altLang="en-US" dirty="0">
                <a:solidFill>
                  <a:schemeClr val="bg1"/>
                </a:solidFill>
              </a:rPr>
              <a:t>初始值过度到结束值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3572" y="3644900"/>
            <a:ext cx="85182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altLang="zh-CN" b="1" dirty="0">
                <a:solidFill>
                  <a:schemeClr val="bg1"/>
                </a:solidFill>
              </a:rPr>
              <a:t>public</a:t>
            </a:r>
            <a:r>
              <a:rPr lang="pl-PL" altLang="zh-CN" dirty="0">
                <a:solidFill>
                  <a:schemeClr val="bg1"/>
                </a:solidFill>
              </a:rPr>
              <a:t> </a:t>
            </a:r>
            <a:r>
              <a:rPr lang="pl-PL" altLang="zh-CN" b="1" dirty="0" err="1">
                <a:solidFill>
                  <a:schemeClr val="bg1"/>
                </a:solidFill>
              </a:rPr>
              <a:t>class</a:t>
            </a:r>
            <a:r>
              <a:rPr lang="pl-PL" altLang="zh-CN" dirty="0">
                <a:solidFill>
                  <a:schemeClr val="bg1"/>
                </a:solidFill>
              </a:rPr>
              <a:t> </a:t>
            </a:r>
            <a:r>
              <a:rPr lang="pl-PL" altLang="zh-CN" dirty="0" err="1">
                <a:solidFill>
                  <a:schemeClr val="bg1"/>
                </a:solidFill>
              </a:rPr>
              <a:t>FloatEvaluator</a:t>
            </a:r>
            <a:r>
              <a:rPr lang="pl-PL" altLang="zh-CN" dirty="0">
                <a:solidFill>
                  <a:schemeClr val="bg1"/>
                </a:solidFill>
              </a:rPr>
              <a:t> </a:t>
            </a:r>
            <a:r>
              <a:rPr lang="pl-PL" altLang="zh-CN" b="1" dirty="0" err="1">
                <a:solidFill>
                  <a:schemeClr val="bg1"/>
                </a:solidFill>
              </a:rPr>
              <a:t>implements</a:t>
            </a:r>
            <a:r>
              <a:rPr lang="pl-PL" altLang="zh-CN" dirty="0">
                <a:solidFill>
                  <a:schemeClr val="bg1"/>
                </a:solidFill>
              </a:rPr>
              <a:t> </a:t>
            </a:r>
            <a:r>
              <a:rPr lang="pl-PL" altLang="zh-CN" dirty="0" err="1">
                <a:solidFill>
                  <a:schemeClr val="bg1"/>
                </a:solidFill>
              </a:rPr>
              <a:t>TypeEvaluator</a:t>
            </a:r>
            <a:r>
              <a:rPr lang="pl-PL" altLang="zh-CN" dirty="0">
                <a:solidFill>
                  <a:schemeClr val="bg1"/>
                </a:solidFill>
              </a:rPr>
              <a:t> {  </a:t>
            </a:r>
          </a:p>
          <a:p>
            <a:r>
              <a:rPr lang="pl-PL" altLang="zh-CN" dirty="0">
                <a:solidFill>
                  <a:schemeClr val="bg1"/>
                </a:solidFill>
              </a:rPr>
              <a:t>    </a:t>
            </a:r>
            <a:r>
              <a:rPr lang="pl-PL" altLang="zh-CN" b="1" dirty="0">
                <a:solidFill>
                  <a:schemeClr val="bg1"/>
                </a:solidFill>
              </a:rPr>
              <a:t>public</a:t>
            </a:r>
            <a:r>
              <a:rPr lang="pl-PL" altLang="zh-CN" dirty="0">
                <a:solidFill>
                  <a:schemeClr val="bg1"/>
                </a:solidFill>
              </a:rPr>
              <a:t> Object </a:t>
            </a:r>
            <a:r>
              <a:rPr lang="pl-PL" altLang="zh-CN" dirty="0" err="1">
                <a:solidFill>
                  <a:schemeClr val="bg1"/>
                </a:solidFill>
              </a:rPr>
              <a:t>evaluate</a:t>
            </a:r>
            <a:r>
              <a:rPr lang="pl-PL" altLang="zh-CN" dirty="0">
                <a:solidFill>
                  <a:schemeClr val="bg1"/>
                </a:solidFill>
              </a:rPr>
              <a:t>(</a:t>
            </a:r>
            <a:r>
              <a:rPr lang="pl-PL" altLang="zh-CN" b="1" dirty="0" err="1">
                <a:solidFill>
                  <a:schemeClr val="bg1"/>
                </a:solidFill>
              </a:rPr>
              <a:t>float</a:t>
            </a:r>
            <a:r>
              <a:rPr lang="pl-PL" altLang="zh-CN" dirty="0">
                <a:solidFill>
                  <a:schemeClr val="bg1"/>
                </a:solidFill>
              </a:rPr>
              <a:t> </a:t>
            </a:r>
            <a:r>
              <a:rPr lang="pl-PL" altLang="zh-CN" dirty="0" err="1">
                <a:solidFill>
                  <a:schemeClr val="bg1"/>
                </a:solidFill>
              </a:rPr>
              <a:t>fraction</a:t>
            </a:r>
            <a:r>
              <a:rPr lang="pl-PL" altLang="zh-CN" dirty="0">
                <a:solidFill>
                  <a:schemeClr val="bg1"/>
                </a:solidFill>
              </a:rPr>
              <a:t>, Object </a:t>
            </a:r>
            <a:r>
              <a:rPr lang="pl-PL" altLang="zh-CN" dirty="0" err="1">
                <a:solidFill>
                  <a:schemeClr val="bg1"/>
                </a:solidFill>
              </a:rPr>
              <a:t>startValue</a:t>
            </a:r>
            <a:r>
              <a:rPr lang="pl-PL" altLang="zh-CN" dirty="0">
                <a:solidFill>
                  <a:schemeClr val="bg1"/>
                </a:solidFill>
              </a:rPr>
              <a:t>, Object </a:t>
            </a:r>
            <a:r>
              <a:rPr lang="pl-PL" altLang="zh-CN" dirty="0" err="1">
                <a:solidFill>
                  <a:schemeClr val="bg1"/>
                </a:solidFill>
              </a:rPr>
              <a:t>endValue</a:t>
            </a:r>
            <a:r>
              <a:rPr lang="pl-PL" altLang="zh-CN" dirty="0">
                <a:solidFill>
                  <a:schemeClr val="bg1"/>
                </a:solidFill>
              </a:rPr>
              <a:t>) {  </a:t>
            </a:r>
          </a:p>
          <a:p>
            <a:r>
              <a:rPr lang="pl-PL" altLang="zh-CN" dirty="0">
                <a:solidFill>
                  <a:schemeClr val="bg1"/>
                </a:solidFill>
              </a:rPr>
              <a:t>        </a:t>
            </a:r>
            <a:r>
              <a:rPr lang="pl-PL" altLang="zh-CN" b="1" dirty="0" err="1">
                <a:solidFill>
                  <a:schemeClr val="bg1"/>
                </a:solidFill>
              </a:rPr>
              <a:t>float</a:t>
            </a:r>
            <a:r>
              <a:rPr lang="pl-PL" altLang="zh-CN" dirty="0">
                <a:solidFill>
                  <a:schemeClr val="bg1"/>
                </a:solidFill>
              </a:rPr>
              <a:t> </a:t>
            </a:r>
            <a:r>
              <a:rPr lang="pl-PL" altLang="zh-CN" dirty="0" err="1">
                <a:solidFill>
                  <a:schemeClr val="bg1"/>
                </a:solidFill>
              </a:rPr>
              <a:t>startFloat</a:t>
            </a:r>
            <a:r>
              <a:rPr lang="pl-PL" altLang="zh-CN" dirty="0">
                <a:solidFill>
                  <a:schemeClr val="bg1"/>
                </a:solidFill>
              </a:rPr>
              <a:t> = ((</a:t>
            </a:r>
            <a:r>
              <a:rPr lang="pl-PL" altLang="zh-CN" dirty="0" err="1">
                <a:solidFill>
                  <a:schemeClr val="bg1"/>
                </a:solidFill>
              </a:rPr>
              <a:t>Number</a:t>
            </a:r>
            <a:r>
              <a:rPr lang="pl-PL" altLang="zh-CN" dirty="0">
                <a:solidFill>
                  <a:schemeClr val="bg1"/>
                </a:solidFill>
              </a:rPr>
              <a:t>) </a:t>
            </a:r>
            <a:r>
              <a:rPr lang="pl-PL" altLang="zh-CN" dirty="0" err="1">
                <a:solidFill>
                  <a:schemeClr val="bg1"/>
                </a:solidFill>
              </a:rPr>
              <a:t>startValue</a:t>
            </a:r>
            <a:r>
              <a:rPr lang="pl-PL" altLang="zh-CN" dirty="0">
                <a:solidFill>
                  <a:schemeClr val="bg1"/>
                </a:solidFill>
              </a:rPr>
              <a:t>).</a:t>
            </a:r>
            <a:r>
              <a:rPr lang="pl-PL" altLang="zh-CN" dirty="0" err="1">
                <a:solidFill>
                  <a:schemeClr val="bg1"/>
                </a:solidFill>
              </a:rPr>
              <a:t>floatValue</a:t>
            </a:r>
            <a:r>
              <a:rPr lang="pl-PL" altLang="zh-CN" dirty="0">
                <a:solidFill>
                  <a:schemeClr val="bg1"/>
                </a:solidFill>
              </a:rPr>
              <a:t>();  </a:t>
            </a:r>
          </a:p>
          <a:p>
            <a:r>
              <a:rPr lang="pl-PL" altLang="zh-CN" dirty="0">
                <a:solidFill>
                  <a:schemeClr val="bg1"/>
                </a:solidFill>
              </a:rPr>
              <a:t>        </a:t>
            </a:r>
            <a:r>
              <a:rPr lang="pl-PL" altLang="zh-CN" b="1" dirty="0">
                <a:solidFill>
                  <a:schemeClr val="bg1"/>
                </a:solidFill>
              </a:rPr>
              <a:t>return</a:t>
            </a:r>
            <a:r>
              <a:rPr lang="pl-PL" altLang="zh-CN" dirty="0">
                <a:solidFill>
                  <a:schemeClr val="bg1"/>
                </a:solidFill>
              </a:rPr>
              <a:t> </a:t>
            </a:r>
            <a:r>
              <a:rPr lang="pl-PL" altLang="zh-CN" dirty="0" err="1">
                <a:solidFill>
                  <a:schemeClr val="bg1"/>
                </a:solidFill>
              </a:rPr>
              <a:t>startFloat</a:t>
            </a:r>
            <a:r>
              <a:rPr lang="pl-PL" altLang="zh-CN" dirty="0">
                <a:solidFill>
                  <a:schemeClr val="bg1"/>
                </a:solidFill>
              </a:rPr>
              <a:t> + </a:t>
            </a:r>
            <a:r>
              <a:rPr lang="pl-PL" altLang="zh-CN" dirty="0" err="1">
                <a:solidFill>
                  <a:schemeClr val="bg1"/>
                </a:solidFill>
              </a:rPr>
              <a:t>fraction</a:t>
            </a:r>
            <a:r>
              <a:rPr lang="pl-PL" altLang="zh-CN" dirty="0">
                <a:solidFill>
                  <a:schemeClr val="bg1"/>
                </a:solidFill>
              </a:rPr>
              <a:t> * (((</a:t>
            </a:r>
            <a:r>
              <a:rPr lang="pl-PL" altLang="zh-CN" dirty="0" err="1">
                <a:solidFill>
                  <a:schemeClr val="bg1"/>
                </a:solidFill>
              </a:rPr>
              <a:t>Number</a:t>
            </a:r>
            <a:r>
              <a:rPr lang="pl-PL" altLang="zh-CN" dirty="0">
                <a:solidFill>
                  <a:schemeClr val="bg1"/>
                </a:solidFill>
              </a:rPr>
              <a:t>) </a:t>
            </a:r>
            <a:r>
              <a:rPr lang="pl-PL" altLang="zh-CN" dirty="0" err="1">
                <a:solidFill>
                  <a:schemeClr val="bg1"/>
                </a:solidFill>
              </a:rPr>
              <a:t>endValue</a:t>
            </a:r>
            <a:r>
              <a:rPr lang="pl-PL" altLang="zh-CN" dirty="0">
                <a:solidFill>
                  <a:schemeClr val="bg1"/>
                </a:solidFill>
              </a:rPr>
              <a:t>).</a:t>
            </a:r>
            <a:r>
              <a:rPr lang="pl-PL" altLang="zh-CN" dirty="0" err="1">
                <a:solidFill>
                  <a:schemeClr val="bg1"/>
                </a:solidFill>
              </a:rPr>
              <a:t>floatValue</a:t>
            </a:r>
            <a:r>
              <a:rPr lang="pl-PL" altLang="zh-CN" dirty="0">
                <a:solidFill>
                  <a:schemeClr val="bg1"/>
                </a:solidFill>
              </a:rPr>
              <a:t>() - </a:t>
            </a:r>
            <a:r>
              <a:rPr lang="pl-PL" altLang="zh-CN" dirty="0" err="1">
                <a:solidFill>
                  <a:schemeClr val="bg1"/>
                </a:solidFill>
              </a:rPr>
              <a:t>startFloat</a:t>
            </a:r>
            <a:r>
              <a:rPr lang="pl-PL" altLang="zh-CN" dirty="0">
                <a:solidFill>
                  <a:schemeClr val="bg1"/>
                </a:solidFill>
              </a:rPr>
              <a:t>);  </a:t>
            </a:r>
          </a:p>
          <a:p>
            <a:r>
              <a:rPr lang="pl-PL" altLang="zh-CN" dirty="0">
                <a:solidFill>
                  <a:schemeClr val="bg1"/>
                </a:solidFill>
              </a:rPr>
              <a:t>    }  </a:t>
            </a:r>
          </a:p>
          <a:p>
            <a:r>
              <a:rPr lang="pl-PL" altLang="zh-CN" dirty="0">
                <a:solidFill>
                  <a:schemeClr val="bg1"/>
                </a:solidFill>
              </a:rPr>
              <a:t>} 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4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55372" y="1549400"/>
            <a:ext cx="83535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altLang="zh-CN" b="1" dirty="0">
                <a:solidFill>
                  <a:schemeClr val="bg1"/>
                </a:solidFill>
              </a:rPr>
              <a:t>public</a:t>
            </a:r>
            <a:r>
              <a:rPr lang="pl-PL" altLang="zh-CN" dirty="0">
                <a:solidFill>
                  <a:schemeClr val="bg1"/>
                </a:solidFill>
              </a:rPr>
              <a:t> </a:t>
            </a:r>
            <a:r>
              <a:rPr lang="pl-PL" altLang="zh-CN" b="1" dirty="0" err="1">
                <a:solidFill>
                  <a:schemeClr val="bg1"/>
                </a:solidFill>
              </a:rPr>
              <a:t>class</a:t>
            </a:r>
            <a:r>
              <a:rPr lang="pl-PL" altLang="zh-CN" dirty="0">
                <a:solidFill>
                  <a:schemeClr val="bg1"/>
                </a:solidFill>
              </a:rPr>
              <a:t> </a:t>
            </a:r>
            <a:r>
              <a:rPr lang="pl-PL" altLang="zh-CN" dirty="0" err="1">
                <a:solidFill>
                  <a:schemeClr val="bg1"/>
                </a:solidFill>
              </a:rPr>
              <a:t>PointEvaluator</a:t>
            </a:r>
            <a:r>
              <a:rPr lang="pl-PL" altLang="zh-CN" dirty="0">
                <a:solidFill>
                  <a:schemeClr val="bg1"/>
                </a:solidFill>
              </a:rPr>
              <a:t> </a:t>
            </a:r>
            <a:r>
              <a:rPr lang="pl-PL" altLang="zh-CN" b="1" dirty="0" err="1">
                <a:solidFill>
                  <a:schemeClr val="bg1"/>
                </a:solidFill>
              </a:rPr>
              <a:t>implements</a:t>
            </a:r>
            <a:r>
              <a:rPr lang="pl-PL" altLang="zh-CN" dirty="0">
                <a:solidFill>
                  <a:schemeClr val="bg1"/>
                </a:solidFill>
              </a:rPr>
              <a:t> </a:t>
            </a:r>
            <a:r>
              <a:rPr lang="pl-PL" altLang="zh-CN" dirty="0" err="1">
                <a:solidFill>
                  <a:schemeClr val="bg1"/>
                </a:solidFill>
              </a:rPr>
              <a:t>TypeEvaluator</a:t>
            </a:r>
            <a:r>
              <a:rPr lang="pl-PL" altLang="zh-CN" dirty="0">
                <a:solidFill>
                  <a:schemeClr val="bg1"/>
                </a:solidFill>
              </a:rPr>
              <a:t>{  </a:t>
            </a:r>
          </a:p>
          <a:p>
            <a:r>
              <a:rPr lang="pl-PL" altLang="zh-CN" dirty="0">
                <a:solidFill>
                  <a:schemeClr val="bg1"/>
                </a:solidFill>
              </a:rPr>
              <a:t>  </a:t>
            </a:r>
          </a:p>
          <a:p>
            <a:r>
              <a:rPr lang="pl-PL" altLang="zh-CN" dirty="0">
                <a:solidFill>
                  <a:schemeClr val="bg1"/>
                </a:solidFill>
              </a:rPr>
              <a:t>    @</a:t>
            </a:r>
            <a:r>
              <a:rPr lang="pl-PL" altLang="zh-CN" dirty="0" err="1">
                <a:solidFill>
                  <a:schemeClr val="bg1"/>
                </a:solidFill>
              </a:rPr>
              <a:t>Override</a:t>
            </a:r>
            <a:r>
              <a:rPr lang="pl-PL" altLang="zh-CN" dirty="0">
                <a:solidFill>
                  <a:schemeClr val="bg1"/>
                </a:solidFill>
              </a:rPr>
              <a:t>  </a:t>
            </a:r>
          </a:p>
          <a:p>
            <a:r>
              <a:rPr lang="pl-PL" altLang="zh-CN" dirty="0">
                <a:solidFill>
                  <a:schemeClr val="bg1"/>
                </a:solidFill>
              </a:rPr>
              <a:t>    </a:t>
            </a:r>
            <a:r>
              <a:rPr lang="pl-PL" altLang="zh-CN" b="1" dirty="0">
                <a:solidFill>
                  <a:schemeClr val="bg1"/>
                </a:solidFill>
              </a:rPr>
              <a:t>public</a:t>
            </a:r>
            <a:r>
              <a:rPr lang="pl-PL" altLang="zh-CN" dirty="0">
                <a:solidFill>
                  <a:schemeClr val="bg1"/>
                </a:solidFill>
              </a:rPr>
              <a:t> Object </a:t>
            </a:r>
            <a:r>
              <a:rPr lang="pl-PL" altLang="zh-CN" dirty="0" err="1">
                <a:solidFill>
                  <a:schemeClr val="bg1"/>
                </a:solidFill>
              </a:rPr>
              <a:t>evaluate</a:t>
            </a:r>
            <a:r>
              <a:rPr lang="pl-PL" altLang="zh-CN" dirty="0">
                <a:solidFill>
                  <a:schemeClr val="bg1"/>
                </a:solidFill>
              </a:rPr>
              <a:t>(</a:t>
            </a:r>
            <a:r>
              <a:rPr lang="pl-PL" altLang="zh-CN" b="1" dirty="0" err="1">
                <a:solidFill>
                  <a:schemeClr val="bg1"/>
                </a:solidFill>
              </a:rPr>
              <a:t>float</a:t>
            </a:r>
            <a:r>
              <a:rPr lang="pl-PL" altLang="zh-CN" dirty="0">
                <a:solidFill>
                  <a:schemeClr val="bg1"/>
                </a:solidFill>
              </a:rPr>
              <a:t> </a:t>
            </a:r>
            <a:r>
              <a:rPr lang="pl-PL" altLang="zh-CN" dirty="0" err="1">
                <a:solidFill>
                  <a:schemeClr val="bg1"/>
                </a:solidFill>
              </a:rPr>
              <a:t>fraction</a:t>
            </a:r>
            <a:r>
              <a:rPr lang="pl-PL" altLang="zh-CN" dirty="0">
                <a:solidFill>
                  <a:schemeClr val="bg1"/>
                </a:solidFill>
              </a:rPr>
              <a:t>, Object </a:t>
            </a:r>
            <a:r>
              <a:rPr lang="pl-PL" altLang="zh-CN" dirty="0" err="1">
                <a:solidFill>
                  <a:schemeClr val="bg1"/>
                </a:solidFill>
              </a:rPr>
              <a:t>startValue</a:t>
            </a:r>
            <a:r>
              <a:rPr lang="pl-PL" altLang="zh-CN" dirty="0">
                <a:solidFill>
                  <a:schemeClr val="bg1"/>
                </a:solidFill>
              </a:rPr>
              <a:t>, Object </a:t>
            </a:r>
            <a:r>
              <a:rPr lang="pl-PL" altLang="zh-CN" dirty="0" err="1">
                <a:solidFill>
                  <a:schemeClr val="bg1"/>
                </a:solidFill>
              </a:rPr>
              <a:t>endValue</a:t>
            </a:r>
            <a:r>
              <a:rPr lang="pl-PL" altLang="zh-CN" dirty="0">
                <a:solidFill>
                  <a:schemeClr val="bg1"/>
                </a:solidFill>
              </a:rPr>
              <a:t>) {  </a:t>
            </a:r>
          </a:p>
          <a:p>
            <a:r>
              <a:rPr lang="pl-PL" altLang="zh-CN" dirty="0">
                <a:solidFill>
                  <a:schemeClr val="bg1"/>
                </a:solidFill>
              </a:rPr>
              <a:t>        Point </a:t>
            </a:r>
            <a:r>
              <a:rPr lang="pl-PL" altLang="zh-CN" dirty="0" err="1">
                <a:solidFill>
                  <a:schemeClr val="bg1"/>
                </a:solidFill>
              </a:rPr>
              <a:t>startPoint</a:t>
            </a:r>
            <a:r>
              <a:rPr lang="pl-PL" altLang="zh-CN" dirty="0">
                <a:solidFill>
                  <a:schemeClr val="bg1"/>
                </a:solidFill>
              </a:rPr>
              <a:t> = (Point) </a:t>
            </a:r>
            <a:r>
              <a:rPr lang="pl-PL" altLang="zh-CN" dirty="0" err="1">
                <a:solidFill>
                  <a:schemeClr val="bg1"/>
                </a:solidFill>
              </a:rPr>
              <a:t>startValue</a:t>
            </a:r>
            <a:r>
              <a:rPr lang="pl-PL" altLang="zh-CN" dirty="0">
                <a:solidFill>
                  <a:schemeClr val="bg1"/>
                </a:solidFill>
              </a:rPr>
              <a:t>;  </a:t>
            </a:r>
          </a:p>
          <a:p>
            <a:r>
              <a:rPr lang="pl-PL" altLang="zh-CN" dirty="0">
                <a:solidFill>
                  <a:schemeClr val="bg1"/>
                </a:solidFill>
              </a:rPr>
              <a:t>        Point </a:t>
            </a:r>
            <a:r>
              <a:rPr lang="pl-PL" altLang="zh-CN" dirty="0" err="1">
                <a:solidFill>
                  <a:schemeClr val="bg1"/>
                </a:solidFill>
              </a:rPr>
              <a:t>endPoint</a:t>
            </a:r>
            <a:r>
              <a:rPr lang="pl-PL" altLang="zh-CN" dirty="0">
                <a:solidFill>
                  <a:schemeClr val="bg1"/>
                </a:solidFill>
              </a:rPr>
              <a:t> = (Point) </a:t>
            </a:r>
            <a:r>
              <a:rPr lang="pl-PL" altLang="zh-CN" dirty="0" err="1">
                <a:solidFill>
                  <a:schemeClr val="bg1"/>
                </a:solidFill>
              </a:rPr>
              <a:t>endValue</a:t>
            </a:r>
            <a:r>
              <a:rPr lang="pl-PL" altLang="zh-CN" dirty="0">
                <a:solidFill>
                  <a:schemeClr val="bg1"/>
                </a:solidFill>
              </a:rPr>
              <a:t>;  </a:t>
            </a:r>
          </a:p>
          <a:p>
            <a:r>
              <a:rPr lang="pl-PL" altLang="zh-CN" dirty="0">
                <a:solidFill>
                  <a:schemeClr val="bg1"/>
                </a:solidFill>
              </a:rPr>
              <a:t>        </a:t>
            </a:r>
            <a:r>
              <a:rPr lang="pl-PL" altLang="zh-CN" b="1" dirty="0" err="1">
                <a:solidFill>
                  <a:schemeClr val="bg1"/>
                </a:solidFill>
              </a:rPr>
              <a:t>float</a:t>
            </a:r>
            <a:r>
              <a:rPr lang="pl-PL" altLang="zh-CN" dirty="0">
                <a:solidFill>
                  <a:schemeClr val="bg1"/>
                </a:solidFill>
              </a:rPr>
              <a:t> x = </a:t>
            </a:r>
            <a:r>
              <a:rPr lang="pl-PL" altLang="zh-CN" dirty="0" err="1">
                <a:solidFill>
                  <a:schemeClr val="bg1"/>
                </a:solidFill>
              </a:rPr>
              <a:t>startPoint.getX</a:t>
            </a:r>
            <a:r>
              <a:rPr lang="pl-PL" altLang="zh-CN" dirty="0">
                <a:solidFill>
                  <a:schemeClr val="bg1"/>
                </a:solidFill>
              </a:rPr>
              <a:t>() + </a:t>
            </a:r>
            <a:r>
              <a:rPr lang="pl-PL" altLang="zh-CN" dirty="0" err="1">
                <a:solidFill>
                  <a:schemeClr val="bg1"/>
                </a:solidFill>
              </a:rPr>
              <a:t>fraction</a:t>
            </a:r>
            <a:r>
              <a:rPr lang="pl-PL" altLang="zh-CN" dirty="0">
                <a:solidFill>
                  <a:schemeClr val="bg1"/>
                </a:solidFill>
              </a:rPr>
              <a:t> * (</a:t>
            </a:r>
            <a:r>
              <a:rPr lang="pl-PL" altLang="zh-CN" dirty="0" err="1">
                <a:solidFill>
                  <a:schemeClr val="bg1"/>
                </a:solidFill>
              </a:rPr>
              <a:t>endPoint.getX</a:t>
            </a:r>
            <a:r>
              <a:rPr lang="pl-PL" altLang="zh-CN" dirty="0">
                <a:solidFill>
                  <a:schemeClr val="bg1"/>
                </a:solidFill>
              </a:rPr>
              <a:t>() - </a:t>
            </a:r>
            <a:r>
              <a:rPr lang="pl-PL" altLang="zh-CN" dirty="0" err="1">
                <a:solidFill>
                  <a:schemeClr val="bg1"/>
                </a:solidFill>
              </a:rPr>
              <a:t>startPoint.getX</a:t>
            </a:r>
            <a:r>
              <a:rPr lang="pl-PL" altLang="zh-CN" dirty="0">
                <a:solidFill>
                  <a:schemeClr val="bg1"/>
                </a:solidFill>
              </a:rPr>
              <a:t>());  </a:t>
            </a:r>
          </a:p>
          <a:p>
            <a:r>
              <a:rPr lang="pl-PL" altLang="zh-CN" dirty="0">
                <a:solidFill>
                  <a:schemeClr val="bg1"/>
                </a:solidFill>
              </a:rPr>
              <a:t>        </a:t>
            </a:r>
            <a:r>
              <a:rPr lang="pl-PL" altLang="zh-CN" b="1" dirty="0" err="1">
                <a:solidFill>
                  <a:schemeClr val="bg1"/>
                </a:solidFill>
              </a:rPr>
              <a:t>float</a:t>
            </a:r>
            <a:r>
              <a:rPr lang="pl-PL" altLang="zh-CN" dirty="0">
                <a:solidFill>
                  <a:schemeClr val="bg1"/>
                </a:solidFill>
              </a:rPr>
              <a:t> y = </a:t>
            </a:r>
            <a:r>
              <a:rPr lang="pl-PL" altLang="zh-CN" dirty="0" err="1">
                <a:solidFill>
                  <a:schemeClr val="bg1"/>
                </a:solidFill>
              </a:rPr>
              <a:t>startPoint.getY</a:t>
            </a:r>
            <a:r>
              <a:rPr lang="pl-PL" altLang="zh-CN" dirty="0">
                <a:solidFill>
                  <a:schemeClr val="bg1"/>
                </a:solidFill>
              </a:rPr>
              <a:t>() + </a:t>
            </a:r>
            <a:r>
              <a:rPr lang="pl-PL" altLang="zh-CN" dirty="0" err="1">
                <a:solidFill>
                  <a:schemeClr val="bg1"/>
                </a:solidFill>
              </a:rPr>
              <a:t>fraction</a:t>
            </a:r>
            <a:r>
              <a:rPr lang="pl-PL" altLang="zh-CN" dirty="0">
                <a:solidFill>
                  <a:schemeClr val="bg1"/>
                </a:solidFill>
              </a:rPr>
              <a:t> * (</a:t>
            </a:r>
            <a:r>
              <a:rPr lang="pl-PL" altLang="zh-CN" dirty="0" err="1">
                <a:solidFill>
                  <a:schemeClr val="bg1"/>
                </a:solidFill>
              </a:rPr>
              <a:t>endPoint.getY</a:t>
            </a:r>
            <a:r>
              <a:rPr lang="pl-PL" altLang="zh-CN" dirty="0">
                <a:solidFill>
                  <a:schemeClr val="bg1"/>
                </a:solidFill>
              </a:rPr>
              <a:t>() - </a:t>
            </a:r>
            <a:r>
              <a:rPr lang="pl-PL" altLang="zh-CN" dirty="0" err="1">
                <a:solidFill>
                  <a:schemeClr val="bg1"/>
                </a:solidFill>
              </a:rPr>
              <a:t>startPoint.getY</a:t>
            </a:r>
            <a:r>
              <a:rPr lang="pl-PL" altLang="zh-CN" dirty="0">
                <a:solidFill>
                  <a:schemeClr val="bg1"/>
                </a:solidFill>
              </a:rPr>
              <a:t>());  </a:t>
            </a:r>
          </a:p>
          <a:p>
            <a:r>
              <a:rPr lang="pl-PL" altLang="zh-CN" dirty="0">
                <a:solidFill>
                  <a:schemeClr val="bg1"/>
                </a:solidFill>
              </a:rPr>
              <a:t>        Point point = </a:t>
            </a:r>
            <a:r>
              <a:rPr lang="pl-PL" altLang="zh-CN" b="1" dirty="0" err="1">
                <a:solidFill>
                  <a:schemeClr val="bg1"/>
                </a:solidFill>
              </a:rPr>
              <a:t>new</a:t>
            </a:r>
            <a:r>
              <a:rPr lang="pl-PL" altLang="zh-CN" dirty="0">
                <a:solidFill>
                  <a:schemeClr val="bg1"/>
                </a:solidFill>
              </a:rPr>
              <a:t> Point(x, y);  </a:t>
            </a:r>
          </a:p>
          <a:p>
            <a:r>
              <a:rPr lang="pl-PL" altLang="zh-CN" dirty="0">
                <a:solidFill>
                  <a:schemeClr val="bg1"/>
                </a:solidFill>
              </a:rPr>
              <a:t>        </a:t>
            </a:r>
            <a:r>
              <a:rPr lang="pl-PL" altLang="zh-CN" b="1" dirty="0">
                <a:solidFill>
                  <a:schemeClr val="bg1"/>
                </a:solidFill>
              </a:rPr>
              <a:t>return</a:t>
            </a:r>
            <a:r>
              <a:rPr lang="pl-PL" altLang="zh-CN" dirty="0">
                <a:solidFill>
                  <a:schemeClr val="bg1"/>
                </a:solidFill>
              </a:rPr>
              <a:t> point;  </a:t>
            </a:r>
          </a:p>
          <a:p>
            <a:r>
              <a:rPr lang="pl-PL" altLang="zh-CN" dirty="0">
                <a:solidFill>
                  <a:schemeClr val="bg1"/>
                </a:solidFill>
              </a:rPr>
              <a:t>    }  </a:t>
            </a:r>
          </a:p>
          <a:p>
            <a:r>
              <a:rPr lang="pl-PL" altLang="zh-CN" dirty="0">
                <a:solidFill>
                  <a:schemeClr val="bg1"/>
                </a:solidFill>
              </a:rPr>
              <a:t>  </a:t>
            </a:r>
          </a:p>
          <a:p>
            <a:r>
              <a:rPr lang="pl-PL" altLang="zh-CN" dirty="0">
                <a:solidFill>
                  <a:schemeClr val="bg1"/>
                </a:solidFill>
              </a:rPr>
              <a:t>}  </a:t>
            </a:r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406900" y="8255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对</a:t>
            </a:r>
            <a:r>
              <a:rPr kumimoji="1" lang="en-US" altLang="zh-CN" dirty="0" smtClean="0">
                <a:solidFill>
                  <a:schemeClr val="bg1"/>
                </a:solidFill>
              </a:rPr>
              <a:t>Point</a:t>
            </a:r>
            <a:r>
              <a:rPr kumimoji="1" lang="zh-CN" altLang="en-US" dirty="0" smtClean="0">
                <a:solidFill>
                  <a:schemeClr val="bg1"/>
                </a:solidFill>
              </a:rPr>
              <a:t>对象操作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6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08100" y="137160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实战：对一个对象没有要操作的属性怎么办？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8100" y="19820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00"/>
                </a:solidFill>
              </a:rPr>
              <a:t>什么是对象的属性？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8100" y="258748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00"/>
                </a:solidFill>
              </a:rPr>
              <a:t>get()</a:t>
            </a:r>
            <a:r>
              <a:rPr kumimoji="1" lang="zh-CN" altLang="en-US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dirty="0" smtClean="0">
                <a:solidFill>
                  <a:srgbClr val="FFFF00"/>
                </a:solidFill>
              </a:rPr>
              <a:t>/</a:t>
            </a:r>
            <a:r>
              <a:rPr kumimoji="1" lang="zh-CN" altLang="en-US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dirty="0" smtClean="0">
                <a:solidFill>
                  <a:srgbClr val="FFFF00"/>
                </a:solidFill>
              </a:rPr>
              <a:t>set()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04900" y="3479800"/>
            <a:ext cx="449995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解决思路：</a:t>
            </a:r>
            <a:endParaRPr kumimoji="1" lang="en-US" altLang="zh-CN" sz="2000" dirty="0" smtClean="0">
              <a:solidFill>
                <a:schemeClr val="bg1"/>
              </a:solidFill>
            </a:endParaRPr>
          </a:p>
          <a:p>
            <a:endParaRPr kumimoji="1" lang="en-US" altLang="zh-CN" sz="2000" dirty="0" smtClean="0">
              <a:solidFill>
                <a:schemeClr val="bg1"/>
              </a:solidFill>
            </a:endParaRPr>
          </a:p>
          <a:p>
            <a:r>
              <a:rPr kumimoji="1" lang="en-US" altLang="zh-CN" sz="2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、如果可以，直接给对象加上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get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set</a:t>
            </a:r>
          </a:p>
          <a:p>
            <a:endParaRPr kumimoji="1" lang="en-US" altLang="zh-CN" sz="2000" dirty="0" smtClean="0">
              <a:solidFill>
                <a:schemeClr val="bg1"/>
              </a:solidFill>
            </a:endParaRPr>
          </a:p>
          <a:p>
            <a:r>
              <a:rPr kumimoji="1" lang="en-US" altLang="zh-CN" sz="2000" dirty="0">
                <a:solidFill>
                  <a:schemeClr val="bg1"/>
                </a:solidFill>
              </a:rPr>
              <a:t>2</a:t>
            </a:r>
            <a:r>
              <a:rPr kumimoji="1" lang="zh-CN" altLang="en-US" sz="2000" dirty="0">
                <a:solidFill>
                  <a:schemeClr val="bg1"/>
                </a:solidFill>
              </a:rPr>
              <a:t>、建立包装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类</a:t>
            </a:r>
            <a:endParaRPr kumimoji="1" lang="en-US" altLang="zh-CN" sz="2000" dirty="0" smtClean="0">
              <a:solidFill>
                <a:schemeClr val="bg1"/>
              </a:solidFill>
            </a:endParaRPr>
          </a:p>
          <a:p>
            <a:endParaRPr kumimoji="1" lang="en-US" altLang="zh-CN" sz="2000" dirty="0" smtClean="0">
              <a:solidFill>
                <a:schemeClr val="bg1"/>
              </a:solidFill>
            </a:endParaRPr>
          </a:p>
          <a:p>
            <a:r>
              <a:rPr kumimoji="1" lang="en-US" altLang="zh-CN" sz="2000" dirty="0">
                <a:solidFill>
                  <a:schemeClr val="bg1"/>
                </a:solidFill>
              </a:rPr>
              <a:t>3</a:t>
            </a:r>
            <a:r>
              <a:rPr kumimoji="1" lang="zh-CN" altLang="en-US" sz="2000" dirty="0">
                <a:solidFill>
                  <a:schemeClr val="bg1"/>
                </a:solidFill>
              </a:rPr>
              <a:t>、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valueAnimator</a:t>
            </a:r>
            <a:endParaRPr kumimoji="1" lang="zh-CN" altLang="en-US" sz="2000" dirty="0">
              <a:solidFill>
                <a:schemeClr val="bg1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50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5372" y="945825"/>
            <a:ext cx="63932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方法二举例：</a:t>
            </a:r>
            <a:endParaRPr kumimoji="1" lang="en-US" altLang="zh-CN" sz="2000" dirty="0" smtClean="0">
              <a:solidFill>
                <a:schemeClr val="bg1"/>
              </a:solidFill>
            </a:endParaRPr>
          </a:p>
          <a:p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private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en-US" altLang="zh-CN" b="1" dirty="0">
                <a:solidFill>
                  <a:schemeClr val="bg1"/>
                </a:solidFill>
              </a:rPr>
              <a:t>static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en-US" altLang="zh-CN" b="1" dirty="0">
                <a:solidFill>
                  <a:schemeClr val="bg1"/>
                </a:solidFill>
              </a:rPr>
              <a:t>class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en-US" altLang="zh-CN" dirty="0" err="1">
                <a:solidFill>
                  <a:schemeClr val="bg1"/>
                </a:solidFill>
              </a:rPr>
              <a:t>ViewWrapper</a:t>
            </a:r>
            <a:r>
              <a:rPr lang="en-US" altLang="zh-CN" dirty="0">
                <a:solidFill>
                  <a:schemeClr val="bg1"/>
                </a:solidFill>
              </a:rPr>
              <a:t> {  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</a:t>
            </a:r>
            <a:r>
              <a:rPr lang="en-US" altLang="zh-CN" b="1" dirty="0">
                <a:solidFill>
                  <a:schemeClr val="bg1"/>
                </a:solidFill>
              </a:rPr>
              <a:t>private</a:t>
            </a:r>
            <a:r>
              <a:rPr lang="en-US" altLang="zh-CN" dirty="0">
                <a:solidFill>
                  <a:schemeClr val="bg1"/>
                </a:solidFill>
              </a:rPr>
              <a:t> View </a:t>
            </a:r>
            <a:r>
              <a:rPr lang="en-US" altLang="zh-CN" dirty="0" err="1">
                <a:solidFill>
                  <a:schemeClr val="bg1"/>
                </a:solidFill>
              </a:rPr>
              <a:t>mTarget</a:t>
            </a:r>
            <a:r>
              <a:rPr lang="en-US" altLang="zh-CN" dirty="0">
                <a:solidFill>
                  <a:schemeClr val="bg1"/>
                </a:solidFill>
              </a:rPr>
              <a:t>;  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</a:t>
            </a:r>
            <a:r>
              <a:rPr lang="en-US" altLang="zh-CN" b="1" dirty="0">
                <a:solidFill>
                  <a:schemeClr val="bg1"/>
                </a:solidFill>
              </a:rPr>
              <a:t>public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en-US" altLang="zh-CN" dirty="0" err="1">
                <a:solidFill>
                  <a:schemeClr val="bg1"/>
                </a:solidFill>
              </a:rPr>
              <a:t>ViewWrapper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>
                <a:solidFill>
                  <a:srgbClr val="FFC000"/>
                </a:solidFill>
              </a:rPr>
              <a:t>View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en-US" altLang="zh-CN" dirty="0">
                <a:solidFill>
                  <a:srgbClr val="FFC000"/>
                </a:solidFill>
              </a:rPr>
              <a:t>target</a:t>
            </a:r>
            <a:r>
              <a:rPr lang="en-US" altLang="zh-CN" dirty="0">
                <a:solidFill>
                  <a:schemeClr val="bg1"/>
                </a:solidFill>
              </a:rPr>
              <a:t>) {  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    </a:t>
            </a:r>
            <a:r>
              <a:rPr lang="en-US" altLang="zh-CN" dirty="0" err="1">
                <a:solidFill>
                  <a:schemeClr val="bg1"/>
                </a:solidFill>
              </a:rPr>
              <a:t>mTarget</a:t>
            </a:r>
            <a:r>
              <a:rPr lang="en-US" altLang="zh-CN" dirty="0">
                <a:solidFill>
                  <a:schemeClr val="bg1"/>
                </a:solidFill>
              </a:rPr>
              <a:t> = target;  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}  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</a:t>
            </a:r>
            <a:r>
              <a:rPr lang="en-US" altLang="zh-CN" b="1" dirty="0">
                <a:solidFill>
                  <a:schemeClr val="bg1"/>
                </a:solidFill>
              </a:rPr>
              <a:t>public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en-US" altLang="zh-CN" b="1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en-US" altLang="zh-CN" dirty="0" err="1">
                <a:solidFill>
                  <a:schemeClr val="bg1"/>
                </a:solidFill>
              </a:rPr>
              <a:t>getWidth</a:t>
            </a:r>
            <a:r>
              <a:rPr lang="en-US" altLang="zh-CN" dirty="0">
                <a:solidFill>
                  <a:schemeClr val="bg1"/>
                </a:solidFill>
              </a:rPr>
              <a:t>() {  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    </a:t>
            </a:r>
            <a:r>
              <a:rPr lang="en-US" altLang="zh-CN" b="1" dirty="0">
                <a:solidFill>
                  <a:schemeClr val="bg1"/>
                </a:solidFill>
              </a:rPr>
              <a:t>return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en-US" altLang="zh-CN" dirty="0" err="1">
                <a:solidFill>
                  <a:schemeClr val="bg1"/>
                </a:solidFill>
              </a:rPr>
              <a:t>mTarget.getLayoutParams</a:t>
            </a:r>
            <a:r>
              <a:rPr lang="en-US" altLang="zh-CN" dirty="0">
                <a:solidFill>
                  <a:schemeClr val="bg1"/>
                </a:solidFill>
              </a:rPr>
              <a:t>().width;  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}  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</a:t>
            </a:r>
            <a:r>
              <a:rPr lang="en-US" altLang="zh-CN" b="1" dirty="0">
                <a:solidFill>
                  <a:schemeClr val="bg1"/>
                </a:solidFill>
              </a:rPr>
              <a:t>public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en-US" altLang="zh-CN" b="1" dirty="0">
                <a:solidFill>
                  <a:schemeClr val="bg1"/>
                </a:solidFill>
              </a:rPr>
              <a:t>void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en-US" altLang="zh-CN" dirty="0" err="1">
                <a:solidFill>
                  <a:schemeClr val="bg1"/>
                </a:solidFill>
              </a:rPr>
              <a:t>setWidth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 width) {  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  </a:t>
            </a:r>
            <a:r>
              <a:rPr lang="en-US" altLang="zh-CN" dirty="0">
                <a:solidFill>
                  <a:srgbClr val="FFC000"/>
                </a:solidFill>
              </a:rPr>
              <a:t>  </a:t>
            </a:r>
            <a:r>
              <a:rPr lang="en-US" altLang="zh-CN" dirty="0" err="1">
                <a:solidFill>
                  <a:srgbClr val="FFC000"/>
                </a:solidFill>
              </a:rPr>
              <a:t>mTarget.getLayoutParams</a:t>
            </a:r>
            <a:r>
              <a:rPr lang="en-US" altLang="zh-CN" dirty="0">
                <a:solidFill>
                  <a:srgbClr val="FFC000"/>
                </a:solidFill>
              </a:rPr>
              <a:t>().width = width;    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        </a:t>
            </a:r>
            <a:r>
              <a:rPr lang="en-US" altLang="zh-CN" dirty="0" err="1">
                <a:solidFill>
                  <a:srgbClr val="FFC000"/>
                </a:solidFill>
              </a:rPr>
              <a:t>mTarget.requestLayout</a:t>
            </a:r>
            <a:r>
              <a:rPr lang="en-US" altLang="zh-CN" dirty="0">
                <a:solidFill>
                  <a:srgbClr val="FFC000"/>
                </a:solidFill>
              </a:rPr>
              <a:t>();   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    }   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  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48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44900" y="945825"/>
            <a:ext cx="4434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属性动画、帧动画、补间</a:t>
            </a:r>
            <a:r>
              <a:rPr lang="zh-CN" altLang="en-US" sz="2000" b="1">
                <a:solidFill>
                  <a:schemeClr val="bg1"/>
                </a:solidFill>
              </a:rPr>
              <a:t>动画</a:t>
            </a:r>
            <a:r>
              <a:rPr lang="zh-CN" altLang="en-US" sz="2000" b="1" smtClean="0">
                <a:solidFill>
                  <a:schemeClr val="bg1"/>
                </a:solidFill>
              </a:rPr>
              <a:t>的比较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3121" y="1612900"/>
            <a:ext cx="113588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、补间动画的特性：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渐变动画支持四种类型：平移（</a:t>
            </a:r>
            <a:r>
              <a:rPr lang="en-US" altLang="zh-CN" dirty="0">
                <a:solidFill>
                  <a:schemeClr val="bg1"/>
                </a:solidFill>
              </a:rPr>
              <a:t>Translate</a:t>
            </a:r>
            <a:r>
              <a:rPr lang="zh-CN" altLang="en-US" dirty="0">
                <a:solidFill>
                  <a:schemeClr val="bg1"/>
                </a:solidFill>
              </a:rPr>
              <a:t>）、旋转（</a:t>
            </a:r>
            <a:r>
              <a:rPr lang="en-US" altLang="zh-CN" dirty="0">
                <a:solidFill>
                  <a:schemeClr val="bg1"/>
                </a:solidFill>
              </a:rPr>
              <a:t>Rotate</a:t>
            </a:r>
            <a:r>
              <a:rPr lang="zh-CN" altLang="en-US" dirty="0">
                <a:solidFill>
                  <a:schemeClr val="bg1"/>
                </a:solidFill>
              </a:rPr>
              <a:t>）、缩放（</a:t>
            </a:r>
            <a:r>
              <a:rPr lang="en-US" altLang="zh-CN" dirty="0">
                <a:solidFill>
                  <a:schemeClr val="bg1"/>
                </a:solidFill>
              </a:rPr>
              <a:t>Scale</a:t>
            </a:r>
            <a:r>
              <a:rPr lang="zh-CN" altLang="en-US" dirty="0">
                <a:solidFill>
                  <a:schemeClr val="bg1"/>
                </a:solidFill>
              </a:rPr>
              <a:t>）、不透明度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b. </a:t>
            </a:r>
            <a:r>
              <a:rPr lang="zh-CN" altLang="en-US" dirty="0">
                <a:solidFill>
                  <a:schemeClr val="bg1"/>
                </a:solidFill>
              </a:rPr>
              <a:t>只是显示的位置变动，</a:t>
            </a:r>
            <a:r>
              <a:rPr lang="en-US" altLang="zh-CN" dirty="0">
                <a:solidFill>
                  <a:schemeClr val="bg1"/>
                </a:solidFill>
              </a:rPr>
              <a:t>View</a:t>
            </a:r>
            <a:r>
              <a:rPr lang="zh-CN" altLang="en-US" dirty="0">
                <a:solidFill>
                  <a:schemeClr val="bg1"/>
                </a:solidFill>
              </a:rPr>
              <a:t>的实际位置未改变，表现为</a:t>
            </a:r>
            <a:r>
              <a:rPr lang="en-US" altLang="zh-CN" dirty="0">
                <a:solidFill>
                  <a:schemeClr val="bg1"/>
                </a:solidFill>
              </a:rPr>
              <a:t>View</a:t>
            </a:r>
            <a:r>
              <a:rPr lang="zh-CN" altLang="en-US" dirty="0">
                <a:solidFill>
                  <a:schemeClr val="bg1"/>
                </a:solidFill>
              </a:rPr>
              <a:t>移动到其他地方，点击事件仍在原处才能响应。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c. </a:t>
            </a:r>
            <a:r>
              <a:rPr lang="zh-CN" altLang="en-US" dirty="0">
                <a:solidFill>
                  <a:schemeClr val="bg1"/>
                </a:solidFill>
              </a:rPr>
              <a:t>组合使用步骤较复杂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缺点：当平移动画执行完停在最后的位置，结果焦点还在原来的位置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控件的属性没有真的被改变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优点：相对于逐帧动画来说，补间动画更为连贯自然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、帧动画的优缺点：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缺点：效果单一，逐帧播放需要很多图片，占用控件较</a:t>
            </a:r>
            <a:r>
              <a:rPr lang="zh-CN" altLang="en-US" dirty="0" smtClean="0">
                <a:solidFill>
                  <a:schemeClr val="bg1"/>
                </a:solidFill>
              </a:rPr>
              <a:t>大 </a:t>
            </a:r>
            <a:r>
              <a:rPr lang="en-US" altLang="zh-CN" dirty="0" smtClean="0">
                <a:solidFill>
                  <a:schemeClr val="bg1"/>
                </a:solidFill>
              </a:rPr>
              <a:t>OOM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优点：制作简单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3121" y="4742187"/>
            <a:ext cx="84263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</a:rPr>
              <a:t>、属性动画的优缺点：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</a:rPr>
              <a:t>、支持对所有</a:t>
            </a:r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</a:rPr>
              <a:t>能更新的属性的动画（需要属性的</a:t>
            </a:r>
            <a:r>
              <a:rPr lang="en-US" altLang="zh-CN" dirty="0" err="1" smtClean="0">
                <a:solidFill>
                  <a:schemeClr val="bg1"/>
                </a:solidFill>
              </a:rPr>
              <a:t>setXxx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</a:rPr>
              <a:t>getXxx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、更改的是</a:t>
            </a:r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</a:rPr>
              <a:t>实际的属性，所以不会影响其在动画执行后所在位置的正常使用</a:t>
            </a:r>
            <a:endParaRPr lang="zh-CN" altLang="en-US" b="1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缺点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(3.0+API</a:t>
            </a:r>
            <a:r>
              <a:rPr lang="zh-CN" altLang="en-US" dirty="0">
                <a:solidFill>
                  <a:schemeClr val="bg1"/>
                </a:solidFill>
              </a:rPr>
              <a:t>出现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向下兼容</a:t>
            </a:r>
            <a:r>
              <a:rPr lang="zh-CN" altLang="en-US" dirty="0" smtClean="0">
                <a:solidFill>
                  <a:schemeClr val="bg1"/>
                </a:solidFill>
              </a:rPr>
              <a:t>问题 （</a:t>
            </a:r>
            <a:r>
              <a:rPr lang="en-US" altLang="zh-CN" dirty="0" err="1">
                <a:solidFill>
                  <a:schemeClr val="bg1"/>
                </a:solidFill>
              </a:rPr>
              <a:t>nineoldandroids.jar</a:t>
            </a:r>
            <a:r>
              <a:rPr lang="zh-CN" altLang="en-US" dirty="0" smtClean="0">
                <a:solidFill>
                  <a:schemeClr val="bg1"/>
                </a:solidFill>
              </a:rPr>
              <a:t>） 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优点</a:t>
            </a:r>
            <a:r>
              <a:rPr lang="zh-CN" altLang="en-US" dirty="0" smtClean="0">
                <a:solidFill>
                  <a:schemeClr val="bg1"/>
                </a:solidFill>
              </a:rPr>
              <a:t>：强大、不限制对象、高级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9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03700" y="2197100"/>
            <a:ext cx="1877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原理</a:t>
            </a:r>
            <a:r>
              <a:rPr kumimoji="1" lang="zh-CN" altLang="en-US" sz="4800" dirty="0" smtClean="0">
                <a:solidFill>
                  <a:srgbClr val="FFC000"/>
                </a:solidFill>
              </a:rPr>
              <a:t>简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述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55900" y="4311134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View</a:t>
            </a:r>
            <a:r>
              <a:rPr kumimoji="1" lang="zh-CN" altLang="en-US" dirty="0" smtClean="0">
                <a:solidFill>
                  <a:schemeClr val="bg1"/>
                </a:solidFill>
              </a:rPr>
              <a:t>动</a:t>
            </a:r>
            <a:r>
              <a:rPr kumimoji="1" lang="zh-CN" altLang="en-US" dirty="0" smtClean="0">
                <a:solidFill>
                  <a:srgbClr val="FF0000"/>
                </a:solidFill>
              </a:rPr>
              <a:t>画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86039" y="4311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属性</a:t>
            </a:r>
            <a:r>
              <a:rPr kumimoji="1" lang="zh-CN" altLang="en-US" dirty="0" smtClean="0">
                <a:solidFill>
                  <a:schemeClr val="bg1"/>
                </a:solidFill>
              </a:rPr>
              <a:t>动画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0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48333" y="1403002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你以为这就是全部的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Android</a:t>
            </a:r>
            <a:r>
              <a:rPr kumimoji="1" lang="zh-CN" altLang="en-US" dirty="0" smtClean="0">
                <a:solidFill>
                  <a:srgbClr val="FF0000"/>
                </a:solidFill>
              </a:rPr>
              <a:t>动画了吗？？？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5372" y="2363400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听说过矢量动画吗？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https://</a:t>
            </a:r>
            <a:r>
              <a:rPr kumimoji="1" lang="en-US" altLang="zh-CN" dirty="0" err="1">
                <a:solidFill>
                  <a:srgbClr val="FF0000"/>
                </a:solidFill>
              </a:rPr>
              <a:t>blog.csdn.net</a:t>
            </a:r>
            <a:r>
              <a:rPr kumimoji="1" lang="en-US" altLang="zh-CN" dirty="0">
                <a:solidFill>
                  <a:srgbClr val="FF0000"/>
                </a:solidFill>
              </a:rPr>
              <a:t>/z82367825/article/details/60574053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48333" y="3780975"/>
            <a:ext cx="609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结束了吗？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https</a:t>
            </a:r>
            <a:r>
              <a:rPr kumimoji="1" lang="en-US" altLang="zh-CN" dirty="0">
                <a:solidFill>
                  <a:srgbClr val="FF0000"/>
                </a:solidFill>
              </a:rPr>
              <a:t>://</a:t>
            </a:r>
            <a:r>
              <a:rPr kumimoji="1" lang="en-US" altLang="zh-CN" dirty="0" err="1">
                <a:solidFill>
                  <a:srgbClr val="FF0000"/>
                </a:solidFill>
              </a:rPr>
              <a:t>blog.csdn.net</a:t>
            </a:r>
            <a:r>
              <a:rPr kumimoji="1" lang="en-US" altLang="zh-CN" dirty="0">
                <a:solidFill>
                  <a:srgbClr val="FF0000"/>
                </a:solidFill>
              </a:rPr>
              <a:t>/u013101864/article/details/51500136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863752" y="1193700"/>
            <a:ext cx="4464496" cy="4464496"/>
          </a:xfrm>
          <a:prstGeom prst="ellipse">
            <a:avLst/>
          </a:prstGeom>
          <a:gradFill flip="none" rotWithShape="1">
            <a:gsLst>
              <a:gs pos="54000">
                <a:schemeClr val="bg1">
                  <a:alpha val="0"/>
                </a:schemeClr>
              </a:gs>
              <a:gs pos="97000">
                <a:schemeClr val="bg1">
                  <a:lumMod val="99000"/>
                  <a:lumOff val="1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4336543" y="2639007"/>
            <a:ext cx="3518912" cy="1579985"/>
            <a:chOff x="4880710" y="1668492"/>
            <a:chExt cx="3518912" cy="1579985"/>
          </a:xfrm>
        </p:grpSpPr>
        <p:sp>
          <p:nvSpPr>
            <p:cNvPr id="24" name="TextBox 12"/>
            <p:cNvSpPr txBox="1"/>
            <p:nvPr/>
          </p:nvSpPr>
          <p:spPr>
            <a:xfrm>
              <a:off x="5444757" y="2868821"/>
              <a:ext cx="2653133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dirty="0" smtClean="0">
                  <a:ln w="18415" cmpd="sng">
                    <a:noFill/>
                    <a:prstDash val="solid"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万新</a:t>
              </a:r>
              <a:endParaRPr lang="zh-CN" altLang="en-US" sz="1867" dirty="0">
                <a:ln w="18415" cmpd="sng">
                  <a:noFill/>
                  <a:prstDash val="solid"/>
                </a:ln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5"/>
            <p:cNvSpPr txBox="1"/>
            <p:nvPr/>
          </p:nvSpPr>
          <p:spPr>
            <a:xfrm>
              <a:off x="4880710" y="1668492"/>
              <a:ext cx="351891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6600" spc="-15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haroni" pitchFamily="2" charset="-79"/>
                </a:rPr>
                <a:t>THANKS</a:t>
              </a:r>
              <a:endParaRPr lang="zh-CN" altLang="en-US" sz="6600" spc="-15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haroni" pitchFamily="2" charset="-79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7912389" y="5014159"/>
            <a:ext cx="199835" cy="1998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186947" y="1193700"/>
            <a:ext cx="192437" cy="1924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670570" y="1402422"/>
            <a:ext cx="323220" cy="3232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79600" y="1320800"/>
            <a:ext cx="8115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一、</a:t>
            </a:r>
            <a:r>
              <a:rPr kumimoji="1" lang="en-US" altLang="zh-CN" sz="3600" dirty="0" smtClean="0">
                <a:solidFill>
                  <a:srgbClr val="FFC000"/>
                </a:solidFill>
              </a:rPr>
              <a:t>android</a:t>
            </a:r>
            <a:r>
              <a:rPr kumimoji="1" lang="zh-CN" altLang="en-US" sz="3600" dirty="0" smtClean="0">
                <a:solidFill>
                  <a:srgbClr val="FFC000"/>
                </a:solidFill>
              </a:rPr>
              <a:t>动画</a:t>
            </a:r>
            <a:r>
              <a:rPr kumimoji="1" lang="zh-CN" altLang="en-US" sz="3600" dirty="0">
                <a:solidFill>
                  <a:srgbClr val="FFC000"/>
                </a:solidFill>
              </a:rPr>
              <a:t>的</a:t>
            </a:r>
            <a:r>
              <a:rPr kumimoji="1" lang="zh-CN" altLang="en-US" sz="3600" dirty="0" smtClean="0">
                <a:solidFill>
                  <a:srgbClr val="FFC000"/>
                </a:solidFill>
              </a:rPr>
              <a:t>分类</a:t>
            </a:r>
            <a:endParaRPr kumimoji="1" lang="en-US" altLang="zh-CN" sz="3600" dirty="0" smtClean="0">
              <a:solidFill>
                <a:srgbClr val="FFC000"/>
              </a:solidFill>
            </a:endParaRPr>
          </a:p>
          <a:p>
            <a:endParaRPr kumimoji="1" lang="en-US" altLang="zh-CN" sz="3600" dirty="0" smtClean="0">
              <a:solidFill>
                <a:srgbClr val="FFC000"/>
              </a:solidFill>
            </a:endParaRPr>
          </a:p>
          <a:p>
            <a:r>
              <a:rPr kumimoji="1" lang="en-US" altLang="zh-CN" sz="3600" dirty="0" smtClean="0">
                <a:solidFill>
                  <a:srgbClr val="FFC000"/>
                </a:solidFill>
              </a:rPr>
              <a:t>1 view </a:t>
            </a:r>
            <a:r>
              <a:rPr kumimoji="1" lang="en-US" altLang="zh-CN" sz="3600" dirty="0">
                <a:solidFill>
                  <a:srgbClr val="FFC000"/>
                </a:solidFill>
              </a:rPr>
              <a:t>animation </a:t>
            </a:r>
            <a:r>
              <a:rPr kumimoji="1" lang="zh-CN" altLang="en-US" sz="3600" dirty="0">
                <a:solidFill>
                  <a:srgbClr val="FFC000"/>
                </a:solidFill>
              </a:rPr>
              <a:t>视图</a:t>
            </a:r>
            <a:r>
              <a:rPr kumimoji="1" lang="zh-CN" altLang="en-US" sz="3600" dirty="0" smtClean="0">
                <a:solidFill>
                  <a:srgbClr val="FFC000"/>
                </a:solidFill>
              </a:rPr>
              <a:t>动画</a:t>
            </a:r>
            <a:endParaRPr kumimoji="1" lang="en-US" altLang="zh-CN" sz="3600" dirty="0" smtClean="0">
              <a:solidFill>
                <a:srgbClr val="FFC000"/>
              </a:solidFill>
            </a:endParaRPr>
          </a:p>
          <a:p>
            <a:endParaRPr kumimoji="1" lang="en-US" altLang="zh-CN" sz="3600" dirty="0" smtClean="0">
              <a:solidFill>
                <a:srgbClr val="FFC000"/>
              </a:solidFill>
            </a:endParaRPr>
          </a:p>
          <a:p>
            <a:r>
              <a:rPr kumimoji="1" lang="en-US" altLang="zh-CN" sz="3600" dirty="0" smtClean="0">
                <a:solidFill>
                  <a:srgbClr val="FFC000"/>
                </a:solidFill>
              </a:rPr>
              <a:t>2 </a:t>
            </a:r>
            <a:r>
              <a:rPr kumimoji="1" lang="en-US" altLang="zh-CN" sz="3600" dirty="0" err="1" smtClean="0">
                <a:solidFill>
                  <a:srgbClr val="FFC000"/>
                </a:solidFill>
              </a:rPr>
              <a:t>drawable</a:t>
            </a:r>
            <a:r>
              <a:rPr kumimoji="1" lang="en-US" altLang="zh-CN" sz="3600" dirty="0" smtClean="0">
                <a:solidFill>
                  <a:srgbClr val="FFC000"/>
                </a:solidFill>
              </a:rPr>
              <a:t> </a:t>
            </a:r>
            <a:r>
              <a:rPr kumimoji="1" lang="en-US" altLang="zh-CN" sz="3600" dirty="0">
                <a:solidFill>
                  <a:srgbClr val="FFC000"/>
                </a:solidFill>
              </a:rPr>
              <a:t>animation </a:t>
            </a:r>
            <a:r>
              <a:rPr kumimoji="1" lang="zh-CN" altLang="en-US" sz="3600" dirty="0">
                <a:solidFill>
                  <a:srgbClr val="FFC000"/>
                </a:solidFill>
              </a:rPr>
              <a:t>帧</a:t>
            </a:r>
            <a:r>
              <a:rPr kumimoji="1" lang="zh-CN" altLang="en-US" sz="3600" dirty="0" smtClean="0">
                <a:solidFill>
                  <a:srgbClr val="FFC000"/>
                </a:solidFill>
              </a:rPr>
              <a:t>动画</a:t>
            </a:r>
            <a:endParaRPr kumimoji="1" lang="en-US" altLang="zh-CN" sz="3600" dirty="0" smtClean="0">
              <a:solidFill>
                <a:srgbClr val="FFC000"/>
              </a:solidFill>
            </a:endParaRPr>
          </a:p>
          <a:p>
            <a:endParaRPr kumimoji="1" lang="en-US" altLang="zh-CN" sz="3600" dirty="0" smtClean="0">
              <a:solidFill>
                <a:srgbClr val="FFC000"/>
              </a:solidFill>
            </a:endParaRPr>
          </a:p>
          <a:p>
            <a:r>
              <a:rPr kumimoji="1" lang="en-US" altLang="zh-CN" sz="3600" dirty="0" smtClean="0">
                <a:solidFill>
                  <a:srgbClr val="FFC000"/>
                </a:solidFill>
              </a:rPr>
              <a:t>3 </a:t>
            </a:r>
            <a:r>
              <a:rPr kumimoji="1" lang="en-US" altLang="zh-CN" sz="3600" dirty="0">
                <a:solidFill>
                  <a:srgbClr val="FFC000"/>
                </a:solidFill>
              </a:rPr>
              <a:t>property animation </a:t>
            </a:r>
            <a:r>
              <a:rPr kumimoji="1" lang="zh-CN" altLang="en-US" sz="3600" dirty="0">
                <a:solidFill>
                  <a:srgbClr val="FFC000"/>
                </a:solidFill>
              </a:rPr>
              <a:t>属性动画</a:t>
            </a:r>
          </a:p>
        </p:txBody>
      </p:sp>
    </p:spTree>
    <p:extLst>
      <p:ext uri="{BB962C8B-B14F-4D97-AF65-F5344CB8AC3E}">
        <p14:creationId xmlns:p14="http://schemas.microsoft.com/office/powerpoint/2010/main" val="143276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44600" y="1610836"/>
            <a:ext cx="957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view</a:t>
            </a:r>
            <a:r>
              <a:rPr lang="zh-CN" altLang="en-US" sz="2400" dirty="0">
                <a:solidFill>
                  <a:schemeClr val="bg1"/>
                </a:solidFill>
              </a:rPr>
              <a:t>动画的分类 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平移</a:t>
            </a:r>
            <a:r>
              <a:rPr lang="zh-CN" altLang="en-US" sz="2400" dirty="0">
                <a:solidFill>
                  <a:schemeClr val="bg1"/>
                </a:solidFill>
              </a:rPr>
              <a:t>动画：&lt;translate&gt;  TranslateAnimation    移动view   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缩</a:t>
            </a:r>
            <a:r>
              <a:rPr lang="zh-CN" altLang="en-US" sz="2400" dirty="0">
                <a:solidFill>
                  <a:schemeClr val="bg1"/>
                </a:solidFill>
              </a:rPr>
              <a:t>放动画：&lt;scale&gt;  ScaleAnimation   放大或者缩小view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  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旋转</a:t>
            </a:r>
            <a:r>
              <a:rPr lang="zh-CN" altLang="en-US" sz="2400" dirty="0">
                <a:solidFill>
                  <a:schemeClr val="bg1"/>
                </a:solidFill>
              </a:rPr>
              <a:t>动画：&lt;rotate&gt;  RotateAnimation   旋转view    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透明度</a:t>
            </a:r>
            <a:r>
              <a:rPr lang="zh-CN" altLang="en-US" sz="2400" dirty="0">
                <a:solidFill>
                  <a:schemeClr val="bg1"/>
                </a:solidFill>
              </a:rPr>
              <a:t>动画：&lt;alpha&gt;  AlphaAnimation    改变view的透明度</a:t>
            </a:r>
          </a:p>
        </p:txBody>
      </p:sp>
    </p:spTree>
    <p:extLst>
      <p:ext uri="{BB962C8B-B14F-4D97-AF65-F5344CB8AC3E}">
        <p14:creationId xmlns:p14="http://schemas.microsoft.com/office/powerpoint/2010/main" val="55128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55372" y="945825"/>
            <a:ext cx="91999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dirty="0">
                <a:solidFill>
                  <a:schemeClr val="bg1"/>
                </a:solidFill>
              </a:rPr>
              <a:t> 1.2 </a:t>
            </a:r>
            <a:r>
              <a:rPr lang="zh-CN" altLang="is-IS" dirty="0">
                <a:solidFill>
                  <a:schemeClr val="bg1"/>
                </a:solidFill>
              </a:rPr>
              <a:t>布局中定义</a:t>
            </a:r>
            <a:endParaRPr lang="is-IS" altLang="zh-CN" dirty="0">
              <a:solidFill>
                <a:schemeClr val="bg1"/>
              </a:solidFill>
            </a:endParaRPr>
          </a:p>
          <a:p>
            <a:r>
              <a:rPr lang="is-IS" altLang="zh-CN" dirty="0" smtClean="0">
                <a:solidFill>
                  <a:schemeClr val="bg1"/>
                </a:solidFill>
              </a:rPr>
              <a:t>&lt;?</a:t>
            </a:r>
            <a:r>
              <a:rPr lang="is-IS" altLang="zh-CN" dirty="0">
                <a:solidFill>
                  <a:schemeClr val="bg1"/>
                </a:solidFill>
              </a:rPr>
              <a:t>xml version="1.0" encoding="utf-8</a:t>
            </a:r>
            <a:r>
              <a:rPr lang="is-IS" altLang="zh-CN" dirty="0" smtClean="0">
                <a:solidFill>
                  <a:schemeClr val="bg1"/>
                </a:solidFill>
              </a:rPr>
              <a:t>"?&gt;</a:t>
            </a:r>
          </a:p>
          <a:p>
            <a:r>
              <a:rPr lang="is-IS" altLang="zh-CN" dirty="0" smtClean="0">
                <a:solidFill>
                  <a:schemeClr val="bg1"/>
                </a:solidFill>
              </a:rPr>
              <a:t>&lt;</a:t>
            </a:r>
            <a:r>
              <a:rPr lang="is-IS" altLang="zh-CN" dirty="0">
                <a:solidFill>
                  <a:schemeClr val="bg1"/>
                </a:solidFill>
              </a:rPr>
              <a:t>set xmlns:android="http://schemas.android.com/apk/res/android"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   android:interpolator="@[package:]anim/interpolator_resource"  </a:t>
            </a:r>
            <a:r>
              <a:rPr lang="zh-CN" altLang="is-IS" dirty="0">
                <a:solidFill>
                  <a:schemeClr val="bg1"/>
                </a:solidFill>
              </a:rPr>
              <a:t>插值器</a:t>
            </a:r>
            <a:endParaRPr lang="is-IS" altLang="zh-CN" dirty="0">
              <a:solidFill>
                <a:schemeClr val="bg1"/>
              </a:solidFill>
            </a:endParaRPr>
          </a:p>
          <a:p>
            <a:r>
              <a:rPr lang="is-IS" altLang="zh-CN" dirty="0">
                <a:solidFill>
                  <a:schemeClr val="bg1"/>
                </a:solidFill>
              </a:rPr>
              <a:t>    android:shareInterpolator=["true" | "false"] &gt;  </a:t>
            </a:r>
            <a:r>
              <a:rPr lang="zh-CN" altLang="is-IS" dirty="0">
                <a:solidFill>
                  <a:schemeClr val="bg1"/>
                </a:solidFill>
              </a:rPr>
              <a:t>动画是否公用一个插值器</a:t>
            </a:r>
            <a:endParaRPr lang="is-IS" altLang="zh-CN" dirty="0">
              <a:solidFill>
                <a:schemeClr val="bg1"/>
              </a:solidFill>
            </a:endParaRPr>
          </a:p>
          <a:p>
            <a:r>
              <a:rPr lang="is-IS" altLang="zh-CN" dirty="0">
                <a:solidFill>
                  <a:schemeClr val="bg1"/>
                </a:solidFill>
              </a:rPr>
              <a:t>    </a:t>
            </a:r>
            <a:endParaRPr lang="is-I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        </a:t>
            </a:r>
            <a:r>
              <a:rPr lang="is-IS" altLang="zh-CN" dirty="0" smtClean="0">
                <a:solidFill>
                  <a:schemeClr val="bg1"/>
                </a:solidFill>
              </a:rPr>
              <a:t>&lt;</a:t>
            </a:r>
            <a:r>
              <a:rPr lang="is-IS" altLang="zh-CN" dirty="0">
                <a:solidFill>
                  <a:schemeClr val="bg1"/>
                </a:solidFill>
              </a:rPr>
              <a:t>alpha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      </a:t>
            </a:r>
            <a:r>
              <a:rPr lang="zh-CN" altLang="en-US" dirty="0" smtClean="0">
                <a:solidFill>
                  <a:schemeClr val="bg1"/>
                </a:solidFill>
              </a:rPr>
              <a:t>    </a:t>
            </a:r>
            <a:r>
              <a:rPr lang="is-IS" altLang="zh-CN" dirty="0" smtClean="0">
                <a:solidFill>
                  <a:schemeClr val="bg1"/>
                </a:solidFill>
              </a:rPr>
              <a:t> </a:t>
            </a:r>
            <a:r>
              <a:rPr lang="is-IS" altLang="zh-CN" dirty="0">
                <a:solidFill>
                  <a:schemeClr val="bg1"/>
                </a:solidFill>
              </a:rPr>
              <a:t>android:fromAlpha="float"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      </a:t>
            </a:r>
            <a:r>
              <a:rPr lang="zh-CN" altLang="en-US" dirty="0" smtClean="0">
                <a:solidFill>
                  <a:schemeClr val="bg1"/>
                </a:solidFill>
              </a:rPr>
              <a:t>    </a:t>
            </a:r>
            <a:r>
              <a:rPr lang="is-IS" altLang="zh-CN" dirty="0" smtClean="0">
                <a:solidFill>
                  <a:schemeClr val="bg1"/>
                </a:solidFill>
              </a:rPr>
              <a:t> </a:t>
            </a:r>
            <a:r>
              <a:rPr lang="is-IS" altLang="zh-CN" dirty="0">
                <a:solidFill>
                  <a:schemeClr val="bg1"/>
                </a:solidFill>
              </a:rPr>
              <a:t>android:toAlpha="float" </a:t>
            </a:r>
            <a:r>
              <a:rPr lang="is-IS" altLang="zh-CN" dirty="0" smtClean="0">
                <a:solidFill>
                  <a:schemeClr val="bg1"/>
                </a:solidFill>
              </a:rPr>
              <a:t>/&gt;</a:t>
            </a:r>
          </a:p>
          <a:p>
            <a:endParaRPr lang="is-IS" altLang="zh-CN" dirty="0" smtClean="0">
              <a:solidFill>
                <a:schemeClr val="bg1"/>
              </a:solidFill>
            </a:endParaRPr>
          </a:p>
          <a:p>
            <a:endParaRPr lang="is-IS" altLang="zh-CN" dirty="0">
              <a:solidFill>
                <a:schemeClr val="bg1"/>
              </a:solidFill>
            </a:endParaRPr>
          </a:p>
          <a:p>
            <a:r>
              <a:rPr lang="is-IS" altLang="zh-CN" dirty="0">
                <a:solidFill>
                  <a:schemeClr val="bg1"/>
                </a:solidFill>
              </a:rPr>
              <a:t>   </a:t>
            </a:r>
            <a:r>
              <a:rPr lang="zh-CN" altLang="en-US" dirty="0" smtClean="0">
                <a:solidFill>
                  <a:schemeClr val="bg1"/>
                </a:solidFill>
              </a:rPr>
              <a:t>     </a:t>
            </a:r>
            <a:r>
              <a:rPr lang="is-IS" altLang="zh-CN" dirty="0" smtClean="0">
                <a:solidFill>
                  <a:schemeClr val="bg1"/>
                </a:solidFill>
              </a:rPr>
              <a:t> </a:t>
            </a:r>
            <a:r>
              <a:rPr lang="is-IS" altLang="zh-CN" dirty="0">
                <a:solidFill>
                  <a:schemeClr val="bg1"/>
                </a:solidFill>
              </a:rPr>
              <a:t>&lt;scale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   </a:t>
            </a:r>
            <a:r>
              <a:rPr lang="zh-CN" altLang="en-US" dirty="0" smtClean="0">
                <a:solidFill>
                  <a:schemeClr val="bg1"/>
                </a:solidFill>
              </a:rPr>
              <a:t>    </a:t>
            </a:r>
            <a:r>
              <a:rPr lang="is-IS" altLang="zh-CN" dirty="0">
                <a:solidFill>
                  <a:schemeClr val="bg1"/>
                </a:solidFill>
              </a:rPr>
              <a:t>    android:fromXScale="float"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   </a:t>
            </a:r>
            <a:r>
              <a:rPr lang="zh-CN" altLang="en-US" dirty="0" smtClean="0">
                <a:solidFill>
                  <a:schemeClr val="bg1"/>
                </a:solidFill>
              </a:rPr>
              <a:t>    </a:t>
            </a:r>
            <a:r>
              <a:rPr lang="is-IS" altLang="zh-CN" dirty="0">
                <a:solidFill>
                  <a:schemeClr val="bg1"/>
                </a:solidFill>
              </a:rPr>
              <a:t>    android:toXScale="float"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  </a:t>
            </a:r>
            <a:r>
              <a:rPr lang="zh-CN" altLang="en-US" dirty="0" smtClean="0">
                <a:solidFill>
                  <a:schemeClr val="bg1"/>
                </a:solidFill>
              </a:rPr>
              <a:t>    </a:t>
            </a:r>
            <a:r>
              <a:rPr lang="is-IS" altLang="zh-CN" dirty="0" smtClean="0">
                <a:solidFill>
                  <a:schemeClr val="bg1"/>
                </a:solidFill>
              </a:rPr>
              <a:t> </a:t>
            </a:r>
            <a:r>
              <a:rPr lang="is-IS" altLang="zh-CN" dirty="0">
                <a:solidFill>
                  <a:schemeClr val="bg1"/>
                </a:solidFill>
              </a:rPr>
              <a:t>    android:fromYScale="float"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    </a:t>
            </a:r>
            <a:r>
              <a:rPr lang="zh-CN" altLang="en-US" dirty="0" smtClean="0">
                <a:solidFill>
                  <a:schemeClr val="bg1"/>
                </a:solidFill>
              </a:rPr>
              <a:t>    </a:t>
            </a:r>
            <a:r>
              <a:rPr lang="is-IS" altLang="zh-CN" dirty="0" smtClean="0">
                <a:solidFill>
                  <a:schemeClr val="bg1"/>
                </a:solidFill>
              </a:rPr>
              <a:t> </a:t>
            </a:r>
            <a:r>
              <a:rPr lang="is-IS" altLang="zh-CN" dirty="0">
                <a:solidFill>
                  <a:schemeClr val="bg1"/>
                </a:solidFill>
              </a:rPr>
              <a:t>  android:toYScale="float"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    </a:t>
            </a:r>
            <a:r>
              <a:rPr lang="zh-CN" altLang="en-US" dirty="0" smtClean="0">
                <a:solidFill>
                  <a:schemeClr val="bg1"/>
                </a:solidFill>
              </a:rPr>
              <a:t>     </a:t>
            </a:r>
            <a:r>
              <a:rPr lang="is-IS" altLang="zh-CN" dirty="0">
                <a:solidFill>
                  <a:schemeClr val="bg1"/>
                </a:solidFill>
              </a:rPr>
              <a:t>  android:pivotX="float"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    </a:t>
            </a:r>
            <a:r>
              <a:rPr lang="zh-CN" altLang="en-US" dirty="0" smtClean="0">
                <a:solidFill>
                  <a:schemeClr val="bg1"/>
                </a:solidFill>
              </a:rPr>
              <a:t>    </a:t>
            </a:r>
            <a:r>
              <a:rPr lang="is-IS" altLang="zh-CN" dirty="0" smtClean="0">
                <a:solidFill>
                  <a:schemeClr val="bg1"/>
                </a:solidFill>
              </a:rPr>
              <a:t> </a:t>
            </a:r>
            <a:r>
              <a:rPr lang="is-IS" altLang="zh-CN" dirty="0">
                <a:solidFill>
                  <a:schemeClr val="bg1"/>
                </a:solidFill>
              </a:rPr>
              <a:t>  android:pivotY="float" </a:t>
            </a:r>
            <a:r>
              <a:rPr lang="is-IS" altLang="zh-CN" dirty="0" smtClean="0">
                <a:solidFill>
                  <a:schemeClr val="bg1"/>
                </a:solidFill>
              </a:rPr>
              <a:t>/&gt;</a:t>
            </a:r>
            <a:endParaRPr lang="is-IS" altLang="zh-CN" dirty="0">
              <a:solidFill>
                <a:schemeClr val="bg1"/>
              </a:solidFill>
            </a:endParaRPr>
          </a:p>
          <a:p>
            <a:r>
              <a:rPr lang="is-IS" altLang="zh-CN" dirty="0">
                <a:solidFill>
                  <a:schemeClr val="bg1"/>
                </a:solidFill>
              </a:rPr>
              <a:t>    &lt;/set&gt;</a:t>
            </a:r>
          </a:p>
        </p:txBody>
      </p:sp>
      <p:sp>
        <p:nvSpPr>
          <p:cNvPr id="4" name="矩形 3"/>
          <p:cNvSpPr/>
          <p:nvPr/>
        </p:nvSpPr>
        <p:spPr>
          <a:xfrm>
            <a:off x="5127335" y="2598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altLang="zh-CN" dirty="0">
                <a:solidFill>
                  <a:schemeClr val="bg1"/>
                </a:solidFill>
              </a:rPr>
              <a:t> &lt;translate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       android:fromXDelta="float"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       android:toXDelta="float"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       android:fromYDelta="float"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       android:toYDelta="float" /&gt;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   &lt;rotate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       android:fromDegrees="float"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       android:toDegrees="float"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       android:pivotX="float"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       android:pivotY="float"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       android:duration="int"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       </a:t>
            </a:r>
            <a:r>
              <a:rPr lang="is-IS" altLang="zh-CN" dirty="0">
                <a:solidFill>
                  <a:srgbClr val="FF0000"/>
                </a:solidFill>
              </a:rPr>
              <a:t>Android:fillAfter</a:t>
            </a:r>
            <a:r>
              <a:rPr lang="is-IS" altLang="zh-CN" dirty="0">
                <a:solidFill>
                  <a:schemeClr val="bg1"/>
                </a:solidFill>
              </a:rPr>
              <a:t>=["true" | "false"]</a:t>
            </a:r>
          </a:p>
          <a:p>
            <a:r>
              <a:rPr lang="is-IS" altLang="zh-CN" dirty="0">
                <a:solidFill>
                  <a:schemeClr val="bg1"/>
                </a:solidFill>
              </a:rPr>
              <a:t>     /&gt;  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6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9000" y="1473200"/>
            <a:ext cx="3403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要点</a:t>
            </a:r>
            <a:r>
              <a:rPr kumimoji="1" lang="en-US" altLang="zh-CN" dirty="0" smtClean="0">
                <a:solidFill>
                  <a:schemeClr val="bg1"/>
                </a:solidFill>
              </a:rPr>
              <a:t>:</a:t>
            </a:r>
          </a:p>
          <a:p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、什么是插值器？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</a:t>
            </a:r>
            <a:r>
              <a:rPr kumimoji="1" lang="en-US" altLang="zh-CN" dirty="0" smtClean="0">
                <a:solidFill>
                  <a:schemeClr val="bg1"/>
                </a:solidFill>
              </a:rPr>
              <a:t>From</a:t>
            </a:r>
            <a:r>
              <a:rPr kumimoji="1" lang="zh-CN" altLang="en-US" dirty="0" smtClean="0">
                <a:solidFill>
                  <a:schemeClr val="bg1"/>
                </a:solidFill>
              </a:rPr>
              <a:t>含义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</a:t>
            </a:r>
            <a:r>
              <a:rPr kumimoji="1" lang="en-US" altLang="zh-CN" dirty="0" smtClean="0">
                <a:solidFill>
                  <a:schemeClr val="bg1"/>
                </a:solidFill>
              </a:rPr>
              <a:t>To</a:t>
            </a:r>
            <a:r>
              <a:rPr kumimoji="1" lang="zh-CN" altLang="en-US" dirty="0" smtClean="0">
                <a:solidFill>
                  <a:schemeClr val="bg1"/>
                </a:solidFill>
              </a:rPr>
              <a:t>含义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4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</a:t>
            </a:r>
            <a:r>
              <a:rPr kumimoji="1" lang="en-US" altLang="zh-CN" dirty="0" smtClean="0">
                <a:solidFill>
                  <a:schemeClr val="bg1"/>
                </a:solidFill>
              </a:rPr>
              <a:t>Pivot</a:t>
            </a:r>
            <a:r>
              <a:rPr kumimoji="1" lang="zh-CN" altLang="en-US" dirty="0" smtClean="0">
                <a:solidFill>
                  <a:schemeClr val="bg1"/>
                </a:solidFill>
              </a:rPr>
              <a:t>含义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F</a:t>
            </a:r>
            <a:r>
              <a:rPr lang="is-IS" altLang="zh-CN" dirty="0" smtClean="0">
                <a:solidFill>
                  <a:schemeClr val="bg1"/>
                </a:solidFill>
              </a:rPr>
              <a:t>illAfter</a:t>
            </a:r>
            <a:r>
              <a:rPr lang="zh-CN" altLang="en-US" dirty="0" smtClean="0">
                <a:solidFill>
                  <a:schemeClr val="bg1"/>
                </a:solidFill>
              </a:rPr>
              <a:t>含义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2600" y="1473199"/>
            <a:ext cx="5092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要点</a:t>
            </a:r>
            <a:r>
              <a:rPr kumimoji="1" lang="en-US" altLang="zh-CN" dirty="0" smtClean="0">
                <a:solidFill>
                  <a:schemeClr val="bg1"/>
                </a:solidFill>
              </a:rPr>
              <a:t>: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、影响速度，根据时间流逝百分比计算动画改变的百分比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、起始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、结束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4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、轴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</a:rPr>
              <a:t>、是否停留在动画结束的最后一帧 （注意在</a:t>
            </a:r>
            <a:r>
              <a:rPr lang="en-US" altLang="zh-CN" dirty="0" smtClean="0">
                <a:solidFill>
                  <a:schemeClr val="bg1"/>
                </a:solidFill>
              </a:rPr>
              <a:t>xml</a:t>
            </a:r>
            <a:r>
              <a:rPr lang="zh-CN" altLang="en-US" dirty="0" smtClean="0">
                <a:solidFill>
                  <a:schemeClr val="bg1"/>
                </a:solidFill>
              </a:rPr>
              <a:t>中的位置）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12391" y="57649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如何应用 </a:t>
            </a:r>
            <a:r>
              <a:rPr kumimoji="1" lang="en-US" altLang="zh-CN" dirty="0" smtClean="0">
                <a:solidFill>
                  <a:schemeClr val="bg1"/>
                </a:solidFill>
              </a:rPr>
              <a:t>view</a:t>
            </a:r>
            <a:r>
              <a:rPr kumimoji="1" lang="zh-CN" altLang="en-US" dirty="0" smtClean="0">
                <a:solidFill>
                  <a:schemeClr val="bg1"/>
                </a:solidFill>
              </a:rPr>
              <a:t>动画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0300" y="1095946"/>
            <a:ext cx="8567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Xml</a:t>
            </a:r>
            <a:r>
              <a:rPr lang="zh-CN" altLang="en-US" sz="2400" dirty="0" smtClean="0">
                <a:solidFill>
                  <a:srgbClr val="FFFF00"/>
                </a:solidFill>
              </a:rPr>
              <a:t>：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Animation animation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=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AnimationUtils.</a:t>
            </a:r>
            <a:r>
              <a:rPr lang="en-US" altLang="zh-CN" sz="2400" i="1" dirty="0" err="1" smtClean="0">
                <a:solidFill>
                  <a:schemeClr val="bg1"/>
                </a:solidFill>
              </a:rPr>
              <a:t>loadAnimation</a:t>
            </a:r>
            <a:r>
              <a:rPr lang="en-US" altLang="zh-CN" sz="2400" dirty="0" smtClean="0">
                <a:solidFill>
                  <a:schemeClr val="bg1"/>
                </a:solidFill>
              </a:rPr>
              <a:t>(Context,</a:t>
            </a: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R.anim.</a:t>
            </a:r>
            <a:r>
              <a:rPr lang="en-US" altLang="zh-CN" sz="2400" i="1" dirty="0" err="1" smtClean="0">
                <a:solidFill>
                  <a:schemeClr val="bg1"/>
                </a:solidFill>
              </a:rPr>
              <a:t>scale_animation</a:t>
            </a:r>
            <a:r>
              <a:rPr lang="en-US" altLang="zh-CN" sz="2400" dirty="0">
                <a:solidFill>
                  <a:schemeClr val="bg1"/>
                </a:solidFill>
              </a:rPr>
              <a:t>);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30300" y="2296275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Java</a:t>
            </a:r>
            <a:r>
              <a:rPr lang="zh-CN" altLang="en-US" sz="2400" dirty="0" smtClean="0">
                <a:solidFill>
                  <a:srgbClr val="FFFF00"/>
                </a:solidFill>
              </a:rPr>
              <a:t>：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animation </a:t>
            </a:r>
            <a:r>
              <a:rPr lang="en-US" altLang="zh-CN" sz="2400" dirty="0">
                <a:solidFill>
                  <a:schemeClr val="bg1"/>
                </a:solidFill>
              </a:rPr>
              <a:t>= new </a:t>
            </a:r>
            <a:r>
              <a:rPr lang="en-US" altLang="zh-CN" sz="2400" dirty="0" err="1">
                <a:solidFill>
                  <a:schemeClr val="bg1"/>
                </a:solidFill>
              </a:rPr>
              <a:t>ScaleAnimation</a:t>
            </a:r>
            <a:r>
              <a:rPr lang="en-US" altLang="zh-CN" sz="2400" dirty="0">
                <a:solidFill>
                  <a:schemeClr val="bg1"/>
                </a:solidFill>
              </a:rPr>
              <a:t>(1.0f, 0.5f, 1.0f, 0.5f, 50, 50);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 err="1" smtClean="0">
                <a:solidFill>
                  <a:schemeClr val="bg1"/>
                </a:solidFill>
              </a:rPr>
              <a:t>animation.setDuration</a:t>
            </a:r>
            <a:r>
              <a:rPr lang="en-US" altLang="zh-CN" sz="2400" dirty="0" smtClean="0">
                <a:solidFill>
                  <a:schemeClr val="bg1"/>
                </a:solidFill>
              </a:rPr>
              <a:t>(</a:t>
            </a:r>
            <a:r>
              <a:rPr lang="en-US" altLang="zh-CN" sz="2400" i="1" dirty="0" smtClean="0">
                <a:solidFill>
                  <a:schemeClr val="bg1"/>
                </a:solidFill>
              </a:rPr>
              <a:t>1000</a:t>
            </a:r>
            <a:r>
              <a:rPr lang="en-US" altLang="zh-CN" sz="2400" dirty="0" smtClean="0">
                <a:solidFill>
                  <a:schemeClr val="bg1"/>
                </a:solidFill>
              </a:rPr>
              <a:t>);</a:t>
            </a:r>
            <a:r>
              <a:rPr lang="en-US" altLang="zh-CN" sz="2400" dirty="0">
                <a:solidFill>
                  <a:schemeClr val="bg1"/>
                </a:solidFill>
              </a:rPr>
              <a:t/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 err="1" smtClean="0">
                <a:solidFill>
                  <a:schemeClr val="bg1"/>
                </a:solidFill>
              </a:rPr>
              <a:t>animation.setRepeatCount</a:t>
            </a:r>
            <a:r>
              <a:rPr lang="en-US" altLang="zh-CN" sz="2400" dirty="0" smtClean="0">
                <a:solidFill>
                  <a:schemeClr val="bg1"/>
                </a:solidFill>
              </a:rPr>
              <a:t>(1</a:t>
            </a:r>
            <a:r>
              <a:rPr lang="en-US" altLang="zh-CN" sz="2400" dirty="0">
                <a:solidFill>
                  <a:schemeClr val="bg1"/>
                </a:solidFill>
              </a:rPr>
              <a:t>);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 err="1" smtClean="0">
                <a:solidFill>
                  <a:schemeClr val="bg1"/>
                </a:solidFill>
              </a:rPr>
              <a:t>animation.setInterpolator</a:t>
            </a:r>
            <a:r>
              <a:rPr lang="en-US" altLang="zh-CN" sz="2400" dirty="0" smtClean="0">
                <a:solidFill>
                  <a:schemeClr val="bg1"/>
                </a:solidFill>
              </a:rPr>
              <a:t>(interpolator</a:t>
            </a:r>
            <a:r>
              <a:rPr lang="en-US" altLang="zh-CN" sz="2400" dirty="0">
                <a:solidFill>
                  <a:schemeClr val="bg1"/>
                </a:solidFill>
              </a:rPr>
              <a:t>);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 err="1" smtClean="0">
                <a:solidFill>
                  <a:schemeClr val="bg1"/>
                </a:solidFill>
              </a:rPr>
              <a:t>animation.setRepeatMode</a:t>
            </a:r>
            <a:r>
              <a:rPr lang="en-US" altLang="zh-CN" sz="2400" dirty="0" smtClean="0">
                <a:solidFill>
                  <a:schemeClr val="bg1"/>
                </a:solidFill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Animation.</a:t>
            </a:r>
            <a:r>
              <a:rPr lang="en-US" altLang="zh-CN" sz="2400" i="1" dirty="0" err="1" smtClean="0">
                <a:solidFill>
                  <a:schemeClr val="bg1"/>
                </a:solidFill>
              </a:rPr>
              <a:t>REVERSE</a:t>
            </a:r>
            <a:r>
              <a:rPr lang="en-US" altLang="zh-CN" sz="2400" dirty="0" smtClean="0">
                <a:solidFill>
                  <a:schemeClr val="bg1"/>
                </a:solidFill>
              </a:rPr>
              <a:t>);</a:t>
            </a: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view.</a:t>
            </a:r>
            <a:r>
              <a:rPr lang="en-US" altLang="zh-CN" sz="2400" dirty="0" err="1">
                <a:solidFill>
                  <a:srgbClr val="FFFF00"/>
                </a:solidFill>
              </a:rPr>
              <a:t>start</a:t>
            </a:r>
            <a:r>
              <a:rPr lang="en-US" altLang="zh-CN" sz="2400" dirty="0" err="1">
                <a:solidFill>
                  <a:schemeClr val="bg1"/>
                </a:solidFill>
              </a:rPr>
              <a:t>Animation</a:t>
            </a:r>
            <a:r>
              <a:rPr lang="en-US" altLang="zh-CN" sz="2400" dirty="0">
                <a:solidFill>
                  <a:schemeClr val="bg1"/>
                </a:solidFill>
              </a:rPr>
              <a:t>(animation</a:t>
            </a:r>
            <a:r>
              <a:rPr lang="en-US" altLang="zh-CN" sz="2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400" dirty="0" err="1" smtClean="0">
                <a:solidFill>
                  <a:schemeClr val="bg1"/>
                </a:solidFill>
              </a:rPr>
              <a:t>view.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set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Animation</a:t>
            </a:r>
            <a:r>
              <a:rPr lang="en-US" altLang="zh-CN" sz="2400" dirty="0" smtClean="0">
                <a:solidFill>
                  <a:schemeClr val="bg1"/>
                </a:solidFill>
              </a:rPr>
              <a:t>(animation</a:t>
            </a:r>
            <a:r>
              <a:rPr lang="en-US" altLang="zh-CN" sz="2400" dirty="0">
                <a:solidFill>
                  <a:schemeClr val="bg1"/>
                </a:solidFill>
              </a:rPr>
              <a:t>);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5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04900" y="1242175"/>
            <a:ext cx="9944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FFFF00"/>
                </a:solidFill>
              </a:rPr>
              <a:t>/**</a:t>
            </a:r>
            <a:br>
              <a:rPr lang="en-US" altLang="zh-CN" sz="2400" i="1" dirty="0">
                <a:solidFill>
                  <a:srgbClr val="FFFF00"/>
                </a:solidFill>
              </a:rPr>
            </a:br>
            <a:r>
              <a:rPr lang="en-US" altLang="zh-CN" sz="2400" i="1" dirty="0">
                <a:solidFill>
                  <a:srgbClr val="FFFF00"/>
                </a:solidFill>
              </a:rPr>
              <a:t> * Start the specified animation now.</a:t>
            </a:r>
            <a:br>
              <a:rPr lang="en-US" altLang="zh-CN" sz="2400" i="1" dirty="0">
                <a:solidFill>
                  <a:srgbClr val="FFFF00"/>
                </a:solidFill>
              </a:rPr>
            </a:br>
            <a:r>
              <a:rPr lang="en-US" altLang="zh-CN" sz="2400" i="1" dirty="0">
                <a:solidFill>
                  <a:srgbClr val="FFFF00"/>
                </a:solidFill>
              </a:rPr>
              <a:t> *</a:t>
            </a:r>
            <a:br>
              <a:rPr lang="en-US" altLang="zh-CN" sz="2400" i="1" dirty="0">
                <a:solidFill>
                  <a:srgbClr val="FFFF00"/>
                </a:solidFill>
              </a:rPr>
            </a:br>
            <a:r>
              <a:rPr lang="en-US" altLang="zh-CN" sz="2400" i="1" dirty="0">
                <a:solidFill>
                  <a:srgbClr val="FFFF00"/>
                </a:solidFill>
              </a:rPr>
              <a:t> * </a:t>
            </a:r>
            <a:r>
              <a:rPr lang="en-US" altLang="zh-CN" sz="2400" b="1" i="1" dirty="0">
                <a:solidFill>
                  <a:srgbClr val="FFFF00"/>
                </a:solidFill>
              </a:rPr>
              <a:t>@</a:t>
            </a:r>
            <a:r>
              <a:rPr lang="en-US" altLang="zh-CN" sz="2400" b="1" i="1" dirty="0" err="1">
                <a:solidFill>
                  <a:srgbClr val="FFFF00"/>
                </a:solidFill>
              </a:rPr>
              <a:t>param</a:t>
            </a:r>
            <a:r>
              <a:rPr lang="en-US" altLang="zh-CN" sz="2400" b="1" i="1" dirty="0">
                <a:solidFill>
                  <a:srgbClr val="FFFF00"/>
                </a:solidFill>
              </a:rPr>
              <a:t> </a:t>
            </a:r>
            <a:r>
              <a:rPr lang="en-US" altLang="zh-CN" sz="2400" i="1" dirty="0">
                <a:solidFill>
                  <a:srgbClr val="FFFF00"/>
                </a:solidFill>
              </a:rPr>
              <a:t>animation the animation to start now</a:t>
            </a:r>
            <a:br>
              <a:rPr lang="en-US" altLang="zh-CN" sz="2400" i="1" dirty="0">
                <a:solidFill>
                  <a:srgbClr val="FFFF00"/>
                </a:solidFill>
              </a:rPr>
            </a:br>
            <a:r>
              <a:rPr lang="en-US" altLang="zh-CN" sz="2400" i="1" dirty="0">
                <a:solidFill>
                  <a:srgbClr val="FFFF00"/>
                </a:solidFill>
              </a:rPr>
              <a:t> */</a:t>
            </a:r>
            <a:br>
              <a:rPr lang="en-US" altLang="zh-CN" sz="2400" i="1" dirty="0">
                <a:solidFill>
                  <a:srgbClr val="FFFF00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public void </a:t>
            </a:r>
            <a:r>
              <a:rPr lang="en-US" altLang="zh-CN" sz="2400" dirty="0" err="1">
                <a:solidFill>
                  <a:schemeClr val="bg1"/>
                </a:solidFill>
              </a:rPr>
              <a:t>startAnimation</a:t>
            </a:r>
            <a:r>
              <a:rPr lang="en-US" altLang="zh-CN" sz="2400" dirty="0">
                <a:solidFill>
                  <a:schemeClr val="bg1"/>
                </a:solidFill>
              </a:rPr>
              <a:t>(Animation animation) {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animation.setStartTime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Animation.</a:t>
            </a:r>
            <a:r>
              <a:rPr lang="en-US" altLang="zh-CN" sz="2400" i="1" dirty="0" err="1">
                <a:solidFill>
                  <a:schemeClr val="bg1"/>
                </a:solidFill>
              </a:rPr>
              <a:t>START_ON_FIRST_FRAME</a:t>
            </a:r>
            <a:r>
              <a:rPr lang="en-US" altLang="zh-CN" sz="2400" dirty="0">
                <a:solidFill>
                  <a:schemeClr val="bg1"/>
                </a:solidFill>
              </a:rPr>
              <a:t>);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setAnimation</a:t>
            </a:r>
            <a:r>
              <a:rPr lang="en-US" altLang="zh-CN" sz="2400" dirty="0">
                <a:solidFill>
                  <a:schemeClr val="bg1"/>
                </a:solidFill>
              </a:rPr>
              <a:t>(animation);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invalidateParentCaches</a:t>
            </a:r>
            <a:r>
              <a:rPr lang="en-US" altLang="zh-CN" sz="2400" dirty="0">
                <a:solidFill>
                  <a:schemeClr val="bg1"/>
                </a:solidFill>
              </a:rPr>
              <a:t>();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    invalidate(true);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}</a:t>
            </a:r>
          </a:p>
          <a:p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48200" y="6223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startAnimation</a:t>
            </a:r>
            <a:r>
              <a:rPr lang="zh-CN" altLang="en-US" dirty="0" smtClean="0">
                <a:solidFill>
                  <a:schemeClr val="bg1"/>
                </a:solidFill>
              </a:rPr>
              <a:t>源码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6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5" y="356862"/>
            <a:ext cx="2003275" cy="5889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89100" y="12827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监听动画的执行过程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9100" y="2222500"/>
            <a:ext cx="696536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public static interface </a:t>
            </a:r>
            <a:r>
              <a:rPr lang="en-US" altLang="zh-CN" sz="2400" dirty="0" err="1">
                <a:solidFill>
                  <a:schemeClr val="bg1"/>
                </a:solidFill>
              </a:rPr>
              <a:t>AnimationListener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/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i="1" dirty="0" smtClean="0">
                <a:solidFill>
                  <a:schemeClr val="bg1"/>
                </a:solidFill>
              </a:rPr>
              <a:t>    </a:t>
            </a:r>
            <a:r>
              <a:rPr lang="en-US" altLang="zh-CN" sz="2400" dirty="0">
                <a:solidFill>
                  <a:schemeClr val="bg1"/>
                </a:solidFill>
              </a:rPr>
              <a:t>void </a:t>
            </a:r>
            <a:r>
              <a:rPr lang="en-US" altLang="zh-CN" sz="2400" dirty="0" err="1">
                <a:solidFill>
                  <a:schemeClr val="bg1"/>
                </a:solidFill>
              </a:rPr>
              <a:t>onAnimationStart</a:t>
            </a:r>
            <a:r>
              <a:rPr lang="en-US" altLang="zh-CN" sz="2400" dirty="0">
                <a:solidFill>
                  <a:schemeClr val="bg1"/>
                </a:solidFill>
              </a:rPr>
              <a:t>(Animation animation</a:t>
            </a:r>
            <a:r>
              <a:rPr lang="en-US" altLang="zh-CN" sz="2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/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i="1" dirty="0" smtClean="0">
                <a:solidFill>
                  <a:schemeClr val="bg1"/>
                </a:solidFill>
              </a:rPr>
              <a:t>    </a:t>
            </a:r>
            <a:r>
              <a:rPr lang="en-US" altLang="zh-CN" sz="2400" dirty="0">
                <a:solidFill>
                  <a:schemeClr val="bg1"/>
                </a:solidFill>
              </a:rPr>
              <a:t>void </a:t>
            </a:r>
            <a:r>
              <a:rPr lang="en-US" altLang="zh-CN" sz="2400" dirty="0" err="1">
                <a:solidFill>
                  <a:schemeClr val="bg1"/>
                </a:solidFill>
              </a:rPr>
              <a:t>onAnimationEnd</a:t>
            </a:r>
            <a:r>
              <a:rPr lang="en-US" altLang="zh-CN" sz="2400" dirty="0">
                <a:solidFill>
                  <a:schemeClr val="bg1"/>
                </a:solidFill>
              </a:rPr>
              <a:t>(Animation animation);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/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i="1" dirty="0" smtClean="0">
                <a:solidFill>
                  <a:schemeClr val="bg1"/>
                </a:solidFill>
              </a:rPr>
              <a:t>    </a:t>
            </a:r>
            <a:r>
              <a:rPr lang="en-US" altLang="zh-CN" sz="2400" dirty="0">
                <a:solidFill>
                  <a:schemeClr val="bg1"/>
                </a:solidFill>
              </a:rPr>
              <a:t>void </a:t>
            </a:r>
            <a:r>
              <a:rPr lang="en-US" altLang="zh-CN" sz="2400" dirty="0" err="1">
                <a:solidFill>
                  <a:schemeClr val="bg1"/>
                </a:solidFill>
              </a:rPr>
              <a:t>onAnimationRepeat</a:t>
            </a:r>
            <a:r>
              <a:rPr lang="en-US" altLang="zh-CN" sz="2400" dirty="0">
                <a:solidFill>
                  <a:schemeClr val="bg1"/>
                </a:solidFill>
              </a:rPr>
              <a:t>(Animation animation);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}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54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62D30"/>
      </a:accent1>
      <a:accent2>
        <a:srgbClr val="C2C2C2"/>
      </a:accent2>
      <a:accent3>
        <a:srgbClr val="E62D30"/>
      </a:accent3>
      <a:accent4>
        <a:srgbClr val="C2C2C2"/>
      </a:accent4>
      <a:accent5>
        <a:srgbClr val="292929"/>
      </a:accent5>
      <a:accent6>
        <a:srgbClr val="D6D6D6"/>
      </a:accent6>
      <a:hlink>
        <a:srgbClr val="0563C1"/>
      </a:hlink>
      <a:folHlink>
        <a:srgbClr val="954F72"/>
      </a:folHlink>
    </a:clrScheme>
    <a:fontScheme name="模板专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1053</Words>
  <Application>Microsoft Macintosh PowerPoint</Application>
  <PresentationFormat>宽屏</PresentationFormat>
  <Paragraphs>248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Aharoni</vt:lpstr>
      <vt:lpstr>Arial Unicode MS</vt:lpstr>
      <vt:lpstr>Calibri</vt:lpstr>
      <vt:lpstr>Microsoft YaHei</vt:lpstr>
      <vt:lpstr>等线</vt:lpstr>
      <vt:lpstr>等线 Light</vt:lpstr>
      <vt:lpstr>宋体</vt:lpstr>
      <vt:lpstr>微软雅黑</vt:lpstr>
      <vt:lpstr>微软雅黑 Light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lenovopc</dc:creator>
  <cp:lastModifiedBy>Office</cp:lastModifiedBy>
  <cp:revision>275</cp:revision>
  <dcterms:created xsi:type="dcterms:W3CDTF">2016-02-24T12:07:17Z</dcterms:created>
  <dcterms:modified xsi:type="dcterms:W3CDTF">2018-04-11T14:45:35Z</dcterms:modified>
</cp:coreProperties>
</file>