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video/unknow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8" r:id="rId2"/>
    <p:sldId id="270" r:id="rId3"/>
    <p:sldId id="273" r:id="rId4"/>
    <p:sldId id="284" r:id="rId5"/>
    <p:sldId id="285" r:id="rId6"/>
    <p:sldId id="286" r:id="rId7"/>
    <p:sldId id="28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A1E2"/>
    <a:srgbClr val="FA6800"/>
    <a:srgbClr val="60A917"/>
    <a:srgbClr val="F6F8FC"/>
    <a:srgbClr val="F3F6FB"/>
    <a:srgbClr val="F0F4FA"/>
    <a:srgbClr val="EBF1F9"/>
    <a:srgbClr val="EDF2F9"/>
    <a:srgbClr val="070E1F"/>
    <a:srgbClr val="0912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5" autoAdjust="0"/>
    <p:restoredTop sz="76801" autoAdjust="0"/>
  </p:normalViewPr>
  <p:slideViewPr>
    <p:cSldViewPr>
      <p:cViewPr>
        <p:scale>
          <a:sx n="66" d="100"/>
          <a:sy n="66" d="100"/>
        </p:scale>
        <p:origin x="-1344" y="-18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61301-18C9-4CA0-A0BF-791B6E0DDD4D}" type="datetimeFigureOut">
              <a:rPr lang="en-GB" smtClean="0"/>
              <a:t>04/04/2014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F20BA8-12AF-476D-99B2-894C09A4EE62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17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20BA8-12AF-476D-99B2-894C09A4EE62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379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transparent – thanks to the block chain, everyone knows how much a particular bitcoin address holds in transactions.</a:t>
            </a:r>
          </a:p>
          <a:p>
            <a:r>
              <a:rPr lang="en-US" dirty="0" smtClean="0"/>
              <a:t>receive public donations or payments with full transparency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04/04/2014</a:t>
            </a:r>
            <a:r>
              <a:rPr lang="en-US" baseline="0" dirty="0" smtClean="0"/>
              <a:t>    </a:t>
            </a:r>
            <a:r>
              <a:rPr lang="en-US" dirty="0" smtClean="0"/>
              <a:t>1BTC </a:t>
            </a:r>
            <a:r>
              <a:rPr lang="en-US" dirty="0" smtClean="0">
                <a:sym typeface="Wingdings" panose="05000000000000000000" pitchFamily="2" charset="2"/>
              </a:rPr>
              <a:t> 445,5 USD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20BA8-12AF-476D-99B2-894C09A4EE62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20827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20BA8-12AF-476D-99B2-894C09A4EE62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20827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20BA8-12AF-476D-99B2-894C09A4EE62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23982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20BA8-12AF-476D-99B2-894C09A4EE62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2082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pattFill prst="lgGrid">
          <a:fgClr>
            <a:srgbClr val="F6F8F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58977" y="2259484"/>
            <a:ext cx="10972800" cy="1143000"/>
          </a:xfrm>
          <a:prstGeom prst="rect">
            <a:avLst/>
          </a:prstGeom>
        </p:spPr>
        <p:txBody>
          <a:bodyPr/>
          <a:lstStyle>
            <a:lvl1pPr algn="ctr">
              <a:defRPr sz="4400">
                <a:solidFill>
                  <a:schemeClr val="tx1">
                    <a:lumMod val="95000"/>
                    <a:lumOff val="5000"/>
                  </a:schemeClr>
                </a:solidFill>
                <a:latin typeface="Segoe UI Ligh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1392733" y="3716338"/>
            <a:ext cx="9505288" cy="72077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2602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Content and 2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371" y="260648"/>
            <a:ext cx="8640960" cy="778098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Segoe UI Ligh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 flipH="1">
            <a:off x="8304245" y="1628800"/>
            <a:ext cx="3552395" cy="216024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</p:spPr>
        <p:txBody>
          <a:bodyPr anchor="b"/>
          <a:lstStyle>
            <a:lvl1pPr marL="0" indent="0">
              <a:buClr>
                <a:schemeClr val="tx1"/>
              </a:buClr>
              <a:buFontTx/>
              <a:buNone/>
              <a:defRPr sz="2800"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1"/>
          </p:nvPr>
        </p:nvSpPr>
        <p:spPr>
          <a:xfrm flipH="1">
            <a:off x="8304245" y="3933056"/>
            <a:ext cx="3552395" cy="216024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</p:spPr>
        <p:txBody>
          <a:bodyPr anchor="b"/>
          <a:lstStyle>
            <a:lvl1pPr marL="0" indent="0">
              <a:buClr>
                <a:schemeClr val="tx1"/>
              </a:buClr>
              <a:buFontTx/>
              <a:buNone/>
              <a:defRPr sz="2800"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0" y="260648"/>
            <a:ext cx="239349" cy="792088"/>
          </a:xfrm>
          <a:prstGeom prst="rect">
            <a:avLst/>
          </a:prstGeom>
          <a:solidFill>
            <a:srgbClr val="FA6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>
              <a:latin typeface="Segoe WP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67408" y="1628800"/>
            <a:ext cx="7272808" cy="4525963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1"/>
              </a:buClr>
              <a:buFontTx/>
              <a:buNone/>
              <a:defRPr>
                <a:solidFill>
                  <a:schemeClr val="tx1"/>
                </a:solidFill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942514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7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7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6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5.55556E-7 1.85185E-6 L -0.02361 1.85185E-6 " pathEditMode="relative" rAng="0" ptsTypes="AA">
                                      <p:cBhvr>
                                        <p:cTn id="27" dur="12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0.02361 7.40741E-7 L -1.66667E-6 7.40741E-7 " pathEditMode="relative" rAng="0" ptsTypes="AA">
                                      <p:cBhvr>
                                        <p:cTn id="29" dur="11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4479 0.00857 L 0.02899 0.00857 " pathEditMode="relative" rAng="0" ptsTypes="AA">
                                      <p:cBhvr>
                                        <p:cTn id="31" dur="9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 nodePh="1">
                  <p:stCondLst>
                    <p:cond delay="10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1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 nodePh="1">
                  <p:stCondLst>
                    <p:cond delay="10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1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6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1" build="p">
        <p:tmplLst>
          <p:tmpl lvl="1">
            <p:tnLst>
              <p:par>
                <p:cTn presetID="42" presetClass="path" presetSubtype="0" accel="50000" decel="50000" fill="hold" nodeType="withEffect">
                  <p:stCondLst>
                    <p:cond delay="500"/>
                  </p:stCondLst>
                  <p:childTnLst>
                    <p:animMotion origin="layout" path="M 5.55556E-7 1.85185E-6 L -0.02361 1.85185E-6 " pathEditMode="relative" rAng="0" ptsTypes="AA">
                      <p:cBhvr>
                        <p:cTn dur="1200" fill="hold"/>
                        <p:tgtEl>
                          <p:spTgt spid="7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1" y="0"/>
                    </p:animMotion>
                  </p:childTnLst>
                </p:cTn>
              </p:par>
            </p:tnLst>
          </p:tmpl>
          <p:tmpl lvl="2">
            <p:tnLst>
              <p:par>
                <p:cTn presetID="42" presetClass="path" presetSubtype="0" accel="50000" decel="50000" fill="hold" nodeType="withEffect">
                  <p:stCondLst>
                    <p:cond delay="700"/>
                  </p:stCondLst>
                  <p:childTnLst>
                    <p:animMotion origin="layout" path="M 0.02361 7.40741E-7 L -1.66667E-6 7.40741E-7 " pathEditMode="relative" rAng="0" ptsTypes="AA">
                      <p:cBhvr>
                        <p:cTn dur="1100" fill="hold"/>
                        <p:tgtEl>
                          <p:spTgt spid="7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1" y="0"/>
                    </p:animMotion>
                  </p:childTnLst>
                </p:cTn>
              </p:par>
            </p:tnLst>
          </p:tmpl>
          <p:tmpl lvl="3">
            <p:tnLst>
              <p:par>
                <p:cTn presetID="42" presetClass="path" presetSubtype="0" accel="50000" decel="50000" fill="hold" nodeType="withEffect">
                  <p:stCondLst>
                    <p:cond delay="1000"/>
                  </p:stCondLst>
                  <p:childTnLst>
                    <p:animMotion origin="layout" path="M 0.04479 0.00857 L 0.02899 0.00857 " pathEditMode="relative" rAng="0" ptsTypes="AA">
                      <p:cBhvr>
                        <p:cTn dur="900" fill="hold"/>
                        <p:tgtEl>
                          <p:spTgt spid="7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799" y="0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Content and 2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371" y="260648"/>
            <a:ext cx="8640960" cy="778098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Segoe UI Ligh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 flipH="1">
            <a:off x="8304245" y="1628800"/>
            <a:ext cx="3552395" cy="216024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</p:spPr>
        <p:txBody>
          <a:bodyPr anchor="b"/>
          <a:lstStyle>
            <a:lvl1pPr marL="0" indent="0">
              <a:buClr>
                <a:schemeClr val="tx1"/>
              </a:buClr>
              <a:buFontTx/>
              <a:buNone/>
              <a:defRPr sz="2800"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1"/>
          </p:nvPr>
        </p:nvSpPr>
        <p:spPr>
          <a:xfrm flipH="1">
            <a:off x="8304245" y="3933056"/>
            <a:ext cx="3552395" cy="216024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</p:spPr>
        <p:txBody>
          <a:bodyPr anchor="b"/>
          <a:lstStyle>
            <a:lvl1pPr marL="0" indent="0">
              <a:buClr>
                <a:schemeClr val="tx1"/>
              </a:buClr>
              <a:buFontTx/>
              <a:buNone/>
              <a:defRPr sz="2800"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0" y="260648"/>
            <a:ext cx="239349" cy="792088"/>
          </a:xfrm>
          <a:prstGeom prst="rect">
            <a:avLst/>
          </a:prstGeom>
          <a:solidFill>
            <a:srgbClr val="60A9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>
              <a:latin typeface="Segoe WP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67408" y="1628800"/>
            <a:ext cx="7272808" cy="4525963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1"/>
              </a:buClr>
              <a:buFontTx/>
              <a:buNone/>
              <a:defRPr>
                <a:solidFill>
                  <a:schemeClr val="tx1"/>
                </a:solidFill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93604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7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7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6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5.55556E-7 1.85185E-6 L -0.02361 1.85185E-6 " pathEditMode="relative" rAng="0" ptsTypes="AA">
                                      <p:cBhvr>
                                        <p:cTn id="27" dur="12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0.02361 7.40741E-7 L -1.66667E-6 7.40741E-7 " pathEditMode="relative" rAng="0" ptsTypes="AA">
                                      <p:cBhvr>
                                        <p:cTn id="29" dur="11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4479 0.00857 L 0.02899 0.00857 " pathEditMode="relative" rAng="0" ptsTypes="AA">
                                      <p:cBhvr>
                                        <p:cTn id="31" dur="9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 nodePh="1">
                  <p:stCondLst>
                    <p:cond delay="10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1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 nodePh="1">
                  <p:stCondLst>
                    <p:cond delay="10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1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6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1" build="p">
        <p:tmplLst>
          <p:tmpl lvl="1">
            <p:tnLst>
              <p:par>
                <p:cTn presetID="42" presetClass="path" presetSubtype="0" accel="50000" decel="50000" fill="hold" nodeType="withEffect">
                  <p:stCondLst>
                    <p:cond delay="500"/>
                  </p:stCondLst>
                  <p:childTnLst>
                    <p:animMotion origin="layout" path="M 5.55556E-7 1.85185E-6 L -0.02361 1.85185E-6 " pathEditMode="relative" rAng="0" ptsTypes="AA">
                      <p:cBhvr>
                        <p:cTn dur="1200" fill="hold"/>
                        <p:tgtEl>
                          <p:spTgt spid="7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1" y="0"/>
                    </p:animMotion>
                  </p:childTnLst>
                </p:cTn>
              </p:par>
            </p:tnLst>
          </p:tmpl>
          <p:tmpl lvl="2">
            <p:tnLst>
              <p:par>
                <p:cTn presetID="42" presetClass="path" presetSubtype="0" accel="50000" decel="50000" fill="hold" nodeType="withEffect">
                  <p:stCondLst>
                    <p:cond delay="700"/>
                  </p:stCondLst>
                  <p:childTnLst>
                    <p:animMotion origin="layout" path="M 0.02361 7.40741E-7 L -1.66667E-6 7.40741E-7 " pathEditMode="relative" rAng="0" ptsTypes="AA">
                      <p:cBhvr>
                        <p:cTn dur="1100" fill="hold"/>
                        <p:tgtEl>
                          <p:spTgt spid="7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1" y="0"/>
                    </p:animMotion>
                  </p:childTnLst>
                </p:cTn>
              </p:par>
            </p:tnLst>
          </p:tmpl>
          <p:tmpl lvl="3">
            <p:tnLst>
              <p:par>
                <p:cTn presetID="42" presetClass="path" presetSubtype="0" accel="50000" decel="50000" fill="hold" nodeType="withEffect">
                  <p:stCondLst>
                    <p:cond delay="1000"/>
                  </p:stCondLst>
                  <p:childTnLst>
                    <p:animMotion origin="layout" path="M 0.04479 0.00857 L 0.02899 0.00857 " pathEditMode="relative" rAng="0" ptsTypes="AA">
                      <p:cBhvr>
                        <p:cTn dur="900" fill="hold"/>
                        <p:tgtEl>
                          <p:spTgt spid="7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799" y="0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58977" y="2259484"/>
            <a:ext cx="10972800" cy="1143000"/>
          </a:xfrm>
          <a:prstGeom prst="rect">
            <a:avLst/>
          </a:prstGeom>
        </p:spPr>
        <p:txBody>
          <a:bodyPr/>
          <a:lstStyle>
            <a:lvl1pPr algn="ctr">
              <a:defRPr sz="4400">
                <a:solidFill>
                  <a:schemeClr val="tx1"/>
                </a:solidFill>
                <a:latin typeface="Segoe UI Ligh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1392733" y="3716338"/>
            <a:ext cx="9505288" cy="72077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1589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9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2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2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">
    <p:bg>
      <p:bgPr>
        <a:solidFill>
          <a:srgbClr val="1BA1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58977" y="2857500"/>
            <a:ext cx="10972800" cy="1143000"/>
          </a:xfrm>
          <a:prstGeom prst="rect">
            <a:avLst/>
          </a:prstGeom>
        </p:spPr>
        <p:txBody>
          <a:bodyPr anchor="ctr"/>
          <a:lstStyle>
            <a:lvl1pPr algn="ctr">
              <a:defRPr sz="4400">
                <a:latin typeface="Segoe UI Light" pitchFamily="34" charset="0"/>
              </a:defRPr>
            </a:lvl1pPr>
          </a:lstStyle>
          <a:p>
            <a:r>
              <a:rPr lang="en-US" dirty="0" smtClean="0"/>
              <a:t>Add section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7719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">
        <p:fade/>
      </p:transition>
    </mc:Choice>
    <mc:Fallback xmlns="">
      <p:transition spd="med" advClick="0" advTm="15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9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">
    <p:bg>
      <p:bgPr>
        <a:solidFill>
          <a:srgbClr val="FA68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58977" y="2857500"/>
            <a:ext cx="10972800" cy="1143000"/>
          </a:xfrm>
          <a:prstGeom prst="rect">
            <a:avLst/>
          </a:prstGeom>
        </p:spPr>
        <p:txBody>
          <a:bodyPr anchor="ctr"/>
          <a:lstStyle>
            <a:lvl1pPr algn="ctr">
              <a:defRPr sz="4400">
                <a:latin typeface="Segoe UI Light" pitchFamily="34" charset="0"/>
              </a:defRPr>
            </a:lvl1pPr>
          </a:lstStyle>
          <a:p>
            <a:r>
              <a:rPr lang="en-US" dirty="0" smtClean="0"/>
              <a:t>Add section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5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">
        <p:fade/>
      </p:transition>
    </mc:Choice>
    <mc:Fallback xmlns="">
      <p:transition spd="med" advClick="0" advTm="15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9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">
    <p:bg>
      <p:bgPr>
        <a:solidFill>
          <a:srgbClr val="60A9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58977" y="2857500"/>
            <a:ext cx="10972800" cy="1143000"/>
          </a:xfrm>
          <a:prstGeom prst="rect">
            <a:avLst/>
          </a:prstGeom>
        </p:spPr>
        <p:txBody>
          <a:bodyPr anchor="ctr"/>
          <a:lstStyle>
            <a:lvl1pPr algn="ctr">
              <a:defRPr sz="4400">
                <a:latin typeface="Segoe UI Light" pitchFamily="34" charset="0"/>
              </a:defRPr>
            </a:lvl1pPr>
          </a:lstStyle>
          <a:p>
            <a:r>
              <a:rPr lang="en-US" dirty="0" smtClean="0"/>
              <a:t>Add section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8104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">
        <p:fade/>
      </p:transition>
    </mc:Choice>
    <mc:Fallback xmlns="">
      <p:transition spd="med" advClick="0" advTm="15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9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7408" y="1628800"/>
            <a:ext cx="10828784" cy="4525963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1"/>
              </a:buClr>
              <a:buFontTx/>
              <a:buNone/>
              <a:defRPr>
                <a:solidFill>
                  <a:schemeClr val="tx1"/>
                </a:solidFill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260648"/>
            <a:ext cx="239349" cy="792088"/>
          </a:xfrm>
          <a:prstGeom prst="rect">
            <a:avLst/>
          </a:prstGeom>
          <a:solidFill>
            <a:srgbClr val="1BA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>
              <a:latin typeface="Segoe WP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31371" y="260648"/>
            <a:ext cx="8640960" cy="778098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Segoe UI Ligh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9485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260648"/>
            <a:ext cx="239349" cy="792088"/>
          </a:xfrm>
          <a:prstGeom prst="rect">
            <a:avLst/>
          </a:prstGeom>
          <a:solidFill>
            <a:srgbClr val="FA6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>
              <a:latin typeface="Segoe WP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31371" y="260648"/>
            <a:ext cx="8640960" cy="778098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Segoe UI Ligh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767408" y="1628800"/>
            <a:ext cx="10828784" cy="4525963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1"/>
              </a:buClr>
              <a:buFontTx/>
              <a:buNone/>
              <a:defRPr>
                <a:solidFill>
                  <a:schemeClr val="tx1"/>
                </a:solidFill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551000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7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7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6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5.55556E-7 1.85185E-6 L -0.02361 1.85185E-6 " pathEditMode="relative" rAng="0" ptsTypes="AA">
                                      <p:cBhvr>
                                        <p:cTn id="15" dur="12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0.02361 7.40741E-7 L -1.66667E-6 7.40741E-7 " pathEditMode="relative" rAng="0" ptsTypes="AA">
                                      <p:cBhvr>
                                        <p:cTn id="17" dur="11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4479 0.00857 L 0.02899 0.00857 " pathEditMode="relative" rAng="0" ptsTypes="AA">
                                      <p:cBhvr>
                                        <p:cTn id="19" dur="9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1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6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1" build="p">
        <p:tmplLst>
          <p:tmpl lvl="1">
            <p:tnLst>
              <p:par>
                <p:cTn presetID="42" presetClass="path" presetSubtype="0" accel="50000" decel="50000" fill="hold" nodeType="withEffect">
                  <p:stCondLst>
                    <p:cond delay="500"/>
                  </p:stCondLst>
                  <p:childTnLst>
                    <p:animMotion origin="layout" path="M 5.55556E-7 1.85185E-6 L -0.02361 1.85185E-6 " pathEditMode="relative" rAng="0" ptsTypes="AA">
                      <p:cBhvr>
                        <p:cTn dur="1200" fill="hold"/>
                        <p:tgtEl>
                          <p:spTgt spid="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1" y="0"/>
                    </p:animMotion>
                  </p:childTnLst>
                </p:cTn>
              </p:par>
            </p:tnLst>
          </p:tmpl>
          <p:tmpl lvl="2">
            <p:tnLst>
              <p:par>
                <p:cTn presetID="42" presetClass="path" presetSubtype="0" accel="50000" decel="50000" fill="hold" nodeType="withEffect">
                  <p:stCondLst>
                    <p:cond delay="700"/>
                  </p:stCondLst>
                  <p:childTnLst>
                    <p:animMotion origin="layout" path="M 0.02361 7.40741E-7 L -1.66667E-6 7.40741E-7 " pathEditMode="relative" rAng="0" ptsTypes="AA">
                      <p:cBhvr>
                        <p:cTn dur="1100" fill="hold"/>
                        <p:tgtEl>
                          <p:spTgt spid="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1" y="0"/>
                    </p:animMotion>
                  </p:childTnLst>
                </p:cTn>
              </p:par>
            </p:tnLst>
          </p:tmpl>
          <p:tmpl lvl="3">
            <p:tnLst>
              <p:par>
                <p:cTn presetID="42" presetClass="path" presetSubtype="0" accel="50000" decel="50000" fill="hold" nodeType="withEffect">
                  <p:stCondLst>
                    <p:cond delay="1000"/>
                  </p:stCondLst>
                  <p:childTnLst>
                    <p:animMotion origin="layout" path="M 0.04479 0.00857 L 0.02899 0.00857 " pathEditMode="relative" rAng="0" ptsTypes="AA">
                      <p:cBhvr>
                        <p:cTn dur="900" fill="hold"/>
                        <p:tgtEl>
                          <p:spTgt spid="8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799" y="0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260648"/>
            <a:ext cx="239349" cy="792088"/>
          </a:xfrm>
          <a:prstGeom prst="rect">
            <a:avLst/>
          </a:prstGeom>
          <a:solidFill>
            <a:srgbClr val="60A9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>
              <a:latin typeface="Segoe WP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31371" y="260648"/>
            <a:ext cx="8640960" cy="778098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Segoe UI Ligh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767408" y="1628800"/>
            <a:ext cx="10828784" cy="4525963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1"/>
              </a:buClr>
              <a:buFontTx/>
              <a:buNone/>
              <a:defRPr>
                <a:solidFill>
                  <a:schemeClr val="tx1"/>
                </a:solidFill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072301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2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371" y="260648"/>
            <a:ext cx="8640960" cy="778098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Segoe UI Ligh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 flipH="1">
            <a:off x="8304245" y="1628800"/>
            <a:ext cx="3552395" cy="216024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</p:spPr>
        <p:txBody>
          <a:bodyPr anchor="b"/>
          <a:lstStyle>
            <a:lvl1pPr marL="0" indent="0">
              <a:buClr>
                <a:schemeClr val="tx1"/>
              </a:buClr>
              <a:buFontTx/>
              <a:buNone/>
              <a:defRPr sz="2800"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1"/>
          </p:nvPr>
        </p:nvSpPr>
        <p:spPr>
          <a:xfrm flipH="1">
            <a:off x="8304245" y="3933056"/>
            <a:ext cx="3552395" cy="216024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</p:spPr>
        <p:txBody>
          <a:bodyPr anchor="b"/>
          <a:lstStyle>
            <a:lvl1pPr marL="0" indent="0">
              <a:buClr>
                <a:schemeClr val="tx1"/>
              </a:buClr>
              <a:buFontTx/>
              <a:buNone/>
              <a:defRPr sz="2800"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7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0" y="260648"/>
            <a:ext cx="239349" cy="792088"/>
          </a:xfrm>
          <a:prstGeom prst="rect">
            <a:avLst/>
          </a:prstGeom>
          <a:solidFill>
            <a:srgbClr val="1BA1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>
              <a:latin typeface="Segoe WP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67408" y="1628800"/>
            <a:ext cx="7272808" cy="4525963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1"/>
              </a:buClr>
              <a:buFontTx/>
              <a:buNone/>
              <a:defRPr>
                <a:solidFill>
                  <a:schemeClr val="tx1"/>
                </a:solidFill>
                <a:latin typeface="Segoe UI Light" pitchFamily="34" charset="0"/>
              </a:defRPr>
            </a:lvl1pPr>
            <a:lvl2pPr marL="254250" indent="0">
              <a:buClr>
                <a:schemeClr val="tx1"/>
              </a:buClr>
              <a:buFontTx/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</a:defRPr>
            </a:lvl2pPr>
            <a:lvl3pPr marL="491400" indent="0">
              <a:buClr>
                <a:schemeClr val="tx1"/>
              </a:buClr>
              <a:buFontTx/>
              <a:buNone/>
              <a:defRPr>
                <a:solidFill>
                  <a:schemeClr val="bg1">
                    <a:lumMod val="50000"/>
                  </a:schemeClr>
                </a:solidFill>
                <a:latin typeface="Segoe UI Light" pitchFamily="34" charset="0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158426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7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7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6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5.55556E-7 1.85185E-6 L -0.02361 1.85185E-6 " pathEditMode="relative" rAng="0" ptsTypes="AA">
                                      <p:cBhvr>
                                        <p:cTn id="27" dur="12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0.02361 7.40741E-7 L -1.66667E-6 7.40741E-7 " pathEditMode="relative" rAng="0" ptsTypes="AA">
                                      <p:cBhvr>
                                        <p:cTn id="29" dur="11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" y="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4479 0.00857 L 0.02899 0.00857 " pathEditMode="relative" rAng="0" ptsTypes="AA">
                                      <p:cBhvr>
                                        <p:cTn id="31" dur="9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 nodePh="1">
                  <p:stCondLst>
                    <p:cond delay="10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1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 nodePh="1">
                  <p:stCondLst>
                    <p:cond delay="10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7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1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6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1" build="p">
        <p:tmplLst>
          <p:tmpl lvl="1">
            <p:tnLst>
              <p:par>
                <p:cTn presetID="42" presetClass="path" presetSubtype="0" accel="50000" decel="50000" fill="hold" nodeType="withEffect">
                  <p:stCondLst>
                    <p:cond delay="500"/>
                  </p:stCondLst>
                  <p:childTnLst>
                    <p:animMotion origin="layout" path="M 5.55556E-7 1.85185E-6 L -0.02361 1.85185E-6 " pathEditMode="relative" rAng="0" ptsTypes="AA">
                      <p:cBhvr>
                        <p:cTn dur="1200" fill="hold"/>
                        <p:tgtEl>
                          <p:spTgt spid="7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1" y="0"/>
                    </p:animMotion>
                  </p:childTnLst>
                </p:cTn>
              </p:par>
            </p:tnLst>
          </p:tmpl>
          <p:tmpl lvl="2">
            <p:tnLst>
              <p:par>
                <p:cTn presetID="42" presetClass="path" presetSubtype="0" accel="50000" decel="50000" fill="hold" nodeType="withEffect">
                  <p:stCondLst>
                    <p:cond delay="700"/>
                  </p:stCondLst>
                  <p:childTnLst>
                    <p:animMotion origin="layout" path="M 0.02361 7.40741E-7 L -1.66667E-6 7.40741E-7 " pathEditMode="relative" rAng="0" ptsTypes="AA">
                      <p:cBhvr>
                        <p:cTn dur="1100" fill="hold"/>
                        <p:tgtEl>
                          <p:spTgt spid="7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181" y="0"/>
                    </p:animMotion>
                  </p:childTnLst>
                </p:cTn>
              </p:par>
            </p:tnLst>
          </p:tmpl>
          <p:tmpl lvl="3">
            <p:tnLst>
              <p:par>
                <p:cTn presetID="42" presetClass="path" presetSubtype="0" accel="50000" decel="50000" fill="hold" nodeType="withEffect">
                  <p:stCondLst>
                    <p:cond delay="1000"/>
                  </p:stCondLst>
                  <p:childTnLst>
                    <p:animMotion origin="layout" path="M 0.04479 0.00857 L 0.02899 0.00857 " pathEditMode="relative" rAng="0" ptsTypes="AA">
                      <p:cBhvr>
                        <p:cTn dur="900" fill="hold"/>
                        <p:tgtEl>
                          <p:spTgt spid="7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799" y="0"/>
                    </p:animMotion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F6F8FC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4139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8" r:id="rId2"/>
    <p:sldLayoutId id="2147483661" r:id="rId3"/>
    <p:sldLayoutId id="2147483660" r:id="rId4"/>
    <p:sldLayoutId id="2147483659" r:id="rId5"/>
    <p:sldLayoutId id="2147483650" r:id="rId6"/>
    <p:sldLayoutId id="2147483656" r:id="rId7"/>
    <p:sldLayoutId id="2147483657" r:id="rId8"/>
    <p:sldLayoutId id="2147483652" r:id="rId9"/>
    <p:sldLayoutId id="2147483662" r:id="rId10"/>
    <p:sldLayoutId id="2147483663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Segoe WP" pitchFamily="34" charset="0"/>
          <a:ea typeface="Segoe UI" pitchFamily="34" charset="0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Segoe WP" pitchFamily="34" charset="0"/>
          <a:ea typeface="Segoe UI" pitchFamily="34" charset="0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Segoe WP" pitchFamily="34" charset="0"/>
          <a:ea typeface="Segoe UI" pitchFamily="34" charset="0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Segoe WP" pitchFamily="34" charset="0"/>
          <a:ea typeface="Segoe UI" pitchFamily="34" charset="0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Segoe WP" pitchFamily="34" charset="0"/>
          <a:ea typeface="Segoe UI" pitchFamily="34" charset="0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Segoe WP" pitchFamily="34" charset="0"/>
          <a:ea typeface="Segoe UI" pitchFamily="34" charset="0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gif"/><Relationship Id="rId1" Type="http://schemas.microsoft.com/office/2007/relationships/media" Target="../media/media1.gif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COINS4GOOD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Introducing charity donations using bitcoins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8628098" y="5867980"/>
            <a:ext cx="1321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@</a:t>
            </a:r>
            <a:r>
              <a:rPr lang="en-US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pablogim</a:t>
            </a:r>
            <a:endParaRPr lang="es-ES" b="1" dirty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8521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 smtClean="0"/>
              <a:t>What and How</a:t>
            </a:r>
            <a:endParaRPr lang="en-GB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67408" y="1196752"/>
            <a:ext cx="10828784" cy="4896544"/>
          </a:xfrm>
        </p:spPr>
        <p:txBody>
          <a:bodyPr/>
          <a:lstStyle/>
          <a:p>
            <a:r>
              <a:rPr lang="da-DK" sz="2400" dirty="0" smtClean="0"/>
              <a:t>Platform to donate bitcoins to charitable causes </a:t>
            </a:r>
            <a:r>
              <a:rPr lang="en-US" sz="2400" u="sng" dirty="0" smtClean="0">
                <a:solidFill>
                  <a:schemeClr val="accent1"/>
                </a:solidFill>
              </a:rPr>
              <a:t>www.coins4good.org</a:t>
            </a:r>
            <a:endParaRPr lang="da-DK" sz="2400" dirty="0" smtClean="0"/>
          </a:p>
          <a:p>
            <a:pPr marL="711450" lvl="1" indent="-457200">
              <a:buFont typeface="Arial" panose="020B0604020202020204" pitchFamily="34" charset="0"/>
              <a:buChar char="•"/>
            </a:pPr>
            <a:r>
              <a:rPr lang="da-DK" sz="2000" dirty="0" smtClean="0"/>
              <a:t>By mining them</a:t>
            </a:r>
          </a:p>
          <a:p>
            <a:pPr marL="711450" lvl="1" indent="-457200">
              <a:buFont typeface="Arial" panose="020B0604020202020204" pitchFamily="34" charset="0"/>
              <a:buChar char="•"/>
            </a:pPr>
            <a:r>
              <a:rPr lang="da-DK" sz="2000" dirty="0" smtClean="0"/>
              <a:t>Direct transaction</a:t>
            </a:r>
          </a:p>
          <a:p>
            <a:r>
              <a:rPr lang="da-DK" sz="2400" dirty="0" smtClean="0"/>
              <a:t>No fees</a:t>
            </a:r>
          </a:p>
          <a:p>
            <a:r>
              <a:rPr lang="da-DK" sz="2400" dirty="0" smtClean="0"/>
              <a:t>Transparent transactions</a:t>
            </a:r>
          </a:p>
          <a:p>
            <a:r>
              <a:rPr lang="da-DK" sz="2400" dirty="0" smtClean="0"/>
              <a:t>Charitable causes validation</a:t>
            </a:r>
            <a:endParaRPr lang="da-DK" sz="2400" dirty="0"/>
          </a:p>
          <a:p>
            <a:endParaRPr lang="da-DK" sz="2000" dirty="0" smtClean="0"/>
          </a:p>
          <a:p>
            <a:r>
              <a:rPr lang="da-DK" sz="2400" b="1" dirty="0" smtClean="0"/>
              <a:t>Technology Used (</a:t>
            </a:r>
            <a:r>
              <a:rPr lang="da-DK" sz="2000" b="1" dirty="0" smtClean="0">
                <a:solidFill>
                  <a:schemeClr val="bg1">
                    <a:lumMod val="65000"/>
                  </a:schemeClr>
                </a:solidFill>
              </a:rPr>
              <a:t>only for geeks...</a:t>
            </a:r>
            <a:r>
              <a:rPr lang="da-DK" sz="2400" b="1" dirty="0" smtClean="0"/>
              <a:t>)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a-DK" sz="2400" dirty="0" smtClean="0"/>
              <a:t>Bitcoin Core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a-DK" sz="2400" dirty="0" smtClean="0"/>
              <a:t>P2Pool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a-DK" sz="2400" dirty="0" smtClean="0"/>
              <a:t>Web Platform</a:t>
            </a:r>
          </a:p>
          <a:p>
            <a:pPr marL="711450" lvl="1" indent="-457200">
              <a:buFont typeface="Arial" panose="020B0604020202020204" pitchFamily="34" charset="0"/>
              <a:buChar char="•"/>
            </a:pPr>
            <a:r>
              <a:rPr lang="da-DK" sz="1600" dirty="0" smtClean="0"/>
              <a:t>Restful API</a:t>
            </a:r>
          </a:p>
          <a:p>
            <a:pPr marL="711450" lvl="1" indent="-457200">
              <a:buFont typeface="Arial" panose="020B0604020202020204" pitchFamily="34" charset="0"/>
              <a:buChar char="•"/>
            </a:pPr>
            <a:r>
              <a:rPr lang="da-DK" sz="1600" dirty="0" smtClean="0"/>
              <a:t>Signalr</a:t>
            </a:r>
          </a:p>
          <a:p>
            <a:pPr marL="711450" lvl="1" indent="-457200">
              <a:buFont typeface="Arial" panose="020B0604020202020204" pitchFamily="34" charset="0"/>
              <a:buChar char="•"/>
            </a:pPr>
            <a:r>
              <a:rPr lang="da-DK" sz="1600" dirty="0" smtClean="0"/>
              <a:t>NoSQL Database</a:t>
            </a:r>
          </a:p>
          <a:p>
            <a:endParaRPr lang="da-DK" sz="2400" dirty="0" smtClean="0"/>
          </a:p>
        </p:txBody>
      </p:sp>
      <p:sp>
        <p:nvSpPr>
          <p:cNvPr id="3" name="2 Cerrar llave"/>
          <p:cNvSpPr/>
          <p:nvPr/>
        </p:nvSpPr>
        <p:spPr>
          <a:xfrm>
            <a:off x="4007768" y="4653136"/>
            <a:ext cx="216024" cy="201622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CuadroTexto"/>
          <p:cNvSpPr txBox="1"/>
          <p:nvPr/>
        </p:nvSpPr>
        <p:spPr>
          <a:xfrm>
            <a:off x="4367808" y="5282624"/>
            <a:ext cx="35436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dirty="0" smtClean="0">
                <a:latin typeface="Segoe UI Light" pitchFamily="34" charset="0"/>
                <a:ea typeface="Segoe UI" pitchFamily="34" charset="0"/>
                <a:cs typeface="Segoe UI" pitchFamily="34" charset="0"/>
              </a:rPr>
              <a:t>Hosted on Azure</a:t>
            </a:r>
            <a:r>
              <a:rPr lang="es-ES" dirty="0" smtClean="0"/>
              <a:t> (1VM, 1WS)</a:t>
            </a:r>
            <a:endParaRPr lang="da-DK" sz="2400" dirty="0"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025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not? ;)</a:t>
            </a:r>
          </a:p>
          <a:p>
            <a:r>
              <a:rPr lang="en-US" dirty="0" smtClean="0"/>
              <a:t>People can donate by mining (using computation power)</a:t>
            </a:r>
          </a:p>
          <a:p>
            <a:r>
              <a:rPr lang="en-US" dirty="0" smtClean="0"/>
              <a:t>People can donate directly (fast)</a:t>
            </a:r>
          </a:p>
          <a:p>
            <a:r>
              <a:rPr lang="en-US" dirty="0" smtClean="0"/>
              <a:t>No chargebacks, No fees, Transparent</a:t>
            </a:r>
          </a:p>
          <a:p>
            <a:r>
              <a:rPr lang="en-US" dirty="0"/>
              <a:t>Bitcoin is open-source. Nobody owns </a:t>
            </a:r>
            <a:r>
              <a:rPr lang="en-US" dirty="0" smtClean="0"/>
              <a:t>it</a:t>
            </a:r>
          </a:p>
          <a:p>
            <a:r>
              <a:rPr lang="en-US" dirty="0" smtClean="0"/>
              <a:t>Create a feed of </a:t>
            </a:r>
            <a:r>
              <a:rPr lang="en-US" smtClean="0"/>
              <a:t>charitable causes</a:t>
            </a:r>
            <a:endParaRPr lang="en-US" dirty="0" smtClean="0"/>
          </a:p>
          <a:p>
            <a:r>
              <a:rPr lang="en-US" dirty="0"/>
              <a:t>N</a:t>
            </a:r>
            <a:r>
              <a:rPr lang="en-US" dirty="0" smtClean="0"/>
              <a:t>on-profit foundations are using it: </a:t>
            </a:r>
          </a:p>
          <a:p>
            <a:pPr lvl="1"/>
            <a:r>
              <a:rPr lang="en-US" sz="2000" b="1" dirty="0" err="1" smtClean="0"/>
              <a:t>Wikileaks</a:t>
            </a:r>
            <a:r>
              <a:rPr lang="en-US" sz="2000" dirty="0"/>
              <a:t>, </a:t>
            </a:r>
            <a:r>
              <a:rPr lang="en-US" sz="2000" b="1" dirty="0"/>
              <a:t>P2P Foundation</a:t>
            </a:r>
            <a:r>
              <a:rPr lang="en-US" sz="2000" dirty="0"/>
              <a:t>, </a:t>
            </a:r>
            <a:r>
              <a:rPr lang="en-US" sz="2000" b="1" dirty="0"/>
              <a:t>Operation </a:t>
            </a:r>
            <a:r>
              <a:rPr lang="en-US" sz="2000" b="1" dirty="0" err="1"/>
              <a:t>Anonymous</a:t>
            </a:r>
            <a:r>
              <a:rPr lang="en-US" sz="2000" dirty="0" err="1"/>
              <a:t>,</a:t>
            </a:r>
            <a:r>
              <a:rPr lang="en-US" sz="2000" b="1" dirty="0" err="1"/>
              <a:t>Free</a:t>
            </a:r>
            <a:r>
              <a:rPr lang="en-US" sz="2000" b="1" dirty="0"/>
              <a:t> Software Foundation</a:t>
            </a:r>
            <a:r>
              <a:rPr lang="en-US" sz="2000" dirty="0"/>
              <a:t>, </a:t>
            </a:r>
            <a:r>
              <a:rPr lang="en-US" sz="2000" b="1" dirty="0"/>
              <a:t>Archive.org</a:t>
            </a:r>
            <a:r>
              <a:rPr lang="en-US" sz="2000" dirty="0"/>
              <a:t>.</a:t>
            </a:r>
            <a:r>
              <a:rPr lang="en-US" sz="20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10545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Future (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24hrs is not enough….</a:t>
            </a:r>
            <a:r>
              <a:rPr lang="en-US" dirty="0" smtClean="0"/>
              <a:t>)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R</a:t>
            </a:r>
            <a:r>
              <a:rPr lang="en-US" sz="2800" dirty="0" smtClean="0"/>
              <a:t>emove the beta tag. Put things together.</a:t>
            </a:r>
          </a:p>
          <a:p>
            <a:r>
              <a:rPr lang="en-US" sz="2800" u="sng" dirty="0" smtClean="0">
                <a:solidFill>
                  <a:schemeClr val="accent1"/>
                </a:solidFill>
              </a:rPr>
              <a:t>www.coins4good.org/pool</a:t>
            </a:r>
            <a:r>
              <a:rPr lang="en-US" sz="2800" dirty="0" smtClean="0"/>
              <a:t> live</a:t>
            </a:r>
          </a:p>
          <a:p>
            <a:r>
              <a:rPr lang="en-US" sz="2800" dirty="0" smtClean="0"/>
              <a:t>Open source project</a:t>
            </a:r>
          </a:p>
          <a:p>
            <a:endParaRPr lang="en-US" sz="1100" b="1" dirty="0" smtClean="0"/>
          </a:p>
          <a:p>
            <a:r>
              <a:rPr lang="en-U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Validate the Idea </a:t>
            </a: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 smtClean="0"/>
              <a:t>Monitor </a:t>
            </a:r>
            <a:r>
              <a:rPr lang="en-US" sz="2000" dirty="0"/>
              <a:t>Bandwidth</a:t>
            </a:r>
            <a:r>
              <a:rPr lang="en-US" sz="2000" dirty="0" smtClean="0"/>
              <a:t>.</a:t>
            </a:r>
            <a:endParaRPr lang="en-US" sz="2000" b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1100" b="1" dirty="0" smtClean="0"/>
          </a:p>
          <a:p>
            <a:r>
              <a:rPr lang="en-US" sz="2800" dirty="0" smtClean="0"/>
              <a:t>Contact Charities or NGOs</a:t>
            </a:r>
          </a:p>
          <a:p>
            <a:r>
              <a:rPr lang="en-US" sz="2800" dirty="0" smtClean="0"/>
              <a:t>Trust people and bitcoin community!!</a:t>
            </a:r>
          </a:p>
          <a:p>
            <a:r>
              <a:rPr lang="en-US" sz="2800" dirty="0" smtClean="0"/>
              <a:t>Consider other </a:t>
            </a:r>
            <a:r>
              <a:rPr lang="en-US" sz="2800" dirty="0" err="1" smtClean="0"/>
              <a:t>cryptocurrencies</a:t>
            </a:r>
            <a:r>
              <a:rPr lang="en-US" sz="2800" dirty="0" smtClean="0"/>
              <a:t>?? Real money??</a:t>
            </a:r>
          </a:p>
          <a:p>
            <a:r>
              <a:rPr lang="en-US" sz="2800" dirty="0" smtClean="0"/>
              <a:t>Become a reference platform (compendium) of charity causes. </a:t>
            </a:r>
          </a:p>
          <a:p>
            <a:endParaRPr lang="en-US" sz="2800" dirty="0" smtClean="0"/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012169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Show me the </a:t>
            </a:r>
            <a:r>
              <a:rPr lang="en-US" strike="sngStrike" dirty="0" smtClean="0"/>
              <a:t>money</a:t>
            </a:r>
            <a:r>
              <a:rPr lang="en-US" dirty="0" smtClean="0"/>
              <a:t> DEMO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777365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">
        <p:fade/>
      </p:transition>
    </mc:Choice>
    <mc:Fallback xmlns="">
      <p:transition spd="med" advClick="0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HackforGood</a:t>
            </a:r>
            <a:r>
              <a:rPr lang="en-US" dirty="0" smtClean="0"/>
              <a:t> Outcome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r>
              <a:rPr lang="en-US" dirty="0">
                <a:sym typeface="Wingdings" panose="05000000000000000000" pitchFamily="2" charset="2"/>
              </a:rPr>
              <a:t> 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PROUD to announce a partnership with:</a:t>
            </a:r>
          </a:p>
          <a:p>
            <a:endParaRPr lang="en-US" sz="2800" dirty="0" smtClean="0"/>
          </a:p>
          <a:p>
            <a:r>
              <a:rPr lang="en-US" sz="2800" dirty="0" smtClean="0"/>
              <a:t>			</a:t>
            </a:r>
            <a:r>
              <a:rPr lang="en-US" sz="2800" dirty="0" err="1" smtClean="0"/>
              <a:t>Clifundy</a:t>
            </a:r>
            <a:r>
              <a:rPr lang="en-US" sz="2800" dirty="0" smtClean="0"/>
              <a:t> (</a:t>
            </a:r>
            <a:r>
              <a:rPr lang="en-US" sz="2800" u="sng" dirty="0" smtClean="0">
                <a:solidFill>
                  <a:schemeClr val="accent1"/>
                </a:solidFill>
              </a:rPr>
              <a:t>http://www.clifundy.com</a:t>
            </a:r>
            <a:r>
              <a:rPr lang="en-US" sz="2800" dirty="0" smtClean="0"/>
              <a:t>)</a:t>
            </a:r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</p:txBody>
      </p:sp>
      <p:pic>
        <p:nvPicPr>
          <p:cNvPr id="1028" name="Picture 4" descr="https://pbs.twimg.com/profile_images/378800000647361754/26299fc8d7f99ab000bc721af99d450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7928" y="3573016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2695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     Thanks!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s-ES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/>
            <a:r>
              <a:rPr lang="en-US" dirty="0" smtClean="0"/>
              <a:t>Any questions?</a:t>
            </a:r>
            <a:endParaRPr lang="es-ES" dirty="0"/>
          </a:p>
        </p:txBody>
      </p:sp>
      <p:pic>
        <p:nvPicPr>
          <p:cNvPr id="2" name="1237811519_chuck-norris-approves.gif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414363" y="1628800"/>
            <a:ext cx="5218141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49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322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0" repeatCount="indefinite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5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in8_Light.potx" id="{E5387C1A-5699-47F6-8577-B65503109946}" vid="{4F6B1FA0-6BD9-4D6D-9FDC-BCD363D75F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921</TotalTime>
  <Words>224</Words>
  <Application>Microsoft Office PowerPoint</Application>
  <PresentationFormat>Personalizado</PresentationFormat>
  <Paragraphs>54</Paragraphs>
  <Slides>7</Slides>
  <Notes>5</Notes>
  <HiddenSlides>0</HiddenSlides>
  <MMClips>1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Office Theme</vt:lpstr>
      <vt:lpstr>COINS4GOOD</vt:lpstr>
      <vt:lpstr>What and How</vt:lpstr>
      <vt:lpstr>Why</vt:lpstr>
      <vt:lpstr>The Future (24hrs is not enough….)</vt:lpstr>
      <vt:lpstr>Show me the money DEMO</vt:lpstr>
      <vt:lpstr>HackforGood Outcome   </vt:lpstr>
      <vt:lpstr>     Thanks! 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Igor Ralic</dc:creator>
  <cp:lastModifiedBy>Pablo Gimenez Jimenez</cp:lastModifiedBy>
  <cp:revision>91</cp:revision>
  <dcterms:created xsi:type="dcterms:W3CDTF">2012-12-11T23:13:23Z</dcterms:created>
  <dcterms:modified xsi:type="dcterms:W3CDTF">2014-04-04T12:45:48Z</dcterms:modified>
</cp:coreProperties>
</file>