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8" r:id="rId9"/>
    <p:sldId id="269" r:id="rId10"/>
    <p:sldId id="265" r:id="rId11"/>
    <p:sldId id="264" r:id="rId12"/>
    <p:sldId id="272"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0704" autoAdjust="0"/>
  </p:normalViewPr>
  <p:slideViewPr>
    <p:cSldViewPr snapToGrid="0">
      <p:cViewPr varScale="1">
        <p:scale>
          <a:sx n="80" d="100"/>
          <a:sy n="80" d="100"/>
        </p:scale>
        <p:origin x="86" y="1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7.png"/></Relationships>
</file>

<file path=ppt/drawings/drawing1.xml><?xml version="1.0" encoding="utf-8"?>
<c:userShapes xmlns:c="http://schemas.openxmlformats.org/drawingml/2006/chart">
  <cdr:relSizeAnchor xmlns:cdr="http://schemas.openxmlformats.org/drawingml/2006/chartDrawing">
    <cdr:from>
      <cdr:x>0</cdr:x>
      <cdr:y>0</cdr:y>
    </cdr:from>
    <cdr:to>
      <cdr:x>0.98197</cdr:x>
      <cdr:y>1</cdr:y>
    </cdr:to>
    <cdr:pic>
      <cdr:nvPicPr>
        <cdr:cNvPr id="2" name="chart">
          <a:extLst xmlns:a="http://schemas.openxmlformats.org/drawingml/2006/main">
            <a:ext uri="{FF2B5EF4-FFF2-40B4-BE49-F238E27FC236}">
              <a16:creationId xmlns:a16="http://schemas.microsoft.com/office/drawing/2014/main" id="{8FFF706C-B3A6-FB65-D9FA-40837113DCF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325995" cy="523539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9" name="Picture 8">
            <a:extLst>
              <a:ext uri="{FF2B5EF4-FFF2-40B4-BE49-F238E27FC236}">
                <a16:creationId xmlns:a16="http://schemas.microsoft.com/office/drawing/2014/main" id="{11368F55-2193-1C78-2166-0A5AEFF8B8FB}"/>
              </a:ext>
            </a:extLst>
          </p:cNvPr>
          <p:cNvPicPr>
            <a:picLocks noChangeAspect="1"/>
          </p:cNvPicPr>
          <p:nvPr/>
        </p:nvPicPr>
        <p:blipFill>
          <a:blip r:embed="rId2"/>
          <a:stretch>
            <a:fillRect/>
          </a:stretch>
        </p:blipFill>
        <p:spPr>
          <a:xfrm>
            <a:off x="400051" y="1328973"/>
            <a:ext cx="11018068" cy="5027378"/>
          </a:xfrm>
          <a:prstGeom prst="rect">
            <a:avLst/>
          </a:prstGeom>
        </p:spPr>
      </p:pic>
      <p:sp>
        <p:nvSpPr>
          <p:cNvPr id="11" name="Rectangle: Rounded Corners 10">
            <a:extLst>
              <a:ext uri="{FF2B5EF4-FFF2-40B4-BE49-F238E27FC236}">
                <a16:creationId xmlns:a16="http://schemas.microsoft.com/office/drawing/2014/main" id="{5EDD5065-7587-C143-9EA9-30A5B30B2C41}"/>
              </a:ext>
            </a:extLst>
          </p:cNvPr>
          <p:cNvSpPr/>
          <p:nvPr/>
        </p:nvSpPr>
        <p:spPr>
          <a:xfrm>
            <a:off x="2152650" y="234949"/>
            <a:ext cx="861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75000"/>
                  </a:schemeClr>
                </a:solidFill>
              </a:rPr>
              <a:t>Sales Distribution by product Quantity Clustered by Membership Type</a:t>
            </a:r>
            <a:endParaRPr lang="en-ZA" sz="2000" dirty="0">
              <a:solidFill>
                <a:schemeClr val="accent5">
                  <a:lumMod val="75000"/>
                </a:schemeClr>
              </a:solidFill>
            </a:endParaRPr>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Sales by package Sizes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264212077"/>
              </p:ext>
            </p:extLst>
          </p:nvPr>
        </p:nvGraphicFramePr>
        <p:xfrm>
          <a:off x="0" y="1492899"/>
          <a:ext cx="11353800" cy="4363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558212" y="365126"/>
            <a:ext cx="9795588" cy="816792"/>
          </a:xfrm>
        </p:spPr>
        <p:txBody>
          <a:bodyPr/>
          <a:lstStyle/>
          <a:p>
            <a:r>
              <a:rPr lang="en-US" b="1" dirty="0">
                <a:solidFill>
                  <a:schemeClr val="accent5">
                    <a:lumMod val="75000"/>
                  </a:schemeClr>
                </a:solidFill>
              </a:rPr>
              <a:t>Customers Total Sales Demographics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6</a:t>
            </a:fld>
            <a:endParaRPr lang="en-US" dirty="0"/>
          </a:p>
        </p:txBody>
      </p:sp>
      <p:graphicFrame>
        <p:nvGraphicFramePr>
          <p:cNvPr id="37" name="Table 37">
            <a:extLst>
              <a:ext uri="{FF2B5EF4-FFF2-40B4-BE49-F238E27FC236}">
                <a16:creationId xmlns:a16="http://schemas.microsoft.com/office/drawing/2014/main" id="{F91C4586-1E84-A691-3867-2EB1B87B20BB}"/>
              </a:ext>
            </a:extLst>
          </p:cNvPr>
          <p:cNvGraphicFramePr>
            <a:graphicFrameLocks noGrp="1"/>
          </p:cNvGraphicFramePr>
          <p:nvPr>
            <p:ph type="tbl" sz="quarter" idx="14"/>
            <p:extLst>
              <p:ext uri="{D42A27DB-BD31-4B8C-83A1-F6EECF244321}">
                <p14:modId xmlns:p14="http://schemas.microsoft.com/office/powerpoint/2010/main" val="2678046335"/>
              </p:ext>
            </p:extLst>
          </p:nvPr>
        </p:nvGraphicFramePr>
        <p:xfrm>
          <a:off x="424388" y="1327603"/>
          <a:ext cx="11567160" cy="4348480"/>
        </p:xfrm>
        <a:graphic>
          <a:graphicData uri="http://schemas.openxmlformats.org/drawingml/2006/table">
            <a:tbl>
              <a:tblPr firstRow="1" bandRow="1">
                <a:tableStyleId>{7DF18680-E054-41AD-8BC1-D1AEF772440D}</a:tableStyleId>
              </a:tblPr>
              <a:tblGrid>
                <a:gridCol w="1040519">
                  <a:extLst>
                    <a:ext uri="{9D8B030D-6E8A-4147-A177-3AD203B41FA5}">
                      <a16:colId xmlns:a16="http://schemas.microsoft.com/office/drawing/2014/main" val="3153726933"/>
                    </a:ext>
                  </a:extLst>
                </a:gridCol>
                <a:gridCol w="4767943">
                  <a:extLst>
                    <a:ext uri="{9D8B030D-6E8A-4147-A177-3AD203B41FA5}">
                      <a16:colId xmlns:a16="http://schemas.microsoft.com/office/drawing/2014/main" val="2637754464"/>
                    </a:ext>
                  </a:extLst>
                </a:gridCol>
                <a:gridCol w="2866908">
                  <a:extLst>
                    <a:ext uri="{9D8B030D-6E8A-4147-A177-3AD203B41FA5}">
                      <a16:colId xmlns:a16="http://schemas.microsoft.com/office/drawing/2014/main" val="2680294843"/>
                    </a:ext>
                  </a:extLst>
                </a:gridCol>
                <a:gridCol w="2891790">
                  <a:extLst>
                    <a:ext uri="{9D8B030D-6E8A-4147-A177-3AD203B41FA5}">
                      <a16:colId xmlns:a16="http://schemas.microsoft.com/office/drawing/2014/main" val="1607623406"/>
                    </a:ext>
                  </a:extLst>
                </a:gridCol>
              </a:tblGrid>
              <a:tr h="370840">
                <a:tc>
                  <a:txBody>
                    <a:bodyPr/>
                    <a:lstStyle/>
                    <a:p>
                      <a:pPr algn="ctr"/>
                      <a:r>
                        <a:rPr lang="en-US" b="1" dirty="0"/>
                        <a:t>No</a:t>
                      </a:r>
                      <a:endParaRPr lang="en-ZA" b="1" dirty="0"/>
                    </a:p>
                  </a:txBody>
                  <a:tcPr marL="100584" marR="100584"/>
                </a:tc>
                <a:tc>
                  <a:txBody>
                    <a:bodyPr/>
                    <a:lstStyle/>
                    <a:p>
                      <a:pPr algn="ctr"/>
                      <a:r>
                        <a:rPr lang="en-US" dirty="0"/>
                        <a:t>Life Stage </a:t>
                      </a:r>
                      <a:endParaRPr lang="en-ZA" dirty="0"/>
                    </a:p>
                  </a:txBody>
                  <a:tcPr marL="100584" marR="100584"/>
                </a:tc>
                <a:tc>
                  <a:txBody>
                    <a:bodyPr/>
                    <a:lstStyle/>
                    <a:p>
                      <a:pPr algn="ctr"/>
                      <a:r>
                        <a:rPr lang="en-US" dirty="0"/>
                        <a:t>Premium Customer</a:t>
                      </a:r>
                      <a:endParaRPr lang="en-ZA" dirty="0"/>
                    </a:p>
                  </a:txBody>
                  <a:tcPr marL="100584" marR="100584"/>
                </a:tc>
                <a:tc>
                  <a:txBody>
                    <a:bodyPr/>
                    <a:lstStyle/>
                    <a:p>
                      <a:pPr algn="ctr"/>
                      <a:r>
                        <a:rPr lang="en-US" dirty="0"/>
                        <a:t>Total Sales</a:t>
                      </a:r>
                      <a:endParaRPr lang="en-ZA" dirty="0"/>
                    </a:p>
                  </a:txBody>
                  <a:tcPr marL="100584" marR="100584"/>
                </a:tc>
                <a:extLst>
                  <a:ext uri="{0D108BD9-81ED-4DB2-BD59-A6C34878D82A}">
                    <a16:rowId xmlns:a16="http://schemas.microsoft.com/office/drawing/2014/main" val="1475855136"/>
                  </a:ext>
                </a:extLst>
              </a:tr>
              <a:tr h="370840">
                <a:tc>
                  <a:txBody>
                    <a:bodyPr/>
                    <a:lstStyle/>
                    <a:p>
                      <a:r>
                        <a:rPr lang="en-US" dirty="0"/>
                        <a:t>1</a:t>
                      </a:r>
                      <a:endParaRPr lang="en-ZA" dirty="0"/>
                    </a:p>
                  </a:txBody>
                  <a:tcPr marL="100584" marR="100584"/>
                </a:tc>
                <a:tc>
                  <a:txBody>
                    <a:bodyPr/>
                    <a:lstStyle/>
                    <a:p>
                      <a:pPr algn="ctr" fontAlgn="ctr"/>
                      <a:r>
                        <a:rPr lang="en-ZA" dirty="0">
                          <a:effectLst/>
                        </a:rPr>
                        <a:t>OLDER FAMILIES</a:t>
                      </a:r>
                    </a:p>
                  </a:txBody>
                  <a:tcPr anchor="ctr"/>
                </a:tc>
                <a:tc>
                  <a:txBody>
                    <a:bodyPr/>
                    <a:lstStyle/>
                    <a:p>
                      <a:r>
                        <a:rPr lang="en-ZA" sz="1800" b="0" i="0" kern="1200" dirty="0">
                          <a:solidFill>
                            <a:schemeClr val="dk1"/>
                          </a:solidFill>
                          <a:effectLst/>
                          <a:latin typeface="+mn-lt"/>
                          <a:ea typeface="+mn-ea"/>
                          <a:cs typeface="+mn-cs"/>
                        </a:rPr>
                        <a:t>Budget</a:t>
                      </a:r>
                      <a:endParaRPr lang="en-ZA" dirty="0"/>
                    </a:p>
                  </a:txBody>
                  <a:tcPr marL="100584" marR="100584"/>
                </a:tc>
                <a:tc>
                  <a:txBody>
                    <a:bodyPr/>
                    <a:lstStyle/>
                    <a:p>
                      <a:r>
                        <a:rPr lang="en-ZA" sz="1800" b="0" i="0" kern="1200" dirty="0">
                          <a:solidFill>
                            <a:schemeClr val="dk1"/>
                          </a:solidFill>
                          <a:effectLst/>
                          <a:latin typeface="+mn-lt"/>
                          <a:ea typeface="+mn-ea"/>
                          <a:cs typeface="+mn-cs"/>
                        </a:rPr>
                        <a:t>156863.75</a:t>
                      </a:r>
                      <a:endParaRPr lang="en-ZA" dirty="0"/>
                    </a:p>
                  </a:txBody>
                  <a:tcPr marL="100584" marR="100584"/>
                </a:tc>
                <a:extLst>
                  <a:ext uri="{0D108BD9-81ED-4DB2-BD59-A6C34878D82A}">
                    <a16:rowId xmlns:a16="http://schemas.microsoft.com/office/drawing/2014/main" val="2178570795"/>
                  </a:ext>
                </a:extLst>
              </a:tr>
              <a:tr h="370840">
                <a:tc>
                  <a:txBody>
                    <a:bodyPr/>
                    <a:lstStyle/>
                    <a:p>
                      <a:r>
                        <a:rPr lang="en-US" dirty="0"/>
                        <a:t>2</a:t>
                      </a:r>
                      <a:endParaRPr lang="en-ZA" dirty="0"/>
                    </a:p>
                  </a:txBody>
                  <a:tcPr marL="100584" marR="100584"/>
                </a:tc>
                <a:tc>
                  <a:txBody>
                    <a:bodyPr/>
                    <a:lstStyle/>
                    <a:p>
                      <a:pPr algn="ctr" fontAlgn="ctr"/>
                      <a:r>
                        <a:rPr lang="en-ZA" dirty="0">
                          <a:effectLst/>
                        </a:rPr>
                        <a:t>YOUNG SINGLES/COUPLES</a:t>
                      </a:r>
                    </a:p>
                  </a:txBody>
                  <a:tcPr anchor="ctr"/>
                </a:tc>
                <a:tc>
                  <a:txBody>
                    <a:bodyPr/>
                    <a:lstStyle/>
                    <a:p>
                      <a:r>
                        <a:rPr lang="en-ZA" sz="1800" b="0" i="0" kern="1200" dirty="0">
                          <a:solidFill>
                            <a:schemeClr val="dk1"/>
                          </a:solidFill>
                          <a:effectLst/>
                          <a:latin typeface="+mn-lt"/>
                          <a:ea typeface="+mn-ea"/>
                          <a:cs typeface="+mn-cs"/>
                        </a:rPr>
                        <a:t>Mainstream</a:t>
                      </a:r>
                      <a:endParaRPr lang="en-ZA" dirty="0"/>
                    </a:p>
                  </a:txBody>
                  <a:tcPr marL="100584" marR="100584"/>
                </a:tc>
                <a:tc>
                  <a:txBody>
                    <a:bodyPr/>
                    <a:lstStyle/>
                    <a:p>
                      <a:r>
                        <a:rPr lang="en-ZA" sz="1800" b="0" i="0" kern="1200" dirty="0">
                          <a:solidFill>
                            <a:schemeClr val="dk1"/>
                          </a:solidFill>
                          <a:effectLst/>
                          <a:latin typeface="+mn-lt"/>
                          <a:ea typeface="+mn-ea"/>
                          <a:cs typeface="+mn-cs"/>
                        </a:rPr>
                        <a:t>147582.20</a:t>
                      </a:r>
                      <a:endParaRPr lang="en-ZA" dirty="0"/>
                    </a:p>
                  </a:txBody>
                  <a:tcPr marL="100584" marR="100584"/>
                </a:tc>
                <a:extLst>
                  <a:ext uri="{0D108BD9-81ED-4DB2-BD59-A6C34878D82A}">
                    <a16:rowId xmlns:a16="http://schemas.microsoft.com/office/drawing/2014/main" val="2941354844"/>
                  </a:ext>
                </a:extLst>
              </a:tr>
              <a:tr h="370840">
                <a:tc>
                  <a:txBody>
                    <a:bodyPr/>
                    <a:lstStyle/>
                    <a:p>
                      <a:r>
                        <a:rPr lang="en-US" dirty="0"/>
                        <a:t>3</a:t>
                      </a:r>
                      <a:endParaRPr lang="en-ZA" dirty="0"/>
                    </a:p>
                  </a:txBody>
                  <a:tcPr marL="100584" marR="100584"/>
                </a:tc>
                <a:tc>
                  <a:txBody>
                    <a:bodyPr/>
                    <a:lstStyle/>
                    <a:p>
                      <a:pPr algn="ctr" fontAlgn="ctr"/>
                      <a:r>
                        <a:rPr lang="en-ZA" dirty="0">
                          <a:effectLst/>
                        </a:rPr>
                        <a:t>RETIREES</a:t>
                      </a:r>
                    </a:p>
                  </a:txBody>
                  <a:tcPr anchor="ctr"/>
                </a:tc>
                <a:tc>
                  <a:txBody>
                    <a:bodyPr/>
                    <a:lstStyle/>
                    <a:p>
                      <a:r>
                        <a:rPr lang="en-ZA" sz="1800" b="0" i="0" kern="1200" dirty="0">
                          <a:solidFill>
                            <a:schemeClr val="dk1"/>
                          </a:solidFill>
                          <a:effectLst/>
                          <a:latin typeface="+mn-lt"/>
                          <a:ea typeface="+mn-ea"/>
                          <a:cs typeface="+mn-cs"/>
                        </a:rPr>
                        <a:t>Mainstream</a:t>
                      </a:r>
                      <a:endParaRPr lang="en-ZA" dirty="0"/>
                    </a:p>
                  </a:txBody>
                  <a:tcPr marL="100584" marR="100584"/>
                </a:tc>
                <a:tc>
                  <a:txBody>
                    <a:bodyPr/>
                    <a:lstStyle/>
                    <a:p>
                      <a:r>
                        <a:rPr lang="en-ZA" sz="1800" b="0" i="0" kern="1200" dirty="0">
                          <a:solidFill>
                            <a:schemeClr val="dk1"/>
                          </a:solidFill>
                          <a:effectLst/>
                          <a:latin typeface="+mn-lt"/>
                          <a:ea typeface="+mn-ea"/>
                          <a:cs typeface="+mn-cs"/>
                        </a:rPr>
                        <a:t>145168.95</a:t>
                      </a:r>
                      <a:endParaRPr lang="en-ZA" dirty="0"/>
                    </a:p>
                  </a:txBody>
                  <a:tcPr marL="100584" marR="100584"/>
                </a:tc>
                <a:extLst>
                  <a:ext uri="{0D108BD9-81ED-4DB2-BD59-A6C34878D82A}">
                    <a16:rowId xmlns:a16="http://schemas.microsoft.com/office/drawing/2014/main" val="915375097"/>
                  </a:ext>
                </a:extLst>
              </a:tr>
              <a:tr h="370840">
                <a:tc>
                  <a:txBody>
                    <a:bodyPr/>
                    <a:lstStyle/>
                    <a:p>
                      <a:r>
                        <a:rPr lang="en-US" dirty="0"/>
                        <a:t>4</a:t>
                      </a:r>
                      <a:endParaRPr lang="en-ZA" dirty="0"/>
                    </a:p>
                  </a:txBody>
                  <a:tcPr marL="100584" marR="100584"/>
                </a:tc>
                <a:tc>
                  <a:txBody>
                    <a:bodyPr/>
                    <a:lstStyle/>
                    <a:p>
                      <a:pPr algn="ctr"/>
                      <a:r>
                        <a:rPr lang="en-ZA" sz="1800" b="0" i="0" kern="1200" dirty="0">
                          <a:solidFill>
                            <a:schemeClr val="dk1"/>
                          </a:solidFill>
                          <a:effectLst/>
                          <a:latin typeface="+mn-lt"/>
                          <a:ea typeface="+mn-ea"/>
                          <a:cs typeface="+mn-cs"/>
                        </a:rPr>
                        <a:t>YOUNG FAMILIES</a:t>
                      </a:r>
                      <a:endParaRPr lang="en-ZA" dirty="0"/>
                    </a:p>
                  </a:txBody>
                  <a:tcPr marL="100584" marR="100584"/>
                </a:tc>
                <a:tc>
                  <a:txBody>
                    <a:bodyPr/>
                    <a:lstStyle/>
                    <a:p>
                      <a:r>
                        <a:rPr lang="en-ZA" sz="1800" b="0" i="0" kern="1200" dirty="0">
                          <a:solidFill>
                            <a:schemeClr val="dk1"/>
                          </a:solidFill>
                          <a:effectLst/>
                          <a:latin typeface="+mn-lt"/>
                          <a:ea typeface="+mn-ea"/>
                          <a:cs typeface="+mn-cs"/>
                        </a:rPr>
                        <a:t>Budget</a:t>
                      </a:r>
                      <a:endParaRPr lang="en-ZA" dirty="0"/>
                    </a:p>
                  </a:txBody>
                  <a:tcPr marL="100584" marR="100584"/>
                </a:tc>
                <a:tc>
                  <a:txBody>
                    <a:bodyPr/>
                    <a:lstStyle/>
                    <a:p>
                      <a:r>
                        <a:rPr lang="en-ZA" sz="1800" b="0" i="0" kern="1200" dirty="0">
                          <a:solidFill>
                            <a:schemeClr val="dk1"/>
                          </a:solidFill>
                          <a:effectLst/>
                          <a:latin typeface="+mn-lt"/>
                          <a:ea typeface="+mn-ea"/>
                          <a:cs typeface="+mn-cs"/>
                        </a:rPr>
                        <a:t>129717.95</a:t>
                      </a:r>
                      <a:endParaRPr lang="en-ZA" dirty="0"/>
                    </a:p>
                  </a:txBody>
                  <a:tcPr marL="100584" marR="100584"/>
                </a:tc>
                <a:extLst>
                  <a:ext uri="{0D108BD9-81ED-4DB2-BD59-A6C34878D82A}">
                    <a16:rowId xmlns:a16="http://schemas.microsoft.com/office/drawing/2014/main" val="1530106889"/>
                  </a:ext>
                </a:extLst>
              </a:tr>
              <a:tr h="370840">
                <a:tc>
                  <a:txBody>
                    <a:bodyPr/>
                    <a:lstStyle/>
                    <a:p>
                      <a:r>
                        <a:rPr lang="en-US" dirty="0"/>
                        <a:t>5</a:t>
                      </a:r>
                      <a:endParaRPr lang="en-ZA" dirty="0"/>
                    </a:p>
                  </a:txBody>
                  <a:tcPr marL="100584" marR="100584"/>
                </a:tc>
                <a:tc>
                  <a:txBody>
                    <a:bodyPr/>
                    <a:lstStyle/>
                    <a:p>
                      <a:pPr algn="ctr"/>
                      <a:r>
                        <a:rPr lang="en-ZA" sz="1800" b="0" i="0" kern="1200" dirty="0">
                          <a:solidFill>
                            <a:schemeClr val="dk1"/>
                          </a:solidFill>
                          <a:effectLst/>
                          <a:latin typeface="+mn-lt"/>
                          <a:ea typeface="+mn-ea"/>
                          <a:cs typeface="+mn-cs"/>
                        </a:rPr>
                        <a:t>OLDER SINGLES/COUPLES</a:t>
                      </a:r>
                      <a:endParaRPr lang="en-ZA" dirty="0"/>
                    </a:p>
                  </a:txBody>
                  <a:tcPr marL="100584" marR="100584"/>
                </a:tc>
                <a:tc>
                  <a:txBody>
                    <a:bodyPr/>
                    <a:lstStyle/>
                    <a:p>
                      <a:r>
                        <a:rPr lang="en-ZA" sz="1800" b="0" i="0" kern="1200" dirty="0">
                          <a:solidFill>
                            <a:schemeClr val="dk1"/>
                          </a:solidFill>
                          <a:effectLst/>
                          <a:latin typeface="+mn-lt"/>
                          <a:ea typeface="+mn-ea"/>
                          <a:cs typeface="+mn-cs"/>
                        </a:rPr>
                        <a:t>Budget</a:t>
                      </a:r>
                      <a:endParaRPr lang="en-ZA" dirty="0"/>
                    </a:p>
                  </a:txBody>
                  <a:tcPr marL="100584" marR="100584"/>
                </a:tc>
                <a:tc>
                  <a:txBody>
                    <a:bodyPr/>
                    <a:lstStyle/>
                    <a:p>
                      <a:r>
                        <a:rPr lang="en-ZA" sz="1800" b="0" i="0" kern="1200" dirty="0">
                          <a:solidFill>
                            <a:schemeClr val="dk1"/>
                          </a:solidFill>
                          <a:effectLst/>
                          <a:latin typeface="+mn-lt"/>
                          <a:ea typeface="+mn-ea"/>
                          <a:cs typeface="+mn-cs"/>
                        </a:rPr>
                        <a:t>127833.60</a:t>
                      </a:r>
                      <a:endParaRPr lang="en-ZA" dirty="0"/>
                    </a:p>
                  </a:txBody>
                  <a:tcPr marL="100584" marR="100584"/>
                </a:tc>
                <a:extLst>
                  <a:ext uri="{0D108BD9-81ED-4DB2-BD59-A6C34878D82A}">
                    <a16:rowId xmlns:a16="http://schemas.microsoft.com/office/drawing/2014/main" val="4113322802"/>
                  </a:ext>
                </a:extLst>
              </a:tr>
              <a:tr h="370840">
                <a:tc>
                  <a:txBody>
                    <a:bodyPr/>
                    <a:lstStyle/>
                    <a:p>
                      <a:r>
                        <a:rPr lang="en-US" dirty="0"/>
                        <a:t>6</a:t>
                      </a:r>
                      <a:endParaRPr lang="en-ZA" dirty="0"/>
                    </a:p>
                  </a:txBody>
                  <a:tcPr marL="100584" marR="100584"/>
                </a:tc>
                <a:tc>
                  <a:txBody>
                    <a:bodyPr/>
                    <a:lstStyle/>
                    <a:p>
                      <a:pPr algn="ctr"/>
                      <a:r>
                        <a:rPr lang="en-ZA" sz="1800" b="0" i="0" kern="1200" dirty="0">
                          <a:solidFill>
                            <a:schemeClr val="dk1"/>
                          </a:solidFill>
                          <a:effectLst/>
                          <a:latin typeface="+mn-lt"/>
                          <a:ea typeface="+mn-ea"/>
                          <a:cs typeface="+mn-cs"/>
                        </a:rPr>
                        <a:t>OLDER SINGLES/COUPLES</a:t>
                      </a:r>
                      <a:endParaRPr lang="en-ZA" dirty="0"/>
                    </a:p>
                  </a:txBody>
                  <a:tcPr marL="100584" marR="100584"/>
                </a:tc>
                <a:tc>
                  <a:txBody>
                    <a:bodyPr/>
                    <a:lstStyle/>
                    <a:p>
                      <a:r>
                        <a:rPr lang="en-ZA" sz="1800" b="0" i="0" kern="1200" dirty="0">
                          <a:solidFill>
                            <a:schemeClr val="dk1"/>
                          </a:solidFill>
                          <a:effectLst/>
                          <a:latin typeface="+mn-lt"/>
                          <a:ea typeface="+mn-ea"/>
                          <a:cs typeface="+mn-cs"/>
                        </a:rPr>
                        <a:t>Mainstream</a:t>
                      </a:r>
                      <a:endParaRPr lang="en-ZA" dirty="0"/>
                    </a:p>
                  </a:txBody>
                  <a:tcPr marL="100584" marR="100584"/>
                </a:tc>
                <a:tc>
                  <a:txBody>
                    <a:bodyPr/>
                    <a:lstStyle/>
                    <a:p>
                      <a:r>
                        <a:rPr lang="en-ZA" sz="1800" b="0" i="0" kern="1200" dirty="0">
                          <a:solidFill>
                            <a:schemeClr val="dk1"/>
                          </a:solidFill>
                          <a:effectLst/>
                          <a:latin typeface="+mn-lt"/>
                          <a:ea typeface="+mn-ea"/>
                          <a:cs typeface="+mn-cs"/>
                        </a:rPr>
                        <a:t>124648.50</a:t>
                      </a:r>
                      <a:endParaRPr lang="en-ZA" dirty="0"/>
                    </a:p>
                  </a:txBody>
                  <a:tcPr marL="100584" marR="100584"/>
                </a:tc>
                <a:extLst>
                  <a:ext uri="{0D108BD9-81ED-4DB2-BD59-A6C34878D82A}">
                    <a16:rowId xmlns:a16="http://schemas.microsoft.com/office/drawing/2014/main" val="1360746765"/>
                  </a:ext>
                </a:extLst>
              </a:tr>
              <a:tr h="155342">
                <a:tc>
                  <a:txBody>
                    <a:bodyPr/>
                    <a:lstStyle/>
                    <a:p>
                      <a:r>
                        <a:rPr lang="en-US" dirty="0"/>
                        <a:t>7</a:t>
                      </a:r>
                      <a:endParaRPr lang="en-ZA" dirty="0"/>
                    </a:p>
                  </a:txBody>
                  <a:tcPr marL="100584" marR="10058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800" b="0" i="0" kern="1200" dirty="0">
                          <a:solidFill>
                            <a:schemeClr val="dk1"/>
                          </a:solidFill>
                          <a:effectLst/>
                          <a:latin typeface="+mn-lt"/>
                          <a:ea typeface="+mn-ea"/>
                          <a:cs typeface="+mn-cs"/>
                        </a:rPr>
                        <a:t>OLDER SINGLES/COUPLES</a:t>
                      </a:r>
                      <a:endParaRPr lang="en-ZA" dirty="0"/>
                    </a:p>
                    <a:p>
                      <a:endParaRPr lang="en-ZA" dirty="0"/>
                    </a:p>
                  </a:txBody>
                  <a:tcPr marL="100584" marR="100584"/>
                </a:tc>
                <a:tc>
                  <a:txBody>
                    <a:bodyPr/>
                    <a:lstStyle/>
                    <a:p>
                      <a:r>
                        <a:rPr lang="en-ZA" sz="1800" b="0" i="0" kern="1200" dirty="0">
                          <a:solidFill>
                            <a:schemeClr val="dk1"/>
                          </a:solidFill>
                          <a:effectLst/>
                          <a:latin typeface="+mn-lt"/>
                          <a:ea typeface="+mn-ea"/>
                          <a:cs typeface="+mn-cs"/>
                        </a:rPr>
                        <a:t>Premium</a:t>
                      </a:r>
                      <a:endParaRPr lang="en-ZA" dirty="0"/>
                    </a:p>
                  </a:txBody>
                  <a:tcPr marL="100584" marR="100584"/>
                </a:tc>
                <a:tc>
                  <a:txBody>
                    <a:bodyPr/>
                    <a:lstStyle/>
                    <a:p>
                      <a:r>
                        <a:rPr lang="en-ZA" sz="1800" b="0" i="0" kern="1200" dirty="0">
                          <a:solidFill>
                            <a:schemeClr val="dk1"/>
                          </a:solidFill>
                          <a:effectLst/>
                          <a:latin typeface="+mn-lt"/>
                          <a:ea typeface="+mn-ea"/>
                          <a:cs typeface="+mn-cs"/>
                        </a:rPr>
                        <a:t>123537.55</a:t>
                      </a:r>
                      <a:endParaRPr lang="en-ZA" dirty="0"/>
                    </a:p>
                  </a:txBody>
                  <a:tcPr marL="100584" marR="100584"/>
                </a:tc>
                <a:extLst>
                  <a:ext uri="{0D108BD9-81ED-4DB2-BD59-A6C34878D82A}">
                    <a16:rowId xmlns:a16="http://schemas.microsoft.com/office/drawing/2014/main" val="236686931"/>
                  </a:ext>
                </a:extLst>
              </a:tr>
              <a:tr h="370840">
                <a:tc>
                  <a:txBody>
                    <a:bodyPr/>
                    <a:lstStyle/>
                    <a:p>
                      <a:r>
                        <a:rPr lang="en-US" dirty="0"/>
                        <a:t>8</a:t>
                      </a:r>
                      <a:endParaRPr lang="en-ZA" dirty="0"/>
                    </a:p>
                  </a:txBody>
                  <a:tcPr marL="100584" marR="100584"/>
                </a:tc>
                <a:tc>
                  <a:txBody>
                    <a:bodyPr/>
                    <a:lstStyle/>
                    <a:p>
                      <a:pPr algn="ctr" fontAlgn="ctr"/>
                      <a:r>
                        <a:rPr lang="en-ZA" dirty="0">
                          <a:effectLst/>
                        </a:rPr>
                        <a:t>RETIREES</a:t>
                      </a:r>
                    </a:p>
                  </a:txBody>
                  <a:tcPr anchor="ctr"/>
                </a:tc>
                <a:tc>
                  <a:txBody>
                    <a:bodyPr/>
                    <a:lstStyle/>
                    <a:p>
                      <a:r>
                        <a:rPr lang="en-ZA" sz="1800" b="0" i="0" kern="1200" dirty="0">
                          <a:solidFill>
                            <a:schemeClr val="dk1"/>
                          </a:solidFill>
                          <a:effectLst/>
                          <a:latin typeface="+mn-lt"/>
                          <a:ea typeface="+mn-ea"/>
                          <a:cs typeface="+mn-cs"/>
                        </a:rPr>
                        <a:t>Budget</a:t>
                      </a:r>
                      <a:endParaRPr lang="en-ZA" dirty="0"/>
                    </a:p>
                  </a:txBody>
                  <a:tcPr marL="100584" marR="100584"/>
                </a:tc>
                <a:tc>
                  <a:txBody>
                    <a:bodyPr/>
                    <a:lstStyle/>
                    <a:p>
                      <a:r>
                        <a:rPr lang="en-ZA" sz="1800" b="0" i="0" kern="1200" dirty="0">
                          <a:solidFill>
                            <a:schemeClr val="dk1"/>
                          </a:solidFill>
                          <a:effectLst/>
                          <a:latin typeface="+mn-lt"/>
                          <a:ea typeface="+mn-ea"/>
                          <a:cs typeface="+mn-cs"/>
                        </a:rPr>
                        <a:t>105916.30</a:t>
                      </a:r>
                      <a:endParaRPr lang="en-ZA" dirty="0"/>
                    </a:p>
                  </a:txBody>
                  <a:tcPr marL="100584" marR="100584"/>
                </a:tc>
                <a:extLst>
                  <a:ext uri="{0D108BD9-81ED-4DB2-BD59-A6C34878D82A}">
                    <a16:rowId xmlns:a16="http://schemas.microsoft.com/office/drawing/2014/main" val="3125230957"/>
                  </a:ext>
                </a:extLst>
              </a:tr>
              <a:tr h="370840">
                <a:tc>
                  <a:txBody>
                    <a:bodyPr/>
                    <a:lstStyle/>
                    <a:p>
                      <a:r>
                        <a:rPr lang="en-US" dirty="0"/>
                        <a:t>9</a:t>
                      </a:r>
                      <a:endParaRPr lang="en-ZA" dirty="0"/>
                    </a:p>
                  </a:txBody>
                  <a:tcPr marL="100584" marR="100584"/>
                </a:tc>
                <a:tc>
                  <a:txBody>
                    <a:bodyPr/>
                    <a:lstStyle/>
                    <a:p>
                      <a:pPr algn="ctr"/>
                      <a:r>
                        <a:rPr lang="en-ZA" sz="1800" b="0" i="0" kern="1200" dirty="0">
                          <a:solidFill>
                            <a:schemeClr val="dk1"/>
                          </a:solidFill>
                          <a:effectLst/>
                          <a:latin typeface="+mn-lt"/>
                          <a:ea typeface="+mn-ea"/>
                          <a:cs typeface="+mn-cs"/>
                        </a:rPr>
                        <a:t>OLDER FAMILIES</a:t>
                      </a:r>
                      <a:endParaRPr lang="en-ZA" dirty="0"/>
                    </a:p>
                  </a:txBody>
                  <a:tcPr marL="100584" marR="100584"/>
                </a:tc>
                <a:tc>
                  <a:txBody>
                    <a:bodyPr/>
                    <a:lstStyle/>
                    <a:p>
                      <a:r>
                        <a:rPr lang="en-ZA" sz="1800" b="0" i="0" kern="1200" dirty="0">
                          <a:solidFill>
                            <a:schemeClr val="dk1"/>
                          </a:solidFill>
                          <a:effectLst/>
                          <a:latin typeface="+mn-lt"/>
                          <a:ea typeface="+mn-ea"/>
                          <a:cs typeface="+mn-cs"/>
                        </a:rPr>
                        <a:t>Mainstream</a:t>
                      </a:r>
                      <a:endParaRPr lang="en-ZA" dirty="0"/>
                    </a:p>
                  </a:txBody>
                  <a:tcPr marL="100584" marR="100584"/>
                </a:tc>
                <a:tc>
                  <a:txBody>
                    <a:bodyPr/>
                    <a:lstStyle/>
                    <a:p>
                      <a:r>
                        <a:rPr lang="en-ZA" sz="1800" b="0" i="0" kern="1200" dirty="0">
                          <a:solidFill>
                            <a:schemeClr val="dk1"/>
                          </a:solidFill>
                          <a:effectLst/>
                          <a:latin typeface="+mn-lt"/>
                          <a:ea typeface="+mn-ea"/>
                          <a:cs typeface="+mn-cs"/>
                        </a:rPr>
                        <a:t>96413.55</a:t>
                      </a:r>
                      <a:endParaRPr lang="en-ZA" dirty="0"/>
                    </a:p>
                  </a:txBody>
                  <a:tcPr marL="100584" marR="100584"/>
                </a:tc>
                <a:extLst>
                  <a:ext uri="{0D108BD9-81ED-4DB2-BD59-A6C34878D82A}">
                    <a16:rowId xmlns:a16="http://schemas.microsoft.com/office/drawing/2014/main" val="2929223760"/>
                  </a:ext>
                </a:extLst>
              </a:tr>
              <a:tr h="370840">
                <a:tc>
                  <a:txBody>
                    <a:bodyPr/>
                    <a:lstStyle/>
                    <a:p>
                      <a:r>
                        <a:rPr lang="en-US" dirty="0"/>
                        <a:t>10</a:t>
                      </a:r>
                      <a:endParaRPr lang="en-ZA" dirty="0"/>
                    </a:p>
                  </a:txBody>
                  <a:tcPr marL="100584" marR="100584"/>
                </a:tc>
                <a:tc>
                  <a:txBody>
                    <a:bodyPr/>
                    <a:lstStyle/>
                    <a:p>
                      <a:pPr algn="ctr" fontAlgn="ctr"/>
                      <a:r>
                        <a:rPr lang="en-ZA" dirty="0">
                          <a:effectLst/>
                        </a:rPr>
                        <a:t>RETIREES</a:t>
                      </a:r>
                    </a:p>
                  </a:txBody>
                  <a:tcPr anchor="ctr"/>
                </a:tc>
                <a:tc>
                  <a:txBody>
                    <a:bodyPr/>
                    <a:lstStyle/>
                    <a:p>
                      <a:r>
                        <a:rPr lang="en-ZA" sz="1800" b="0" i="0" kern="1200" dirty="0">
                          <a:solidFill>
                            <a:schemeClr val="dk1"/>
                          </a:solidFill>
                          <a:effectLst/>
                          <a:latin typeface="+mn-lt"/>
                          <a:ea typeface="+mn-ea"/>
                          <a:cs typeface="+mn-cs"/>
                        </a:rPr>
                        <a:t>Premium</a:t>
                      </a:r>
                      <a:endParaRPr lang="en-ZA" dirty="0"/>
                    </a:p>
                  </a:txBody>
                  <a:tcPr marL="100584" marR="100584"/>
                </a:tc>
                <a:tc>
                  <a:txBody>
                    <a:bodyPr/>
                    <a:lstStyle/>
                    <a:p>
                      <a:r>
                        <a:rPr lang="en-ZA" sz="1800" b="0" i="0" kern="1200" dirty="0">
                          <a:solidFill>
                            <a:schemeClr val="dk1"/>
                          </a:solidFill>
                          <a:effectLst/>
                          <a:latin typeface="+mn-lt"/>
                          <a:ea typeface="+mn-ea"/>
                          <a:cs typeface="+mn-cs"/>
                        </a:rPr>
                        <a:t>91296.65</a:t>
                      </a:r>
                      <a:endParaRPr lang="en-ZA" dirty="0"/>
                    </a:p>
                  </a:txBody>
                  <a:tcPr marL="100584" marR="100584"/>
                </a:tc>
                <a:extLst>
                  <a:ext uri="{0D108BD9-81ED-4DB2-BD59-A6C34878D82A}">
                    <a16:rowId xmlns:a16="http://schemas.microsoft.com/office/drawing/2014/main" val="3152937515"/>
                  </a:ext>
                </a:extLst>
              </a:tr>
            </a:tbl>
          </a:graphicData>
        </a:graphic>
      </p:graphicFrame>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graphicFrame>
        <p:nvGraphicFramePr>
          <p:cNvPr id="14" name="Table 14">
            <a:extLst>
              <a:ext uri="{FF2B5EF4-FFF2-40B4-BE49-F238E27FC236}">
                <a16:creationId xmlns:a16="http://schemas.microsoft.com/office/drawing/2014/main" id="{2FAFA2AD-7DFF-C967-F189-24EE59C6562A}"/>
              </a:ext>
            </a:extLst>
          </p:cNvPr>
          <p:cNvGraphicFramePr>
            <a:graphicFrameLocks noGrp="1"/>
          </p:cNvGraphicFramePr>
          <p:nvPr>
            <p:extLst>
              <p:ext uri="{D42A27DB-BD31-4B8C-83A1-F6EECF244321}">
                <p14:modId xmlns:p14="http://schemas.microsoft.com/office/powerpoint/2010/main" val="2263935883"/>
              </p:ext>
            </p:extLst>
          </p:nvPr>
        </p:nvGraphicFramePr>
        <p:xfrm>
          <a:off x="158619" y="1268964"/>
          <a:ext cx="11868540" cy="5462208"/>
        </p:xfrm>
        <a:graphic>
          <a:graphicData uri="http://schemas.openxmlformats.org/drawingml/2006/table">
            <a:tbl>
              <a:tblPr firstRow="1" bandRow="1">
                <a:tableStyleId>{7DF18680-E054-41AD-8BC1-D1AEF772440D}</a:tableStyleId>
              </a:tblPr>
              <a:tblGrid>
                <a:gridCol w="1733351">
                  <a:extLst>
                    <a:ext uri="{9D8B030D-6E8A-4147-A177-3AD203B41FA5}">
                      <a16:colId xmlns:a16="http://schemas.microsoft.com/office/drawing/2014/main" val="955943637"/>
                    </a:ext>
                  </a:extLst>
                </a:gridCol>
                <a:gridCol w="4200919">
                  <a:extLst>
                    <a:ext uri="{9D8B030D-6E8A-4147-A177-3AD203B41FA5}">
                      <a16:colId xmlns:a16="http://schemas.microsoft.com/office/drawing/2014/main" val="2179764140"/>
                    </a:ext>
                  </a:extLst>
                </a:gridCol>
                <a:gridCol w="2967135">
                  <a:extLst>
                    <a:ext uri="{9D8B030D-6E8A-4147-A177-3AD203B41FA5}">
                      <a16:colId xmlns:a16="http://schemas.microsoft.com/office/drawing/2014/main" val="4046470331"/>
                    </a:ext>
                  </a:extLst>
                </a:gridCol>
                <a:gridCol w="2967135">
                  <a:extLst>
                    <a:ext uri="{9D8B030D-6E8A-4147-A177-3AD203B41FA5}">
                      <a16:colId xmlns:a16="http://schemas.microsoft.com/office/drawing/2014/main" val="2815637485"/>
                    </a:ext>
                  </a:extLst>
                </a:gridCol>
              </a:tblGrid>
              <a:tr h="640222">
                <a:tc>
                  <a:txBody>
                    <a:bodyPr/>
                    <a:lstStyle/>
                    <a:p>
                      <a:pPr algn="ctr"/>
                      <a:r>
                        <a:rPr lang="en-US" dirty="0"/>
                        <a:t>No</a:t>
                      </a:r>
                      <a:endParaRPr lang="en-ZA" dirty="0"/>
                    </a:p>
                  </a:txBody>
                  <a:tcPr/>
                </a:tc>
                <a:tc>
                  <a:txBody>
                    <a:bodyPr/>
                    <a:lstStyle/>
                    <a:p>
                      <a:pPr algn="ctr"/>
                      <a:r>
                        <a:rPr lang="en-US" dirty="0"/>
                        <a:t>Life Stage</a:t>
                      </a:r>
                      <a:endParaRPr lang="en-ZA" dirty="0"/>
                    </a:p>
                  </a:txBody>
                  <a:tcPr/>
                </a:tc>
                <a:tc>
                  <a:txBody>
                    <a:bodyPr/>
                    <a:lstStyle/>
                    <a:p>
                      <a:pPr algn="ctr"/>
                      <a:r>
                        <a:rPr lang="en-US" dirty="0"/>
                        <a:t>Premium Customer</a:t>
                      </a:r>
                      <a:endParaRPr lang="en-ZA" dirty="0"/>
                    </a:p>
                  </a:txBody>
                  <a:tcPr/>
                </a:tc>
                <a:tc>
                  <a:txBody>
                    <a:bodyPr/>
                    <a:lstStyle/>
                    <a:p>
                      <a:pPr algn="ctr"/>
                      <a:r>
                        <a:rPr lang="en-US" dirty="0"/>
                        <a:t>Total Sales</a:t>
                      </a:r>
                      <a:endParaRPr lang="en-ZA" dirty="0"/>
                    </a:p>
                  </a:txBody>
                  <a:tcPr/>
                </a:tc>
                <a:extLst>
                  <a:ext uri="{0D108BD9-81ED-4DB2-BD59-A6C34878D82A}">
                    <a16:rowId xmlns:a16="http://schemas.microsoft.com/office/drawing/2014/main" val="204202558"/>
                  </a:ext>
                </a:extLst>
              </a:tr>
              <a:tr h="370922">
                <a:tc>
                  <a:txBody>
                    <a:bodyPr/>
                    <a:lstStyle/>
                    <a:p>
                      <a:pPr algn="ctr"/>
                      <a:r>
                        <a:rPr lang="en-US" dirty="0"/>
                        <a:t>11</a:t>
                      </a:r>
                      <a:endParaRPr lang="en-ZA" dirty="0"/>
                    </a:p>
                  </a:txBody>
                  <a:tcPr/>
                </a:tc>
                <a:tc>
                  <a:txBody>
                    <a:bodyPr/>
                    <a:lstStyle/>
                    <a:p>
                      <a:pPr algn="ctr" fontAlgn="ctr"/>
                      <a:r>
                        <a:rPr lang="en-ZA" dirty="0">
                          <a:effectLst/>
                        </a:rPr>
                        <a:t>YOUNG FAMILIES</a:t>
                      </a:r>
                    </a:p>
                  </a:txBody>
                  <a:tcPr anchor="ctr"/>
                </a:tc>
                <a:tc>
                  <a:txBody>
                    <a:bodyPr/>
                    <a:lstStyle/>
                    <a:p>
                      <a:pPr algn="ctr"/>
                      <a:r>
                        <a:rPr lang="en-ZA" sz="1800" b="0" i="0" kern="1200" dirty="0">
                          <a:solidFill>
                            <a:schemeClr val="dk1"/>
                          </a:solidFill>
                          <a:effectLst/>
                          <a:latin typeface="+mn-lt"/>
                          <a:ea typeface="+mn-ea"/>
                          <a:cs typeface="+mn-cs"/>
                        </a:rPr>
                        <a:t>Mainstream</a:t>
                      </a:r>
                      <a:endParaRPr lang="en-ZA" dirty="0"/>
                    </a:p>
                  </a:txBody>
                  <a:tcPr/>
                </a:tc>
                <a:tc>
                  <a:txBody>
                    <a:bodyPr/>
                    <a:lstStyle/>
                    <a:p>
                      <a:pPr algn="ctr"/>
                      <a:r>
                        <a:rPr lang="en-ZA" sz="1800" b="0" i="0" kern="1200" dirty="0">
                          <a:solidFill>
                            <a:schemeClr val="dk1"/>
                          </a:solidFill>
                          <a:effectLst/>
                          <a:latin typeface="+mn-lt"/>
                          <a:ea typeface="+mn-ea"/>
                          <a:cs typeface="+mn-cs"/>
                        </a:rPr>
                        <a:t>86338.25</a:t>
                      </a:r>
                      <a:endParaRPr lang="en-ZA" dirty="0"/>
                    </a:p>
                  </a:txBody>
                  <a:tcPr/>
                </a:tc>
                <a:extLst>
                  <a:ext uri="{0D108BD9-81ED-4DB2-BD59-A6C34878D82A}">
                    <a16:rowId xmlns:a16="http://schemas.microsoft.com/office/drawing/2014/main" val="1293620318"/>
                  </a:ext>
                </a:extLst>
              </a:tr>
              <a:tr h="370922">
                <a:tc>
                  <a:txBody>
                    <a:bodyPr/>
                    <a:lstStyle/>
                    <a:p>
                      <a:pPr algn="ctr"/>
                      <a:r>
                        <a:rPr lang="en-US" dirty="0"/>
                        <a:t>12</a:t>
                      </a:r>
                      <a:endParaRPr lang="en-ZA" dirty="0"/>
                    </a:p>
                  </a:txBody>
                  <a:tcPr/>
                </a:tc>
                <a:tc>
                  <a:txBody>
                    <a:bodyPr/>
                    <a:lstStyle/>
                    <a:p>
                      <a:pPr algn="ctr" fontAlgn="ctr"/>
                      <a:r>
                        <a:rPr lang="en-ZA" dirty="0">
                          <a:effectLst/>
                        </a:rPr>
                        <a:t>MIDAGE SINGLES/COUPLES</a:t>
                      </a:r>
                    </a:p>
                  </a:txBody>
                  <a:tcPr anchor="ctr"/>
                </a:tc>
                <a:tc>
                  <a:txBody>
                    <a:bodyPr/>
                    <a:lstStyle/>
                    <a:p>
                      <a:pPr algn="ctr"/>
                      <a:r>
                        <a:rPr lang="en-ZA" sz="1800" b="0" i="0" kern="1200" dirty="0">
                          <a:solidFill>
                            <a:schemeClr val="dk1"/>
                          </a:solidFill>
                          <a:effectLst/>
                          <a:latin typeface="+mn-lt"/>
                          <a:ea typeface="+mn-ea"/>
                          <a:cs typeface="+mn-cs"/>
                        </a:rPr>
                        <a:t>Mainstream</a:t>
                      </a:r>
                      <a:endParaRPr lang="en-ZA" dirty="0"/>
                    </a:p>
                  </a:txBody>
                  <a:tcPr/>
                </a:tc>
                <a:tc>
                  <a:txBody>
                    <a:bodyPr/>
                    <a:lstStyle/>
                    <a:p>
                      <a:pPr algn="ctr"/>
                      <a:r>
                        <a:rPr lang="en-ZA" sz="1800" b="0" i="0" kern="1200" dirty="0">
                          <a:solidFill>
                            <a:schemeClr val="dk1"/>
                          </a:solidFill>
                          <a:effectLst/>
                          <a:latin typeface="+mn-lt"/>
                          <a:ea typeface="+mn-ea"/>
                          <a:cs typeface="+mn-cs"/>
                        </a:rPr>
                        <a:t>84734.25</a:t>
                      </a:r>
                      <a:endParaRPr lang="en-ZA" dirty="0"/>
                    </a:p>
                  </a:txBody>
                  <a:tcPr/>
                </a:tc>
                <a:extLst>
                  <a:ext uri="{0D108BD9-81ED-4DB2-BD59-A6C34878D82A}">
                    <a16:rowId xmlns:a16="http://schemas.microsoft.com/office/drawing/2014/main" val="2774624400"/>
                  </a:ext>
                </a:extLst>
              </a:tr>
              <a:tr h="370922">
                <a:tc>
                  <a:txBody>
                    <a:bodyPr/>
                    <a:lstStyle/>
                    <a:p>
                      <a:pPr algn="ctr"/>
                      <a:r>
                        <a:rPr lang="en-US" dirty="0"/>
                        <a:t>13</a:t>
                      </a:r>
                      <a:endParaRPr lang="en-ZA" dirty="0"/>
                    </a:p>
                  </a:txBody>
                  <a:tcPr/>
                </a:tc>
                <a:tc>
                  <a:txBody>
                    <a:bodyPr/>
                    <a:lstStyle/>
                    <a:p>
                      <a:pPr algn="ctr"/>
                      <a:r>
                        <a:rPr lang="en-ZA" sz="1800" b="0" i="0" kern="1200" dirty="0">
                          <a:solidFill>
                            <a:schemeClr val="dk1"/>
                          </a:solidFill>
                          <a:effectLst/>
                          <a:latin typeface="+mn-lt"/>
                          <a:ea typeface="+mn-ea"/>
                          <a:cs typeface="+mn-cs"/>
                        </a:rPr>
                        <a:t>YOUNG FAMILIES</a:t>
                      </a:r>
                      <a:endParaRPr lang="en-ZA" dirty="0"/>
                    </a:p>
                  </a:txBody>
                  <a:tcPr/>
                </a:tc>
                <a:tc>
                  <a:txBody>
                    <a:bodyPr/>
                    <a:lstStyle/>
                    <a:p>
                      <a:pPr algn="ctr" fontAlgn="ctr"/>
                      <a:r>
                        <a:rPr lang="en-ZA" dirty="0">
                          <a:effectLst/>
                        </a:rPr>
                        <a:t>Premium</a:t>
                      </a:r>
                    </a:p>
                  </a:txBody>
                  <a:tcPr anchor="ctr"/>
                </a:tc>
                <a:tc>
                  <a:txBody>
                    <a:bodyPr/>
                    <a:lstStyle/>
                    <a:p>
                      <a:pPr algn="ctr"/>
                      <a:r>
                        <a:rPr lang="en-ZA" sz="1800" b="0" i="0" kern="1200" dirty="0">
                          <a:solidFill>
                            <a:schemeClr val="dk1"/>
                          </a:solidFill>
                          <a:effectLst/>
                          <a:latin typeface="+mn-lt"/>
                          <a:ea typeface="+mn-ea"/>
                          <a:cs typeface="+mn-cs"/>
                        </a:rPr>
                        <a:t>78571.70</a:t>
                      </a:r>
                      <a:endParaRPr lang="en-ZA" dirty="0"/>
                    </a:p>
                  </a:txBody>
                  <a:tcPr/>
                </a:tc>
                <a:extLst>
                  <a:ext uri="{0D108BD9-81ED-4DB2-BD59-A6C34878D82A}">
                    <a16:rowId xmlns:a16="http://schemas.microsoft.com/office/drawing/2014/main" val="3478901260"/>
                  </a:ext>
                </a:extLst>
              </a:tr>
              <a:tr h="370922">
                <a:tc>
                  <a:txBody>
                    <a:bodyPr/>
                    <a:lstStyle/>
                    <a:p>
                      <a:pPr algn="ctr"/>
                      <a:r>
                        <a:rPr lang="en-US" dirty="0"/>
                        <a:t>14</a:t>
                      </a:r>
                      <a:endParaRPr lang="en-ZA" dirty="0"/>
                    </a:p>
                  </a:txBody>
                  <a:tcPr/>
                </a:tc>
                <a:tc>
                  <a:txBody>
                    <a:bodyPr/>
                    <a:lstStyle/>
                    <a:p>
                      <a:pPr algn="ctr" fontAlgn="ctr"/>
                      <a:r>
                        <a:rPr lang="en-ZA" dirty="0">
                          <a:effectLst/>
                        </a:rPr>
                        <a:t>OLDER FAMILIES</a:t>
                      </a:r>
                    </a:p>
                  </a:txBody>
                  <a:tcPr anchor="ctr"/>
                </a:tc>
                <a:tc>
                  <a:txBody>
                    <a:bodyPr/>
                    <a:lstStyle/>
                    <a:p>
                      <a:pPr algn="ctr" fontAlgn="ctr"/>
                      <a:r>
                        <a:rPr lang="en-ZA" dirty="0">
                          <a:effectLst/>
                        </a:rPr>
                        <a:t>Premium</a:t>
                      </a:r>
                    </a:p>
                  </a:txBody>
                  <a:tcPr anchor="ctr"/>
                </a:tc>
                <a:tc>
                  <a:txBody>
                    <a:bodyPr/>
                    <a:lstStyle/>
                    <a:p>
                      <a:pPr algn="ctr"/>
                      <a:r>
                        <a:rPr lang="en-ZA" sz="1800" b="0" i="0" kern="1200" dirty="0">
                          <a:solidFill>
                            <a:schemeClr val="dk1"/>
                          </a:solidFill>
                          <a:effectLst/>
                          <a:latin typeface="+mn-lt"/>
                          <a:ea typeface="+mn-ea"/>
                          <a:cs typeface="+mn-cs"/>
                        </a:rPr>
                        <a:t>75242.60</a:t>
                      </a:r>
                      <a:endParaRPr lang="en-ZA" dirty="0"/>
                    </a:p>
                  </a:txBody>
                  <a:tcPr/>
                </a:tc>
                <a:extLst>
                  <a:ext uri="{0D108BD9-81ED-4DB2-BD59-A6C34878D82A}">
                    <a16:rowId xmlns:a16="http://schemas.microsoft.com/office/drawing/2014/main" val="823414691"/>
                  </a:ext>
                </a:extLst>
              </a:tr>
              <a:tr h="370922">
                <a:tc>
                  <a:txBody>
                    <a:bodyPr/>
                    <a:lstStyle/>
                    <a:p>
                      <a:pPr algn="ctr"/>
                      <a:r>
                        <a:rPr lang="en-US" dirty="0"/>
                        <a:t>15</a:t>
                      </a:r>
                      <a:endParaRPr lang="en-ZA" dirty="0"/>
                    </a:p>
                  </a:txBody>
                  <a:tcPr/>
                </a:tc>
                <a:tc>
                  <a:txBody>
                    <a:bodyPr/>
                    <a:lstStyle/>
                    <a:p>
                      <a:pPr algn="ctr" fontAlgn="ctr"/>
                      <a:r>
                        <a:rPr lang="en-ZA" dirty="0">
                          <a:effectLst/>
                        </a:rPr>
                        <a:t>YOUNG SINGLES/COUPLES</a:t>
                      </a:r>
                    </a:p>
                  </a:txBody>
                  <a:tcPr anchor="ctr"/>
                </a:tc>
                <a:tc>
                  <a:txBody>
                    <a:bodyPr/>
                    <a:lstStyle/>
                    <a:p>
                      <a:pPr algn="ctr"/>
                      <a:r>
                        <a:rPr lang="en-ZA" sz="1800" b="0" i="0" kern="1200" dirty="0">
                          <a:solidFill>
                            <a:schemeClr val="dk1"/>
                          </a:solidFill>
                          <a:effectLst/>
                          <a:latin typeface="+mn-lt"/>
                          <a:ea typeface="+mn-ea"/>
                          <a:cs typeface="+mn-cs"/>
                        </a:rPr>
                        <a:t>Budget</a:t>
                      </a:r>
                      <a:endParaRPr lang="en-ZA" dirty="0"/>
                    </a:p>
                  </a:txBody>
                  <a:tcPr/>
                </a:tc>
                <a:tc>
                  <a:txBody>
                    <a:bodyPr/>
                    <a:lstStyle/>
                    <a:p>
                      <a:pPr algn="ctr"/>
                      <a:r>
                        <a:rPr lang="en-ZA" sz="1800" b="0" i="0" kern="1200" dirty="0">
                          <a:solidFill>
                            <a:schemeClr val="dk1"/>
                          </a:solidFill>
                          <a:effectLst/>
                          <a:latin typeface="+mn-lt"/>
                          <a:ea typeface="+mn-ea"/>
                          <a:cs typeface="+mn-cs"/>
                        </a:rPr>
                        <a:t>57122.10</a:t>
                      </a:r>
                      <a:endParaRPr lang="en-ZA" dirty="0"/>
                    </a:p>
                  </a:txBody>
                  <a:tcPr/>
                </a:tc>
                <a:extLst>
                  <a:ext uri="{0D108BD9-81ED-4DB2-BD59-A6C34878D82A}">
                    <a16:rowId xmlns:a16="http://schemas.microsoft.com/office/drawing/2014/main" val="3739867092"/>
                  </a:ext>
                </a:extLst>
              </a:tr>
              <a:tr h="370922">
                <a:tc>
                  <a:txBody>
                    <a:bodyPr/>
                    <a:lstStyle/>
                    <a:p>
                      <a:pPr algn="ctr"/>
                      <a:r>
                        <a:rPr lang="en-US" dirty="0"/>
                        <a:t>16</a:t>
                      </a:r>
                      <a:endParaRPr lang="en-ZA" dirty="0"/>
                    </a:p>
                  </a:txBody>
                  <a:tcPr/>
                </a:tc>
                <a:tc>
                  <a:txBody>
                    <a:bodyPr/>
                    <a:lstStyle/>
                    <a:p>
                      <a:pPr algn="ctr" fontAlgn="ctr"/>
                      <a:r>
                        <a:rPr lang="en-ZA" dirty="0">
                          <a:effectLst/>
                        </a:rPr>
                        <a:t>MIDAGE SINGLES/COUPLES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ZA" dirty="0">
                          <a:effectLst/>
                        </a:rPr>
                        <a:t>Premium</a:t>
                      </a:r>
                    </a:p>
                  </a:txBody>
                  <a:tcPr/>
                </a:tc>
                <a:tc>
                  <a:txBody>
                    <a:bodyPr/>
                    <a:lstStyle/>
                    <a:p>
                      <a:pPr algn="ctr"/>
                      <a:r>
                        <a:rPr lang="en-ZA" sz="1800" b="0" i="0" kern="1200" dirty="0">
                          <a:solidFill>
                            <a:schemeClr val="dk1"/>
                          </a:solidFill>
                          <a:effectLst/>
                          <a:latin typeface="+mn-lt"/>
                          <a:ea typeface="+mn-ea"/>
                          <a:cs typeface="+mn-cs"/>
                        </a:rPr>
                        <a:t>54443.85</a:t>
                      </a:r>
                      <a:endParaRPr lang="en-ZA" dirty="0"/>
                    </a:p>
                  </a:txBody>
                  <a:tcPr/>
                </a:tc>
                <a:extLst>
                  <a:ext uri="{0D108BD9-81ED-4DB2-BD59-A6C34878D82A}">
                    <a16:rowId xmlns:a16="http://schemas.microsoft.com/office/drawing/2014/main" val="1119409712"/>
                  </a:ext>
                </a:extLst>
              </a:tr>
              <a:tr h="370922">
                <a:tc>
                  <a:txBody>
                    <a:bodyPr/>
                    <a:lstStyle/>
                    <a:p>
                      <a:pPr algn="ctr"/>
                      <a:r>
                        <a:rPr lang="en-US" dirty="0"/>
                        <a:t>17</a:t>
                      </a:r>
                      <a:endParaRPr lang="en-ZA" dirty="0"/>
                    </a:p>
                  </a:txBody>
                  <a:tcPr/>
                </a:tc>
                <a:tc>
                  <a:txBody>
                    <a:bodyPr/>
                    <a:lstStyle/>
                    <a:p>
                      <a:pPr algn="ctr" fontAlgn="ctr"/>
                      <a:r>
                        <a:rPr lang="en-ZA" dirty="0">
                          <a:effectLst/>
                        </a:rPr>
                        <a:t>YOUNG SINGLES/COUPLES</a:t>
                      </a:r>
                    </a:p>
                  </a:txBody>
                  <a:tcPr anchor="ctr"/>
                </a:tc>
                <a:tc>
                  <a:txBody>
                    <a:bodyPr/>
                    <a:lstStyle/>
                    <a:p>
                      <a:pPr algn="ctr" fontAlgn="ctr"/>
                      <a:r>
                        <a:rPr lang="en-ZA" dirty="0">
                          <a:effectLst/>
                        </a:rPr>
                        <a:t>Premium</a:t>
                      </a:r>
                    </a:p>
                  </a:txBody>
                  <a:tcPr anchor="ctr"/>
                </a:tc>
                <a:tc>
                  <a:txBody>
                    <a:bodyPr/>
                    <a:lstStyle/>
                    <a:p>
                      <a:pPr algn="ctr"/>
                      <a:r>
                        <a:rPr lang="en-ZA" sz="1800" b="0" i="0" kern="1200" dirty="0">
                          <a:solidFill>
                            <a:schemeClr val="dk1"/>
                          </a:solidFill>
                          <a:effectLst/>
                          <a:latin typeface="+mn-lt"/>
                          <a:ea typeface="+mn-ea"/>
                          <a:cs typeface="+mn-cs"/>
                        </a:rPr>
                        <a:t>39052.30</a:t>
                      </a:r>
                      <a:endParaRPr lang="en-ZA" dirty="0"/>
                    </a:p>
                  </a:txBody>
                  <a:tcPr/>
                </a:tc>
                <a:extLst>
                  <a:ext uri="{0D108BD9-81ED-4DB2-BD59-A6C34878D82A}">
                    <a16:rowId xmlns:a16="http://schemas.microsoft.com/office/drawing/2014/main" val="1733040506"/>
                  </a:ext>
                </a:extLst>
              </a:tr>
              <a:tr h="370922">
                <a:tc>
                  <a:txBody>
                    <a:bodyPr/>
                    <a:lstStyle/>
                    <a:p>
                      <a:pPr algn="ctr"/>
                      <a:r>
                        <a:rPr lang="en-US" dirty="0"/>
                        <a:t>18</a:t>
                      </a:r>
                      <a:endParaRPr lang="en-ZA" dirty="0"/>
                    </a:p>
                  </a:txBody>
                  <a:tcPr/>
                </a:tc>
                <a:tc>
                  <a:txBody>
                    <a:bodyPr/>
                    <a:lstStyle/>
                    <a:p>
                      <a:pPr algn="ctr"/>
                      <a:r>
                        <a:rPr lang="en-ZA" sz="1800" b="0" i="0" kern="1200" dirty="0">
                          <a:solidFill>
                            <a:schemeClr val="dk1"/>
                          </a:solidFill>
                          <a:effectLst/>
                          <a:latin typeface="+mn-lt"/>
                          <a:ea typeface="+mn-ea"/>
                          <a:cs typeface="+mn-cs"/>
                        </a:rPr>
                        <a:t>MIDAGE SINGLES/COUPLES</a:t>
                      </a:r>
                      <a:endParaRPr lang="en-ZA" dirty="0"/>
                    </a:p>
                  </a:txBody>
                  <a:tcPr/>
                </a:tc>
                <a:tc>
                  <a:txBody>
                    <a:bodyPr/>
                    <a:lstStyle/>
                    <a:p>
                      <a:pPr algn="ctr" fontAlgn="ctr"/>
                      <a:r>
                        <a:rPr lang="en-ZA" sz="1800" b="0" i="0" kern="1200" dirty="0">
                          <a:solidFill>
                            <a:schemeClr val="dk1"/>
                          </a:solidFill>
                          <a:effectLst/>
                          <a:latin typeface="+mn-lt"/>
                          <a:ea typeface="+mn-ea"/>
                          <a:cs typeface="+mn-cs"/>
                        </a:rPr>
                        <a:t>Budget</a:t>
                      </a:r>
                      <a:endParaRPr lang="en-ZA" dirty="0">
                        <a:effectLst/>
                      </a:endParaRPr>
                    </a:p>
                  </a:txBody>
                  <a:tcPr anchor="ctr"/>
                </a:tc>
                <a:tc>
                  <a:txBody>
                    <a:bodyPr/>
                    <a:lstStyle/>
                    <a:p>
                      <a:pPr algn="ctr"/>
                      <a:r>
                        <a:rPr lang="en-ZA" sz="1800" b="0" i="0" kern="1200" dirty="0">
                          <a:solidFill>
                            <a:schemeClr val="dk1"/>
                          </a:solidFill>
                          <a:effectLst/>
                          <a:latin typeface="+mn-lt"/>
                          <a:ea typeface="+mn-ea"/>
                          <a:cs typeface="+mn-cs"/>
                        </a:rPr>
                        <a:t>33345.70</a:t>
                      </a:r>
                      <a:endParaRPr lang="en-ZA" dirty="0"/>
                    </a:p>
                  </a:txBody>
                  <a:tcPr/>
                </a:tc>
                <a:extLst>
                  <a:ext uri="{0D108BD9-81ED-4DB2-BD59-A6C34878D82A}">
                    <a16:rowId xmlns:a16="http://schemas.microsoft.com/office/drawing/2014/main" val="844554035"/>
                  </a:ext>
                </a:extLst>
              </a:tr>
              <a:tr h="370922">
                <a:tc>
                  <a:txBody>
                    <a:bodyPr/>
                    <a:lstStyle/>
                    <a:p>
                      <a:pPr algn="ctr"/>
                      <a:r>
                        <a:rPr lang="en-US" dirty="0"/>
                        <a:t>19</a:t>
                      </a:r>
                      <a:endParaRPr lang="en-ZA" dirty="0"/>
                    </a:p>
                  </a:txBody>
                  <a:tcPr/>
                </a:tc>
                <a:tc>
                  <a:txBody>
                    <a:bodyPr/>
                    <a:lstStyle/>
                    <a:p>
                      <a:pPr algn="ctr" fontAlgn="ctr"/>
                      <a:r>
                        <a:rPr lang="en-ZA" dirty="0">
                          <a:effectLst/>
                        </a:rPr>
                        <a:t>NEW FAMILIES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800" b="0" i="0" kern="1200" dirty="0">
                          <a:solidFill>
                            <a:schemeClr val="dk1"/>
                          </a:solidFill>
                          <a:effectLst/>
                          <a:latin typeface="+mn-lt"/>
                          <a:ea typeface="+mn-ea"/>
                          <a:cs typeface="+mn-cs"/>
                        </a:rPr>
                        <a:t>Budget</a:t>
                      </a:r>
                      <a:endParaRPr lang="en-ZA" dirty="0">
                        <a:effectLst/>
                      </a:endParaRPr>
                    </a:p>
                  </a:txBody>
                  <a:tcPr/>
                </a:tc>
                <a:tc>
                  <a:txBody>
                    <a:bodyPr/>
                    <a:lstStyle/>
                    <a:p>
                      <a:pPr algn="ctr"/>
                      <a:r>
                        <a:rPr lang="en-ZA" sz="1800" b="0" i="0" kern="1200" dirty="0">
                          <a:solidFill>
                            <a:schemeClr val="dk1"/>
                          </a:solidFill>
                          <a:effectLst/>
                          <a:latin typeface="+mn-lt"/>
                          <a:ea typeface="+mn-ea"/>
                          <a:cs typeface="+mn-cs"/>
                        </a:rPr>
                        <a:t>20607.45</a:t>
                      </a:r>
                      <a:endParaRPr lang="en-ZA" dirty="0"/>
                    </a:p>
                  </a:txBody>
                  <a:tcPr/>
                </a:tc>
                <a:extLst>
                  <a:ext uri="{0D108BD9-81ED-4DB2-BD59-A6C34878D82A}">
                    <a16:rowId xmlns:a16="http://schemas.microsoft.com/office/drawing/2014/main" val="3044947644"/>
                  </a:ext>
                </a:extLst>
              </a:tr>
              <a:tr h="370922">
                <a:tc>
                  <a:txBody>
                    <a:bodyPr/>
                    <a:lstStyle/>
                    <a:p>
                      <a:pPr algn="ctr"/>
                      <a:r>
                        <a:rPr lang="en-US" dirty="0"/>
                        <a:t>20</a:t>
                      </a:r>
                      <a:endParaRPr lang="en-ZA" dirty="0"/>
                    </a:p>
                  </a:txBody>
                  <a:tcPr/>
                </a:tc>
                <a:tc>
                  <a:txBody>
                    <a:bodyPr/>
                    <a:lstStyle/>
                    <a:p>
                      <a:pPr algn="ctr" fontAlgn="ctr"/>
                      <a:r>
                        <a:rPr lang="en-ZA" dirty="0">
                          <a:effectLst/>
                        </a:rPr>
                        <a:t>NEW FAMILIES</a:t>
                      </a:r>
                    </a:p>
                  </a:txBody>
                  <a:tcPr anchor="ctr"/>
                </a:tc>
                <a:tc>
                  <a:txBody>
                    <a:bodyPr/>
                    <a:lstStyle/>
                    <a:p>
                      <a:pPr algn="ctr"/>
                      <a:r>
                        <a:rPr lang="en-ZA" sz="1800" b="0" i="0" kern="1200" dirty="0">
                          <a:solidFill>
                            <a:schemeClr val="dk1"/>
                          </a:solidFill>
                          <a:effectLst/>
                          <a:latin typeface="+mn-lt"/>
                          <a:ea typeface="+mn-ea"/>
                          <a:cs typeface="+mn-cs"/>
                        </a:rPr>
                        <a:t>Mainstream</a:t>
                      </a:r>
                      <a:endParaRPr lang="en-ZA" dirty="0"/>
                    </a:p>
                  </a:txBody>
                  <a:tcPr/>
                </a:tc>
                <a:tc>
                  <a:txBody>
                    <a:bodyPr/>
                    <a:lstStyle/>
                    <a:p>
                      <a:pPr algn="ctr"/>
                      <a:r>
                        <a:rPr lang="en-ZA" sz="1800" b="0" i="0" kern="1200" dirty="0">
                          <a:solidFill>
                            <a:schemeClr val="dk1"/>
                          </a:solidFill>
                          <a:effectLst/>
                          <a:latin typeface="+mn-lt"/>
                          <a:ea typeface="+mn-ea"/>
                          <a:cs typeface="+mn-cs"/>
                        </a:rPr>
                        <a:t>15979.70</a:t>
                      </a:r>
                      <a:endParaRPr lang="en-ZA" dirty="0"/>
                    </a:p>
                  </a:txBody>
                  <a:tcPr/>
                </a:tc>
                <a:extLst>
                  <a:ext uri="{0D108BD9-81ED-4DB2-BD59-A6C34878D82A}">
                    <a16:rowId xmlns:a16="http://schemas.microsoft.com/office/drawing/2014/main" val="287518828"/>
                  </a:ext>
                </a:extLst>
              </a:tr>
              <a:tr h="370922">
                <a:tc>
                  <a:txBody>
                    <a:bodyPr/>
                    <a:lstStyle/>
                    <a:p>
                      <a:pPr algn="ctr"/>
                      <a:r>
                        <a:rPr lang="en-US" dirty="0"/>
                        <a:t>21</a:t>
                      </a:r>
                      <a:endParaRPr lang="en-ZA" dirty="0"/>
                    </a:p>
                  </a:txBody>
                  <a:tcPr/>
                </a:tc>
                <a:tc>
                  <a:txBody>
                    <a:bodyPr/>
                    <a:lstStyle/>
                    <a:p>
                      <a:pPr algn="ctr" fontAlgn="ctr"/>
                      <a:r>
                        <a:rPr lang="en-ZA" dirty="0">
                          <a:effectLst/>
                        </a:rPr>
                        <a:t>NEW FAMILIES</a:t>
                      </a:r>
                    </a:p>
                  </a:txBody>
                  <a:tcPr anchor="ctr"/>
                </a:tc>
                <a:tc>
                  <a:txBody>
                    <a:bodyPr/>
                    <a:lstStyle/>
                    <a:p>
                      <a:pPr algn="ctr" fontAlgn="ctr"/>
                      <a:r>
                        <a:rPr lang="en-ZA" dirty="0">
                          <a:effectLst/>
                        </a:rPr>
                        <a:t>Premium</a:t>
                      </a:r>
                    </a:p>
                  </a:txBody>
                  <a:tcPr anchor="ctr"/>
                </a:tc>
                <a:tc>
                  <a:txBody>
                    <a:bodyPr/>
                    <a:lstStyle/>
                    <a:p>
                      <a:pPr algn="ctr" fontAlgn="ctr"/>
                      <a:r>
                        <a:rPr lang="en-ZA" dirty="0">
                          <a:effectLst/>
                        </a:rPr>
                        <a:t>10760.80</a:t>
                      </a:r>
                    </a:p>
                  </a:txBody>
                  <a:tcPr anchor="ctr"/>
                </a:tc>
                <a:extLst>
                  <a:ext uri="{0D108BD9-81ED-4DB2-BD59-A6C34878D82A}">
                    <a16:rowId xmlns:a16="http://schemas.microsoft.com/office/drawing/2014/main" val="4236394719"/>
                  </a:ext>
                </a:extLst>
              </a:tr>
              <a:tr h="370922">
                <a:tc>
                  <a:txBody>
                    <a:bodyPr/>
                    <a:lstStyle/>
                    <a:p>
                      <a:pPr algn="ctr"/>
                      <a:endParaRPr lang="en-ZA"/>
                    </a:p>
                  </a:txBody>
                  <a:tcPr/>
                </a:tc>
                <a:tc>
                  <a:txBody>
                    <a:bodyPr/>
                    <a:lstStyle/>
                    <a:p>
                      <a:pPr algn="ctr"/>
                      <a:endParaRPr lang="en-ZA"/>
                    </a:p>
                  </a:txBody>
                  <a:tcPr/>
                </a:tc>
                <a:tc>
                  <a:txBody>
                    <a:bodyPr/>
                    <a:lstStyle/>
                    <a:p>
                      <a:pPr algn="ctr"/>
                      <a:endParaRPr lang="en-ZA"/>
                    </a:p>
                  </a:txBody>
                  <a:tcPr/>
                </a:tc>
                <a:tc>
                  <a:txBody>
                    <a:bodyPr/>
                    <a:lstStyle/>
                    <a:p>
                      <a:pPr algn="ctr"/>
                      <a:endParaRPr lang="en-ZA"/>
                    </a:p>
                  </a:txBody>
                  <a:tcPr/>
                </a:tc>
                <a:extLst>
                  <a:ext uri="{0D108BD9-81ED-4DB2-BD59-A6C34878D82A}">
                    <a16:rowId xmlns:a16="http://schemas.microsoft.com/office/drawing/2014/main" val="239777078"/>
                  </a:ext>
                </a:extLst>
              </a:tr>
              <a:tr h="370922">
                <a:tc>
                  <a:txBody>
                    <a:bodyPr/>
                    <a:lstStyle/>
                    <a:p>
                      <a:pPr algn="ctr"/>
                      <a:endParaRPr lang="en-ZA" dirty="0"/>
                    </a:p>
                  </a:txBody>
                  <a:tcPr/>
                </a:tc>
                <a:tc>
                  <a:txBody>
                    <a:bodyPr/>
                    <a:lstStyle/>
                    <a:p>
                      <a:pPr algn="ctr"/>
                      <a:endParaRPr lang="en-ZA" dirty="0"/>
                    </a:p>
                  </a:txBody>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2430798734"/>
                  </a:ext>
                </a:extLst>
              </a:tr>
            </a:tbl>
          </a:graphicData>
        </a:graphic>
      </p:graphicFrame>
      <p:sp>
        <p:nvSpPr>
          <p:cNvPr id="16" name="Rectangle 15">
            <a:extLst>
              <a:ext uri="{FF2B5EF4-FFF2-40B4-BE49-F238E27FC236}">
                <a16:creationId xmlns:a16="http://schemas.microsoft.com/office/drawing/2014/main" id="{4D63E692-E209-AA3E-4371-9E2AD1D13F43}"/>
              </a:ext>
            </a:extLst>
          </p:cNvPr>
          <p:cNvSpPr/>
          <p:nvPr/>
        </p:nvSpPr>
        <p:spPr>
          <a:xfrm>
            <a:off x="3396343" y="223935"/>
            <a:ext cx="638213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5">
                    <a:lumMod val="75000"/>
                  </a:schemeClr>
                </a:solidFill>
                <a:latin typeface="Tenorite (Headings)"/>
              </a:rPr>
              <a:t>Customers Total Sales Demographics</a:t>
            </a:r>
            <a:endParaRPr lang="en-ZA" sz="2800" dirty="0">
              <a:latin typeface="Tenorite (Headings)"/>
            </a:endParaRPr>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44" name="Rectangle: Rounded Corners 43">
            <a:extLst>
              <a:ext uri="{FF2B5EF4-FFF2-40B4-BE49-F238E27FC236}">
                <a16:creationId xmlns:a16="http://schemas.microsoft.com/office/drawing/2014/main" id="{95C2522B-797E-D852-9D4A-CB3908E3BD2C}"/>
              </a:ext>
            </a:extLst>
          </p:cNvPr>
          <p:cNvSpPr/>
          <p:nvPr/>
        </p:nvSpPr>
        <p:spPr>
          <a:xfrm>
            <a:off x="1120878" y="354563"/>
            <a:ext cx="961594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rPr>
              <a:t>Sales distribution Across Life stages clustered membership type </a:t>
            </a:r>
            <a:endParaRPr lang="en-ZA" sz="2400" b="1" dirty="0">
              <a:solidFill>
                <a:schemeClr val="accent5">
                  <a:lumMod val="75000"/>
                </a:schemeClr>
              </a:solidFill>
            </a:endParaRPr>
          </a:p>
        </p:txBody>
      </p:sp>
      <p:pic>
        <p:nvPicPr>
          <p:cNvPr id="46" name="Picture 45">
            <a:extLst>
              <a:ext uri="{FF2B5EF4-FFF2-40B4-BE49-F238E27FC236}">
                <a16:creationId xmlns:a16="http://schemas.microsoft.com/office/drawing/2014/main" id="{A5F5E3CA-4C41-88B9-16EC-77A0F3A8622F}"/>
              </a:ext>
            </a:extLst>
          </p:cNvPr>
          <p:cNvPicPr>
            <a:picLocks noChangeAspect="1"/>
          </p:cNvPicPr>
          <p:nvPr/>
        </p:nvPicPr>
        <p:blipFill>
          <a:blip r:embed="rId2"/>
          <a:stretch>
            <a:fillRect/>
          </a:stretch>
        </p:blipFill>
        <p:spPr>
          <a:xfrm>
            <a:off x="318330" y="1398093"/>
            <a:ext cx="11035470" cy="4806764"/>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07D3-5D43-BD4F-1616-99C81DC2739F}"/>
              </a:ext>
            </a:extLst>
          </p:cNvPr>
          <p:cNvSpPr>
            <a:spLocks noGrp="1"/>
          </p:cNvSpPr>
          <p:nvPr>
            <p:ph type="title"/>
          </p:nvPr>
        </p:nvSpPr>
        <p:spPr>
          <a:xfrm>
            <a:off x="1885156" y="270589"/>
            <a:ext cx="8421688" cy="1007705"/>
          </a:xfrm>
        </p:spPr>
        <p:txBody>
          <a:bodyPr/>
          <a:lstStyle/>
          <a:p>
            <a:r>
              <a:rPr lang="en-US" dirty="0">
                <a:solidFill>
                  <a:schemeClr val="accent5">
                    <a:lumMod val="75000"/>
                  </a:schemeClr>
                </a:solidFill>
              </a:rPr>
              <a:t>Percentage of sales to customer Groups</a:t>
            </a:r>
            <a:endParaRPr lang="en-ZA" dirty="0">
              <a:solidFill>
                <a:schemeClr val="accent5">
                  <a:lumMod val="75000"/>
                </a:schemeClr>
              </a:solidFill>
            </a:endParaRPr>
          </a:p>
        </p:txBody>
      </p:sp>
      <p:sp>
        <p:nvSpPr>
          <p:cNvPr id="15" name="Date Placeholder 14">
            <a:extLst>
              <a:ext uri="{FF2B5EF4-FFF2-40B4-BE49-F238E27FC236}">
                <a16:creationId xmlns:a16="http://schemas.microsoft.com/office/drawing/2014/main" id="{59A7087A-DA7C-696E-7C0F-FF4590B92197}"/>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C64695F6-D69D-DEAA-90C9-FC06EDA21679}"/>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24F21C07-91B4-6A13-3A19-36D91E9983F2}"/>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9" name="Picture 18">
            <a:extLst>
              <a:ext uri="{FF2B5EF4-FFF2-40B4-BE49-F238E27FC236}">
                <a16:creationId xmlns:a16="http://schemas.microsoft.com/office/drawing/2014/main" id="{D61A4A0F-817F-F70A-08A3-9D0E6FE91E59}"/>
              </a:ext>
            </a:extLst>
          </p:cNvPr>
          <p:cNvPicPr>
            <a:picLocks noChangeAspect="1"/>
          </p:cNvPicPr>
          <p:nvPr/>
        </p:nvPicPr>
        <p:blipFill>
          <a:blip r:embed="rId2"/>
          <a:stretch>
            <a:fillRect/>
          </a:stretch>
        </p:blipFill>
        <p:spPr>
          <a:xfrm>
            <a:off x="2929812" y="1078376"/>
            <a:ext cx="7576456" cy="5193999"/>
          </a:xfrm>
          <a:prstGeom prst="rect">
            <a:avLst/>
          </a:prstGeom>
        </p:spPr>
      </p:pic>
    </p:spTree>
    <p:extLst>
      <p:ext uri="{BB962C8B-B14F-4D97-AF65-F5344CB8AC3E}">
        <p14:creationId xmlns:p14="http://schemas.microsoft.com/office/powerpoint/2010/main" val="170887378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{7FD196FB-F86E-4707-9AB7-07001BBA5522}tf67328976_win32</Template>
  <TotalTime>158</TotalTime>
  <Words>474</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Tenorite (Headings)</vt:lpstr>
      <vt:lpstr>Office Theme</vt:lpstr>
      <vt:lpstr>PRESENTATION TITLE</vt:lpstr>
      <vt:lpstr>AGENDA</vt:lpstr>
      <vt:lpstr>INTRODUCTION</vt:lpstr>
      <vt:lpstr>PRIMARY GOALS</vt:lpstr>
      <vt:lpstr>Sales by package Sizes</vt:lpstr>
      <vt:lpstr>Customers Total Sales Demographics</vt:lpstr>
      <vt:lpstr>PowerPoint Presentation</vt:lpstr>
      <vt:lpstr>PowerPoint Presentation</vt:lpstr>
      <vt:lpstr>Percentage of sales to customer Groups</vt:lpstr>
      <vt:lpstr>PowerPoint Presentation</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Collins Jahwi</dc:creator>
  <cp:lastModifiedBy>Collins Jahwi</cp:lastModifiedBy>
  <cp:revision>1</cp:revision>
  <dcterms:created xsi:type="dcterms:W3CDTF">2023-01-16T13:19:58Z</dcterms:created>
  <dcterms:modified xsi:type="dcterms:W3CDTF">2023-01-16T15:58:29Z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