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68" r:id="rId8"/>
    <p:sldId id="269" r:id="rId9"/>
    <p:sldId id="265" r:id="rId10"/>
    <p:sldId id="264" r:id="rId11"/>
    <p:sldId id="272" r:id="rId12"/>
    <p:sldId id="270" r:id="rId13"/>
    <p:sldId id="259" r:id="rId14"/>
    <p:sldId id="260" r:id="rId15"/>
    <p:sldId id="26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41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61-4FC4-B3E4-D37A5AEE23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61-4FC4-B3E4-D37A5AEE23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61-4FC4-B3E4-D37A5AEE2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9001183"/>
        <c:axId val="228998687"/>
      </c:barChart>
      <c:catAx>
        <c:axId val="22900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998687"/>
        <c:crosses val="autoZero"/>
        <c:auto val="1"/>
        <c:lblAlgn val="ctr"/>
        <c:lblOffset val="100"/>
        <c:noMultiLvlLbl val="0"/>
      </c:catAx>
      <c:valAx>
        <c:axId val="228998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00118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0.98197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8FFF706C-B3A6-FB65-D9FA-40837113DCF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0325995" cy="5235394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1890" y="6356350"/>
            <a:ext cx="611909" cy="365125"/>
          </a:xfrm>
        </p:spPr>
        <p:txBody>
          <a:bodyPr/>
          <a:lstStyle>
            <a:lvl1pPr>
              <a:defRPr sz="1200">
                <a:latin typeface="Arial Black" panose="020B0A04020102020204" pitchFamily="34" charset="0"/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/>
          <a:p>
            <a:r>
              <a:rPr lang="en-US" dirty="0"/>
              <a:t>Chips Sales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Collins Jahwi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E4E72A1-2F1F-EDE5-7AD9-CADC5D69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EA3BFC3-0EB2-E304-D218-6D68208D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70C0"/>
                </a:solidFill>
              </a:rPr>
              <a:t>Chips Sales Data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CF56367-0EF6-657C-935C-78FFC46A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8580" y="6356350"/>
            <a:ext cx="3775981" cy="36512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Chips Sales data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0940D3-EBB5-4BD1-0C10-08480E36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80" y="1408922"/>
            <a:ext cx="11080440" cy="4861249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D79427-B1BA-A116-BBA9-2193795712D0}"/>
              </a:ext>
            </a:extLst>
          </p:cNvPr>
          <p:cNvSpPr/>
          <p:nvPr/>
        </p:nvSpPr>
        <p:spPr>
          <a:xfrm>
            <a:off x="3321698" y="373691"/>
            <a:ext cx="5626359" cy="428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Number of Transactions per Brand</a:t>
            </a:r>
            <a:endParaRPr lang="en-Z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Chips sales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8544EF3-671A-9112-3C31-F83CED6A7D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A3FC26-0B3B-6960-19A8-20BEECBE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2" y="1636495"/>
            <a:ext cx="11844761" cy="451237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0B8EF2-B1E2-6641-C512-32CCF4A22541}"/>
              </a:ext>
            </a:extLst>
          </p:cNvPr>
          <p:cNvSpPr/>
          <p:nvPr/>
        </p:nvSpPr>
        <p:spPr>
          <a:xfrm>
            <a:off x="2836507" y="316401"/>
            <a:ext cx="6960636" cy="737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Sales Distribution across Brands by Membership type</a:t>
            </a:r>
            <a:endParaRPr lang="en-ZA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Packet Size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The smaller packet sizes do not have good sales numbers it seems the average sized packets sell more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85604" y="2538999"/>
            <a:ext cx="2896671" cy="82391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Customer groups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935531" y="3601246"/>
            <a:ext cx="2896671" cy="1997867"/>
          </a:xfrm>
        </p:spPr>
        <p:txBody>
          <a:bodyPr>
            <a:normAutofit/>
          </a:bodyPr>
          <a:lstStyle/>
          <a:p>
            <a:r>
              <a:rPr lang="en-US" dirty="0"/>
              <a:t>The older customers have higher purchases than the other groups.</a:t>
            </a:r>
          </a:p>
          <a:p>
            <a:r>
              <a:rPr lang="en-US" dirty="0"/>
              <a:t>Of the 3 premium customer the mainstream also spend more than the premium and ​​​budget customers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Chips Sales data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B6DF55-BEBB-B4A8-667A-C7790154591A}"/>
              </a:ext>
            </a:extLst>
          </p:cNvPr>
          <p:cNvSpPr/>
          <p:nvPr/>
        </p:nvSpPr>
        <p:spPr>
          <a:xfrm flipH="1">
            <a:off x="4335242" y="625151"/>
            <a:ext cx="3600289" cy="568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Conclusion</a:t>
            </a:r>
            <a:endParaRPr lang="en-ZA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Collins Jahwi</a:t>
            </a:r>
          </a:p>
          <a:p>
            <a:r>
              <a:rPr lang="en-US" dirty="0"/>
              <a:t>coja1@outlook.com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70C0"/>
                </a:solidFill>
              </a:rPr>
              <a:t>Chips Sales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401217"/>
            <a:ext cx="2895600" cy="66247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53" y="1567543"/>
            <a:ext cx="3268047" cy="38759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Sales by packet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Customer total sales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Sales Distribution across life stages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Customer types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Transactions per Brans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Sales Distribution Across brands per Customer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Chips Sales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 Summary of customer buying behavior over  a 1-year period. An analysis of types of customers who purchase chips and their behavior within the region. I looked at packet sizes, total sales by demographics such as incomes and household make up. I also looked at which brands had the most sales.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Sales by package Sizes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Chips Sales data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Chart Placeholder 5" descr="Chart Placeholder">
            <a:extLst>
              <a:ext uri="{FF2B5EF4-FFF2-40B4-BE49-F238E27FC236}">
                <a16:creationId xmlns:a16="http://schemas.microsoft.com/office/drawing/2014/main" id="{6F154ED7-FC5F-4626-9DAE-6254091B6B49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64212077"/>
              </p:ext>
            </p:extLst>
          </p:nvPr>
        </p:nvGraphicFramePr>
        <p:xfrm>
          <a:off x="0" y="1492899"/>
          <a:ext cx="11353800" cy="4363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12" y="365126"/>
            <a:ext cx="9795588" cy="816792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Customers Total Sales Demographics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Chips Sales Data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F91C4586-1E84-A691-3867-2EB1B87B20B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678046335"/>
              </p:ext>
            </p:extLst>
          </p:nvPr>
        </p:nvGraphicFramePr>
        <p:xfrm>
          <a:off x="424388" y="1327603"/>
          <a:ext cx="11567160" cy="4348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0519">
                  <a:extLst>
                    <a:ext uri="{9D8B030D-6E8A-4147-A177-3AD203B41FA5}">
                      <a16:colId xmlns:a16="http://schemas.microsoft.com/office/drawing/2014/main" val="3153726933"/>
                    </a:ext>
                  </a:extLst>
                </a:gridCol>
                <a:gridCol w="4767943">
                  <a:extLst>
                    <a:ext uri="{9D8B030D-6E8A-4147-A177-3AD203B41FA5}">
                      <a16:colId xmlns:a16="http://schemas.microsoft.com/office/drawing/2014/main" val="2637754464"/>
                    </a:ext>
                  </a:extLst>
                </a:gridCol>
                <a:gridCol w="2866908">
                  <a:extLst>
                    <a:ext uri="{9D8B030D-6E8A-4147-A177-3AD203B41FA5}">
                      <a16:colId xmlns:a16="http://schemas.microsoft.com/office/drawing/2014/main" val="2680294843"/>
                    </a:ext>
                  </a:extLst>
                </a:gridCol>
                <a:gridCol w="2891790">
                  <a:extLst>
                    <a:ext uri="{9D8B030D-6E8A-4147-A177-3AD203B41FA5}">
                      <a16:colId xmlns:a16="http://schemas.microsoft.com/office/drawing/2014/main" val="160762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</a:t>
                      </a:r>
                      <a:endParaRPr lang="en-ZA" b="1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Life Stage 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Premium Customer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Sales</a:t>
                      </a:r>
                      <a:endParaRPr lang="en-ZA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47585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OLDER FAMILIES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Budget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156863.75</a:t>
                      </a:r>
                      <a:endParaRPr lang="en-ZA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17857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YOUNG SINGLES/COUPLES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Mainstream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147582.20</a:t>
                      </a:r>
                      <a:endParaRPr lang="en-ZA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94135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RETIREES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Mainstream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145168.95</a:t>
                      </a:r>
                      <a:endParaRPr lang="en-ZA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91537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YOUNG FAMILIES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Budget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129717.95</a:t>
                      </a:r>
                      <a:endParaRPr lang="en-ZA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53010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OLDER SINGLES/COUPLES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Budget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127833.60</a:t>
                      </a:r>
                      <a:endParaRPr lang="en-ZA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11332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OLDER SINGLES/COUPLES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Mainstream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124648.50</a:t>
                      </a:r>
                      <a:endParaRPr lang="en-ZA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360746765"/>
                  </a:ext>
                </a:extLst>
              </a:tr>
              <a:tr h="155342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OLDER SINGLES/COUPLES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Premium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123537.55</a:t>
                      </a:r>
                      <a:endParaRPr lang="en-ZA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36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RETIREES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Budget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105916.30</a:t>
                      </a:r>
                      <a:endParaRPr lang="en-ZA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12523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OLDER FAMILIES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Mainstream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96413.55</a:t>
                      </a:r>
                      <a:endParaRPr lang="en-ZA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92922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RETIREES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Premium</a:t>
                      </a:r>
                      <a:endParaRPr lang="en-ZA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91296.65</a:t>
                      </a:r>
                      <a:endParaRPr lang="en-ZA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152937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FAFA2AD-7DFF-C967-F189-24EE59C65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35883"/>
              </p:ext>
            </p:extLst>
          </p:nvPr>
        </p:nvGraphicFramePr>
        <p:xfrm>
          <a:off x="158619" y="1268964"/>
          <a:ext cx="11868540" cy="54622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33351">
                  <a:extLst>
                    <a:ext uri="{9D8B030D-6E8A-4147-A177-3AD203B41FA5}">
                      <a16:colId xmlns:a16="http://schemas.microsoft.com/office/drawing/2014/main" val="955943637"/>
                    </a:ext>
                  </a:extLst>
                </a:gridCol>
                <a:gridCol w="4200919">
                  <a:extLst>
                    <a:ext uri="{9D8B030D-6E8A-4147-A177-3AD203B41FA5}">
                      <a16:colId xmlns:a16="http://schemas.microsoft.com/office/drawing/2014/main" val="2179764140"/>
                    </a:ext>
                  </a:extLst>
                </a:gridCol>
                <a:gridCol w="2967135">
                  <a:extLst>
                    <a:ext uri="{9D8B030D-6E8A-4147-A177-3AD203B41FA5}">
                      <a16:colId xmlns:a16="http://schemas.microsoft.com/office/drawing/2014/main" val="4046470331"/>
                    </a:ext>
                  </a:extLst>
                </a:gridCol>
                <a:gridCol w="2967135">
                  <a:extLst>
                    <a:ext uri="{9D8B030D-6E8A-4147-A177-3AD203B41FA5}">
                      <a16:colId xmlns:a16="http://schemas.microsoft.com/office/drawing/2014/main" val="2815637485"/>
                    </a:ext>
                  </a:extLst>
                </a:gridCol>
              </a:tblGrid>
              <a:tr h="6402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Life Stage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Premium Customer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Sales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2558"/>
                  </a:ext>
                </a:extLst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YOUNG FAMILIES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Mainstream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86338.25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20318"/>
                  </a:ext>
                </a:extLst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MIDAGE SINGLES/COUPLES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Mainstream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84734.25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24400"/>
                  </a:ext>
                </a:extLst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YOUNG FAMILIES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78571.70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01260"/>
                  </a:ext>
                </a:extLst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OLDER FAMILIES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75242.60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14691"/>
                  </a:ext>
                </a:extLst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YOUNG SINGLES/COUPLES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Budget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57122.10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867092"/>
                  </a:ext>
                </a:extLst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MIDAGE SINGLES/COUPLES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ZA" dirty="0">
                          <a:effectLst/>
                        </a:rPr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54443.85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09712"/>
                  </a:ext>
                </a:extLst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YOUNG SINGLES/COUPLES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39052.30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040506"/>
                  </a:ext>
                </a:extLst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MIDAGE SINGLES/COUPLES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Budget</a:t>
                      </a:r>
                      <a:endParaRPr lang="en-ZA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33345.70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54035"/>
                  </a:ext>
                </a:extLst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NEW FAMILIES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Budget</a:t>
                      </a:r>
                      <a:endParaRPr lang="en-ZA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20607.45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47644"/>
                  </a:ext>
                </a:extLst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NEW FAMILIES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Mainstream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15979.70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8828"/>
                  </a:ext>
                </a:extLst>
              </a:tr>
              <a:tr h="3709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NEW FAMILIES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ZA" dirty="0">
                          <a:effectLst/>
                        </a:rPr>
                        <a:t>10760.80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394719"/>
                  </a:ext>
                </a:extLst>
              </a:tr>
              <a:tr h="370922"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7078"/>
                  </a:ext>
                </a:extLst>
              </a:tr>
              <a:tr h="370922"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9873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D63E692-E209-AA3E-4371-9E2AD1D13F43}"/>
              </a:ext>
            </a:extLst>
          </p:cNvPr>
          <p:cNvSpPr/>
          <p:nvPr/>
        </p:nvSpPr>
        <p:spPr>
          <a:xfrm>
            <a:off x="3396343" y="223935"/>
            <a:ext cx="63821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enorite (Headings)"/>
              </a:rPr>
              <a:t>Customers Total Sales Demographics</a:t>
            </a:r>
            <a:endParaRPr lang="en-ZA" sz="2800" dirty="0">
              <a:latin typeface="Tenorite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Chips Sales data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5C2522B-797E-D852-9D4A-CB3908E3BD2C}"/>
              </a:ext>
            </a:extLst>
          </p:cNvPr>
          <p:cNvSpPr/>
          <p:nvPr/>
        </p:nvSpPr>
        <p:spPr>
          <a:xfrm>
            <a:off x="1120878" y="354563"/>
            <a:ext cx="961594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Sales distribution Across Life stages clustered membership type </a:t>
            </a:r>
            <a:endParaRPr lang="en-ZA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5F5E3CA-4C41-88B9-16EC-77A0F3A86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30" y="1398093"/>
            <a:ext cx="11035470" cy="480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07D3-5D43-BD4F-1616-99C81DC2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0589"/>
            <a:ext cx="8421688" cy="100770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Percentage of sales to customer Groups</a:t>
            </a:r>
            <a:endParaRPr lang="en-ZA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9A7087A-DA7C-696E-7C0F-FF4590B9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64695F6-D69D-DEAA-90C9-FC06EDA2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Chips Sales Data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4F21C07-91B4-6A13-3A19-36D91E99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1A4A0F-817F-F70A-08A3-9D0E6FE91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812" y="1078376"/>
            <a:ext cx="7576456" cy="51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7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Chips Sales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68F55-2193-1C78-2166-0A5AEFF8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1" y="1328973"/>
            <a:ext cx="11018068" cy="502737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DD5065-7587-C143-9EA9-30A5B30B2C41}"/>
              </a:ext>
            </a:extLst>
          </p:cNvPr>
          <p:cNvSpPr/>
          <p:nvPr/>
        </p:nvSpPr>
        <p:spPr>
          <a:xfrm>
            <a:off x="2152650" y="234949"/>
            <a:ext cx="861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Sales Distribution by product Quantity Clustered by Membership Type</a:t>
            </a:r>
            <a:endParaRPr lang="en-ZA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{7FD196FB-F86E-4707-9AB7-07001BBA5522}tf67328976_win32</Template>
  <TotalTime>223</TotalTime>
  <Words>393</Words>
  <Application>Microsoft Office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Tenorite</vt:lpstr>
      <vt:lpstr>Tenorite (Headings)</vt:lpstr>
      <vt:lpstr>Office Theme</vt:lpstr>
      <vt:lpstr>Chips Sales Data</vt:lpstr>
      <vt:lpstr>AGENDA</vt:lpstr>
      <vt:lpstr>INTRODUCTION</vt:lpstr>
      <vt:lpstr>Sales by package Sizes</vt:lpstr>
      <vt:lpstr>Customers Total Sales Demographics</vt:lpstr>
      <vt:lpstr>PowerPoint Presentation</vt:lpstr>
      <vt:lpstr>PowerPoint Presentation</vt:lpstr>
      <vt:lpstr>Percentage of sales to customer Groups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Collins Jahwi</dc:creator>
  <cp:lastModifiedBy>Collins Jahwi</cp:lastModifiedBy>
  <cp:revision>2</cp:revision>
  <dcterms:created xsi:type="dcterms:W3CDTF">2023-01-16T13:19:58Z</dcterms:created>
  <dcterms:modified xsi:type="dcterms:W3CDTF">2023-01-17T19:57:57Z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