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3"/>
  </p:notes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2" r:id="rId11"/>
    <p:sldId id="32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23" r:id="rId31"/>
    <p:sldId id="30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68498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Node.js Garbage Collector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9229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87" y="304800"/>
            <a:ext cx="6347713" cy="1320800"/>
          </a:xfrm>
        </p:spPr>
        <p:txBody>
          <a:bodyPr/>
          <a:lstStyle/>
          <a:p>
            <a:r>
              <a:rPr lang="en-US" dirty="0" smtClean="0"/>
              <a:t>Concrete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Scheme -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86" y="18288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Resident Set (RSS) – The total portion of space that is occupied by a specific process</a:t>
            </a:r>
          </a:p>
          <a:p>
            <a:r>
              <a:rPr lang="en-US" dirty="0"/>
              <a:t>3</a:t>
            </a:r>
            <a:r>
              <a:rPr lang="en-US" dirty="0" smtClean="0"/>
              <a:t> Segments– </a:t>
            </a:r>
          </a:p>
          <a:p>
            <a:pPr lvl="1"/>
            <a:r>
              <a:rPr lang="en-US" dirty="0" smtClean="0"/>
              <a:t>Code – The actual code being executed</a:t>
            </a:r>
          </a:p>
          <a:p>
            <a:pPr lvl="1"/>
            <a:r>
              <a:rPr lang="en-US" dirty="0" smtClean="0"/>
              <a:t>Stack –</a:t>
            </a:r>
          </a:p>
          <a:p>
            <a:pPr lvl="2"/>
            <a:r>
              <a:rPr lang="en-US" dirty="0" smtClean="0"/>
              <a:t> all primitive value </a:t>
            </a:r>
            <a:r>
              <a:rPr lang="en-US" dirty="0"/>
              <a:t>types </a:t>
            </a:r>
            <a:r>
              <a:rPr lang="en-US" dirty="0" smtClean="0"/>
              <a:t>(integer, </a:t>
            </a:r>
            <a:r>
              <a:rPr lang="en-US" dirty="0" err="1" smtClean="0"/>
              <a:t>boolean</a:t>
            </a:r>
            <a:r>
              <a:rPr lang="en-US" dirty="0" smtClean="0"/>
              <a:t>…) </a:t>
            </a:r>
            <a:endParaRPr lang="en-US" dirty="0"/>
          </a:p>
          <a:p>
            <a:pPr lvl="2"/>
            <a:r>
              <a:rPr lang="en-US" dirty="0" smtClean="0"/>
              <a:t>pointers </a:t>
            </a:r>
            <a:r>
              <a:rPr lang="en-US" dirty="0"/>
              <a:t>referencing objects on the heap </a:t>
            </a:r>
            <a:endParaRPr lang="en-US" dirty="0" smtClean="0"/>
          </a:p>
          <a:p>
            <a:pPr lvl="1"/>
            <a:r>
              <a:rPr lang="en-US" dirty="0" smtClean="0"/>
              <a:t>Heap – Storing reference types</a:t>
            </a:r>
          </a:p>
          <a:p>
            <a:pPr lvl="2"/>
            <a:r>
              <a:rPr lang="en-US" dirty="0" smtClean="0"/>
              <a:t>Objects</a:t>
            </a:r>
          </a:p>
          <a:p>
            <a:pPr lvl="2"/>
            <a:r>
              <a:rPr lang="en-US" dirty="0" smtClean="0"/>
              <a:t>Strings</a:t>
            </a:r>
          </a:p>
          <a:p>
            <a:pPr lvl="2"/>
            <a:r>
              <a:rPr lang="en-US" dirty="0" smtClean="0"/>
              <a:t>closures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5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53227"/>
            <a:ext cx="6347714" cy="38807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LIFO data Structure</a:t>
            </a:r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executing function pushes its local variables and </a:t>
            </a:r>
            <a:r>
              <a:rPr lang="en-US" dirty="0" smtClean="0"/>
              <a:t>arguments</a:t>
            </a:r>
            <a:endParaRPr lang="en-US" dirty="0"/>
          </a:p>
          <a:p>
            <a:r>
              <a:rPr lang="en-US" dirty="0" smtClean="0"/>
              <a:t>Small size, very fast, extremely efficient</a:t>
            </a:r>
          </a:p>
          <a:p>
            <a:r>
              <a:rPr lang="en-US" dirty="0" smtClean="0"/>
              <a:t>Maintains two pointers – </a:t>
            </a:r>
          </a:p>
          <a:p>
            <a:pPr lvl="1"/>
            <a:r>
              <a:rPr lang="en-US" dirty="0" smtClean="0"/>
              <a:t>Stack Pointer – Points to last frame</a:t>
            </a:r>
          </a:p>
          <a:p>
            <a:pPr lvl="1"/>
            <a:r>
              <a:rPr lang="en-US" dirty="0" smtClean="0"/>
              <a:t>Base Pointer – Points to base</a:t>
            </a:r>
          </a:p>
          <a:p>
            <a:r>
              <a:rPr lang="en-US" dirty="0" smtClean="0"/>
              <a:t>Divided into stack frames</a:t>
            </a:r>
          </a:p>
          <a:p>
            <a:pPr lvl="1"/>
            <a:r>
              <a:rPr lang="en-US" dirty="0"/>
              <a:t> </a:t>
            </a:r>
            <a:r>
              <a:rPr lang="en-US" dirty="0"/>
              <a:t>S</a:t>
            </a:r>
            <a:r>
              <a:rPr lang="en-US" dirty="0" smtClean="0"/>
              <a:t>tack </a:t>
            </a:r>
            <a:r>
              <a:rPr lang="en-US" dirty="0"/>
              <a:t>frame </a:t>
            </a:r>
            <a:r>
              <a:rPr lang="en-US" dirty="0" smtClean="0"/>
              <a:t>- the </a:t>
            </a:r>
            <a:r>
              <a:rPr lang="en-US" dirty="0"/>
              <a:t>area in the stack allotted to each function.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stack frame houses the calling function’s arguments, local variables and housekeeping data.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347713" cy="1320800"/>
          </a:xfrm>
        </p:spPr>
        <p:txBody>
          <a:bodyPr/>
          <a:lstStyle/>
          <a:p>
            <a:r>
              <a:rPr lang="en-US" dirty="0" smtClean="0"/>
              <a:t>Stack - Concrete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712955" cy="1836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84" y="3276600"/>
            <a:ext cx="2103302" cy="20728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105400" y="5181600"/>
            <a:ext cx="509784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33800" y="5562600"/>
            <a:ext cx="13716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Stack Pointer + Base Pointer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715000" y="3048000"/>
            <a:ext cx="609600" cy="4572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1447800"/>
            <a:ext cx="388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u="sng" dirty="0" smtClean="0"/>
              <a:t>Initial State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base pointer is </a:t>
            </a:r>
            <a:r>
              <a:rPr lang="en-US" dirty="0" smtClean="0"/>
              <a:t>starting </a:t>
            </a:r>
            <a:r>
              <a:rPr lang="en-US" dirty="0"/>
              <a:t>up </a:t>
            </a:r>
            <a:r>
              <a:rPr lang="en-US" dirty="0" smtClean="0"/>
              <a:t>-contains</a:t>
            </a:r>
            <a:r>
              <a:rPr lang="en-US" dirty="0"/>
              <a:t> null.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stack pointer is pointing to its latest push.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Each address slot in the stack is 4 </a:t>
            </a:r>
            <a:r>
              <a:rPr lang="en-US" dirty="0" smtClean="0"/>
              <a:t>bytes away </a:t>
            </a:r>
            <a:r>
              <a:rPr lang="en-US" dirty="0"/>
              <a:t>from its immediate neighbor.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highest address is at the bottom. 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stack pointer moves up, towards lower memory addresses.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3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87" y="2286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Stack –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6347714" cy="3880773"/>
          </a:xfrm>
        </p:spPr>
        <p:txBody>
          <a:bodyPr/>
          <a:lstStyle/>
          <a:p>
            <a:pPr fontAlgn="base"/>
            <a:r>
              <a:rPr lang="en-US" dirty="0"/>
              <a:t>Step – </a:t>
            </a:r>
            <a:r>
              <a:rPr lang="en-US" dirty="0" smtClean="0"/>
              <a:t>2 - Preparation to call add :</a:t>
            </a:r>
          </a:p>
          <a:p>
            <a:pPr lvl="1" fontAlgn="base"/>
            <a:r>
              <a:rPr lang="en-US" dirty="0"/>
              <a:t>S</a:t>
            </a:r>
            <a:r>
              <a:rPr lang="en-US" dirty="0" smtClean="0"/>
              <a:t>pace </a:t>
            </a:r>
            <a:r>
              <a:rPr lang="en-US" dirty="0"/>
              <a:t>is reserved for the return variable ret </a:t>
            </a:r>
            <a:endParaRPr lang="en-US" dirty="0" smtClean="0"/>
          </a:p>
          <a:p>
            <a:pPr lvl="1" fontAlgn="base"/>
            <a:r>
              <a:rPr lang="en-US" dirty="0"/>
              <a:t>A</a:t>
            </a:r>
            <a:r>
              <a:rPr lang="en-US" dirty="0" smtClean="0"/>
              <a:t>rguments </a:t>
            </a:r>
            <a:r>
              <a:rPr lang="en-US" dirty="0"/>
              <a:t>n and m and set to values 2 and 3.</a:t>
            </a:r>
          </a:p>
          <a:p>
            <a:pPr fontAlgn="base"/>
            <a:r>
              <a:rPr lang="en-US" dirty="0"/>
              <a:t>Note:</a:t>
            </a:r>
          </a:p>
          <a:p>
            <a:pPr lvl="1" fontAlgn="base"/>
            <a:r>
              <a:rPr lang="en-US" dirty="0"/>
              <a:t>The stack pointer moved up after every push.</a:t>
            </a:r>
          </a:p>
          <a:p>
            <a:pPr lvl="1" fontAlgn="base"/>
            <a:r>
              <a:rPr lang="en-US" dirty="0"/>
              <a:t>Each memory address is offset by 4 bytes from the base pointer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33800"/>
            <a:ext cx="2194750" cy="233192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419600" y="58674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51054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7000" y="489976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5650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0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81827"/>
            <a:ext cx="6347714" cy="3880773"/>
          </a:xfrm>
        </p:spPr>
        <p:txBody>
          <a:bodyPr/>
          <a:lstStyle/>
          <a:p>
            <a:pPr fontAlgn="base"/>
            <a:r>
              <a:rPr lang="en-US" dirty="0"/>
              <a:t>Step – 3: </a:t>
            </a:r>
            <a:r>
              <a:rPr lang="en-US" dirty="0" smtClean="0"/>
              <a:t>Call Function</a:t>
            </a:r>
            <a:r>
              <a:rPr lang="en-US" dirty="0"/>
              <a:t> add </a:t>
            </a:r>
            <a:r>
              <a:rPr lang="en-US" dirty="0" smtClean="0"/>
              <a:t> </a:t>
            </a:r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return address of add is saved(pushed</a:t>
            </a:r>
            <a:r>
              <a:rPr lang="en-US" dirty="0" smtClean="0"/>
              <a:t>).</a:t>
            </a:r>
          </a:p>
          <a:p>
            <a:pPr lvl="1" fontAlgn="base"/>
            <a:r>
              <a:rPr lang="en-US" dirty="0" smtClean="0"/>
              <a:t>The return address is the </a:t>
            </a:r>
            <a:r>
              <a:rPr lang="en-US" dirty="0"/>
              <a:t>address where the function will return with the results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81400"/>
            <a:ext cx="2194750" cy="232430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733800" y="57912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3800" y="470143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1200" y="4495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5574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1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Stack –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347714" cy="388077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Step </a:t>
            </a:r>
            <a:r>
              <a:rPr lang="en-US" dirty="0" smtClean="0"/>
              <a:t>- 4</a:t>
            </a:r>
          </a:p>
          <a:p>
            <a:pPr lvl="1" fontAlgn="base"/>
            <a:r>
              <a:rPr lang="en-US" dirty="0" smtClean="0"/>
              <a:t>Before </a:t>
            </a:r>
            <a:r>
              <a:rPr lang="en-US" dirty="0"/>
              <a:t>starting to execute add the address of the old frame is first saved. </a:t>
            </a:r>
            <a:endParaRPr lang="en-US" dirty="0" smtClean="0"/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base pointer </a:t>
            </a:r>
            <a:r>
              <a:rPr lang="en-US" dirty="0" smtClean="0"/>
              <a:t>moves </a:t>
            </a:r>
            <a:r>
              <a:rPr lang="en-US" dirty="0"/>
              <a:t>to the new frame.</a:t>
            </a:r>
          </a:p>
          <a:p>
            <a:pPr fontAlgn="base"/>
            <a:r>
              <a:rPr lang="en-US" dirty="0"/>
              <a:t>Note:</a:t>
            </a:r>
          </a:p>
          <a:p>
            <a:pPr lvl="1" fontAlgn="base"/>
            <a:r>
              <a:rPr lang="en-US" dirty="0" smtClean="0"/>
              <a:t>Stack also saves housekeeping data.</a:t>
            </a:r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housekeeping data consists of return address and the frame address.</a:t>
            </a:r>
          </a:p>
          <a:p>
            <a:pPr lvl="1" fontAlgn="base"/>
            <a:r>
              <a:rPr lang="en-US" dirty="0"/>
              <a:t>Return address takes back the program where the program left off.</a:t>
            </a:r>
          </a:p>
          <a:p>
            <a:pPr lvl="1" fontAlgn="base"/>
            <a:r>
              <a:rPr lang="en-US" dirty="0"/>
              <a:t>The frame address(value of base pointer) allows the stack to connect one frame with another.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70" y="4457499"/>
            <a:ext cx="2187130" cy="23243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53000" y="5257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50292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Pointer + Base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70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3880773"/>
          </a:xfrm>
        </p:spPr>
        <p:txBody>
          <a:bodyPr/>
          <a:lstStyle/>
          <a:p>
            <a:pPr fontAlgn="base"/>
            <a:r>
              <a:rPr lang="en-US" sz="2000" dirty="0"/>
              <a:t>Step – 5: On entering function add, space for variable r is reserved.</a:t>
            </a:r>
          </a:p>
          <a:p>
            <a:pPr fontAlgn="base"/>
            <a:r>
              <a:rPr lang="en-US" sz="2000" dirty="0"/>
              <a:t>Note:</a:t>
            </a:r>
          </a:p>
          <a:p>
            <a:pPr lvl="1" fontAlgn="base"/>
            <a:r>
              <a:rPr lang="en-US" sz="1800" dirty="0"/>
              <a:t>The stack frame </a:t>
            </a:r>
            <a:r>
              <a:rPr lang="en-US" sz="1800" dirty="0" smtClean="0"/>
              <a:t>consists:</a:t>
            </a:r>
            <a:r>
              <a:rPr lang="en-US" sz="1800" dirty="0"/>
              <a:t> </a:t>
            </a:r>
            <a:endParaRPr lang="en-US" sz="1800" dirty="0" smtClean="0"/>
          </a:p>
          <a:p>
            <a:pPr lvl="2" fontAlgn="base"/>
            <a:r>
              <a:rPr lang="en-US" sz="1600" dirty="0"/>
              <a:t>T</a:t>
            </a:r>
            <a:r>
              <a:rPr lang="en-US" sz="1600" dirty="0" smtClean="0"/>
              <a:t>he function arguments(2 </a:t>
            </a:r>
            <a:r>
              <a:rPr lang="en-US" sz="1600" dirty="0"/>
              <a:t>and 3</a:t>
            </a:r>
            <a:r>
              <a:rPr lang="en-US" sz="1600" dirty="0" smtClean="0"/>
              <a:t>)</a:t>
            </a:r>
          </a:p>
          <a:p>
            <a:pPr lvl="2" fontAlgn="base"/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address of the previous </a:t>
            </a:r>
            <a:r>
              <a:rPr lang="en-US" sz="1600" dirty="0" smtClean="0"/>
              <a:t>frame</a:t>
            </a:r>
          </a:p>
          <a:p>
            <a:pPr lvl="2" fontAlgn="base"/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return address and the local variable 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47" y="4122216"/>
            <a:ext cx="2232853" cy="235478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419600" y="5017532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19600" y="470143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7000" y="4495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480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72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/>
          <a:lstStyle/>
          <a:p>
            <a:r>
              <a:rPr lang="en-US" dirty="0"/>
              <a:t>Step – 6: </a:t>
            </a:r>
            <a:endParaRPr lang="en-US" dirty="0" smtClean="0"/>
          </a:p>
          <a:p>
            <a:pPr lvl="1"/>
            <a:r>
              <a:rPr lang="en-US" dirty="0" smtClean="0"/>
              <a:t>Addition </a:t>
            </a:r>
            <a:r>
              <a:rPr lang="en-US" dirty="0"/>
              <a:t>of </a:t>
            </a:r>
            <a:r>
              <a:rPr lang="en-US" i="1" dirty="0"/>
              <a:t>n</a:t>
            </a:r>
            <a:r>
              <a:rPr lang="en-US" dirty="0"/>
              <a:t> and </a:t>
            </a:r>
            <a:r>
              <a:rPr lang="en-US" i="1" dirty="0"/>
              <a:t>m</a:t>
            </a:r>
            <a:r>
              <a:rPr lang="en-US" dirty="0"/>
              <a:t> is performed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result of </a:t>
            </a:r>
            <a:r>
              <a:rPr lang="en-US" i="1" dirty="0"/>
              <a:t>5</a:t>
            </a:r>
            <a:r>
              <a:rPr lang="en-US" dirty="0"/>
              <a:t> is put into the variable </a:t>
            </a:r>
            <a:r>
              <a:rPr lang="en-US" i="1" dirty="0" smtClean="0"/>
              <a:t>r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to </a:t>
            </a:r>
            <a:r>
              <a:rPr lang="en-US" dirty="0" smtClean="0"/>
              <a:t>return to previous frame.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tems </a:t>
            </a:r>
            <a:r>
              <a:rPr lang="en-US" dirty="0"/>
              <a:t>need to be popped off the </a:t>
            </a:r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Back to previous frame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126" y="4061257"/>
            <a:ext cx="2240474" cy="233954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886200" y="4953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886200" y="4636907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33600" y="4431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736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9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/>
          <a:lstStyle/>
          <a:p>
            <a:pPr fontAlgn="base"/>
            <a:r>
              <a:rPr lang="en-US" dirty="0"/>
              <a:t>Step – 7: </a:t>
            </a:r>
            <a:endParaRPr lang="en-US" dirty="0" smtClean="0"/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result of 5 is popped off </a:t>
            </a:r>
            <a:r>
              <a:rPr lang="en-US" dirty="0" smtClean="0"/>
              <a:t>the stack</a:t>
            </a:r>
          </a:p>
          <a:p>
            <a:pPr lvl="1" fontAlgn="base"/>
            <a:r>
              <a:rPr lang="en-US" dirty="0" smtClean="0"/>
              <a:t>Result is held </a:t>
            </a:r>
            <a:r>
              <a:rPr lang="en-US" dirty="0"/>
              <a:t>in a temporary </a:t>
            </a:r>
            <a:r>
              <a:rPr lang="en-US" dirty="0" smtClean="0"/>
              <a:t>register. </a:t>
            </a:r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stack pointer moves </a:t>
            </a:r>
            <a:r>
              <a:rPr lang="en-US" dirty="0" smtClean="0"/>
              <a:t>down using the return address.</a:t>
            </a:r>
            <a:endParaRPr lang="en-US" dirty="0"/>
          </a:p>
          <a:p>
            <a:pPr fontAlgn="base"/>
            <a:r>
              <a:rPr lang="en-US" dirty="0"/>
              <a:t>Note:</a:t>
            </a:r>
          </a:p>
          <a:p>
            <a:pPr lvl="1" fontAlgn="base"/>
            <a:r>
              <a:rPr lang="en-US" dirty="0"/>
              <a:t>The temporary register is located in the </a:t>
            </a:r>
            <a:r>
              <a:rPr lang="en-US" dirty="0" smtClean="0"/>
              <a:t>CPU.</a:t>
            </a:r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88" y="4076499"/>
            <a:ext cx="2217612" cy="232430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581400" y="4865507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28800" y="4659868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Pointer + Base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8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on previous solutions </a:t>
            </a:r>
            <a:endParaRPr lang="he-IL" dirty="0"/>
          </a:p>
          <a:p>
            <a:r>
              <a:rPr lang="en-US" dirty="0" smtClean="0"/>
              <a:t>Introducing </a:t>
            </a:r>
            <a:r>
              <a:rPr lang="en-US" dirty="0" err="1" smtClean="0"/>
              <a:t>Async</a:t>
            </a:r>
            <a:r>
              <a:rPr lang="en-US" dirty="0" smtClean="0"/>
              <a:t> functions </a:t>
            </a:r>
          </a:p>
          <a:p>
            <a:r>
              <a:rPr lang="en-US" dirty="0" smtClean="0"/>
              <a:t>Quick Example and Observations</a:t>
            </a:r>
          </a:p>
          <a:p>
            <a:r>
              <a:rPr lang="en-US" dirty="0" smtClean="0"/>
              <a:t>Advantages for the new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86" y="1524000"/>
            <a:ext cx="6347714" cy="3880773"/>
          </a:xfrm>
        </p:spPr>
        <p:txBody>
          <a:bodyPr/>
          <a:lstStyle/>
          <a:p>
            <a:r>
              <a:rPr lang="en-US" dirty="0"/>
              <a:t>Step – 8: 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saved address of the previous frame is popped </a:t>
            </a:r>
            <a:r>
              <a:rPr lang="en-US" dirty="0" smtClean="0"/>
              <a:t>off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base pointer moves back to the previous frame.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return address is popped off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/>
              <a:t>is returned to </a:t>
            </a:r>
            <a:r>
              <a:rPr lang="en-US" dirty="0" smtClean="0"/>
              <a:t>module which called the program.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result of 5 is put into the variable </a:t>
            </a:r>
            <a:r>
              <a:rPr lang="en-US" i="1" dirty="0"/>
              <a:t>ret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08" y="4038600"/>
            <a:ext cx="2209992" cy="233192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962400" y="61722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2400" y="538723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09800" y="518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5955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Step – 9: </a:t>
            </a:r>
            <a:endParaRPr lang="en-US" dirty="0" smtClean="0"/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frame is now popped </a:t>
            </a:r>
            <a:r>
              <a:rPr lang="en-US" dirty="0" smtClean="0"/>
              <a:t>off</a:t>
            </a:r>
          </a:p>
          <a:p>
            <a:pPr lvl="1" fontAlgn="base"/>
            <a:r>
              <a:rPr lang="en-US" dirty="0"/>
              <a:t>S</a:t>
            </a:r>
            <a:r>
              <a:rPr lang="en-US" dirty="0" smtClean="0"/>
              <a:t>tack </a:t>
            </a:r>
            <a:r>
              <a:rPr lang="en-US" dirty="0"/>
              <a:t>is empty </a:t>
            </a:r>
            <a:endParaRPr lang="en-US" dirty="0"/>
          </a:p>
          <a:p>
            <a:pPr lvl="1" fontAlgn="base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program terminates.</a:t>
            </a:r>
          </a:p>
          <a:p>
            <a:pPr fontAlgn="base"/>
            <a:r>
              <a:rPr lang="en-US" dirty="0"/>
              <a:t>Note:</a:t>
            </a:r>
          </a:p>
          <a:p>
            <a:pPr lvl="1" fontAlgn="base"/>
            <a:r>
              <a:rPr lang="en-US" dirty="0"/>
              <a:t>In reality the stack </a:t>
            </a:r>
            <a:r>
              <a:rPr lang="en-US" dirty="0" smtClean="0"/>
              <a:t>has </a:t>
            </a:r>
            <a:r>
              <a:rPr lang="en-US" dirty="0"/>
              <a:t>frames for the </a:t>
            </a:r>
            <a:r>
              <a:rPr lang="en-US" dirty="0" smtClean="0"/>
              <a:t>calling module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9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05000"/>
            <a:ext cx="6347714" cy="3880773"/>
          </a:xfrm>
        </p:spPr>
        <p:txBody>
          <a:bodyPr/>
          <a:lstStyle/>
          <a:p>
            <a:pPr fontAlgn="base"/>
            <a:r>
              <a:rPr lang="en-US" dirty="0"/>
              <a:t>The stack is cleaning up after itself. </a:t>
            </a:r>
          </a:p>
          <a:p>
            <a:pPr fontAlgn="base"/>
            <a:r>
              <a:rPr lang="en-US" dirty="0"/>
              <a:t>It does not need any garbage collection process. </a:t>
            </a:r>
          </a:p>
          <a:p>
            <a:pPr fontAlgn="base"/>
            <a:r>
              <a:rPr lang="en-US" b="1" dirty="0" smtClean="0"/>
              <a:t>The Stack does </a:t>
            </a:r>
            <a:r>
              <a:rPr lang="en-US" b="1" dirty="0"/>
              <a:t>hold the key to the garbage collection process. </a:t>
            </a:r>
            <a:endParaRPr lang="en-US" b="1" dirty="0" smtClean="0"/>
          </a:p>
          <a:p>
            <a:pPr fontAlgn="base"/>
            <a:r>
              <a:rPr lang="en-US" b="1" dirty="0" smtClean="0"/>
              <a:t>The Garbage Collection Process Start from the active objects and their pointers in the stack.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3395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Heap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understand how the garbage collector works in Node.js , we need to get to the detail of the heap structure.</a:t>
            </a:r>
          </a:p>
          <a:p>
            <a:r>
              <a:rPr lang="en-US" dirty="0" smtClean="0"/>
              <a:t>The heap is constructed from the following parts :</a:t>
            </a:r>
          </a:p>
          <a:p>
            <a:pPr lvl="1"/>
            <a:r>
              <a:rPr lang="en-US" dirty="0" smtClean="0"/>
              <a:t>New space</a:t>
            </a:r>
          </a:p>
          <a:p>
            <a:pPr lvl="1"/>
            <a:r>
              <a:rPr lang="en-US" dirty="0" smtClean="0"/>
              <a:t>Old data space</a:t>
            </a:r>
          </a:p>
          <a:p>
            <a:pPr lvl="1"/>
            <a:r>
              <a:rPr lang="en-US" dirty="0" smtClean="0"/>
              <a:t>Old pointer space</a:t>
            </a:r>
          </a:p>
          <a:p>
            <a:pPr lvl="1"/>
            <a:r>
              <a:rPr lang="en-US" dirty="0" smtClean="0"/>
              <a:t>Large object space</a:t>
            </a:r>
          </a:p>
          <a:p>
            <a:pPr lvl="1"/>
            <a:r>
              <a:rPr lang="en-US" dirty="0" smtClean="0"/>
              <a:t>Code space</a:t>
            </a:r>
          </a:p>
          <a:p>
            <a:pPr lvl="1"/>
            <a:r>
              <a:rPr lang="en-US" dirty="0" err="1" smtClean="0"/>
              <a:t>Misc</a:t>
            </a:r>
            <a:r>
              <a:rPr lang="en-US" dirty="0" smtClean="0"/>
              <a:t> space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04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– New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heap “young generation” objects</a:t>
            </a:r>
          </a:p>
          <a:p>
            <a:r>
              <a:rPr lang="en-US" dirty="0" smtClean="0"/>
              <a:t>Most objects are allocated there</a:t>
            </a:r>
          </a:p>
          <a:p>
            <a:r>
              <a:rPr lang="en-US" dirty="0" smtClean="0"/>
              <a:t>Small space related to other heap portions</a:t>
            </a:r>
          </a:p>
          <a:p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esigned to be garbage collected very quickly</a:t>
            </a:r>
          </a:p>
          <a:p>
            <a:r>
              <a:rPr lang="en-US" dirty="0" smtClean="0"/>
              <a:t>The strategy –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ost objects will be deleted from new space</a:t>
            </a:r>
          </a:p>
          <a:p>
            <a:pPr lvl="1"/>
            <a:r>
              <a:rPr lang="en-US" dirty="0" smtClean="0"/>
              <a:t>Only objects that survive the new space arrive to old space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2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– Old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1800" dirty="0"/>
              <a:t>Most objects are moved here after surviving in new-space for a while</a:t>
            </a:r>
            <a:r>
              <a:rPr lang="en-US" sz="1800" dirty="0" smtClean="0"/>
              <a:t>.</a:t>
            </a:r>
            <a:endParaRPr lang="en-US" dirty="0" smtClean="0"/>
          </a:p>
          <a:p>
            <a:r>
              <a:rPr lang="en-US" dirty="0" smtClean="0"/>
              <a:t>Old Data Space –</a:t>
            </a:r>
          </a:p>
          <a:p>
            <a:pPr lvl="1"/>
            <a:r>
              <a:rPr lang="en-US" dirty="0" smtClean="0"/>
              <a:t>Objects </a:t>
            </a:r>
            <a:r>
              <a:rPr lang="en-US" dirty="0"/>
              <a:t>which </a:t>
            </a:r>
            <a:r>
              <a:rPr lang="en-US" dirty="0" smtClean="0"/>
              <a:t>contain </a:t>
            </a:r>
            <a:r>
              <a:rPr lang="en-US" dirty="0"/>
              <a:t>raw data (no </a:t>
            </a:r>
            <a:r>
              <a:rPr lang="en-US" dirty="0" smtClean="0"/>
              <a:t>pointers).</a:t>
            </a:r>
          </a:p>
          <a:p>
            <a:pPr lvl="1"/>
            <a:r>
              <a:rPr lang="en-US" dirty="0" smtClean="0"/>
              <a:t>Examples : </a:t>
            </a:r>
          </a:p>
          <a:p>
            <a:pPr lvl="2"/>
            <a:r>
              <a:rPr lang="en-US" dirty="0" smtClean="0"/>
              <a:t>Strings</a:t>
            </a:r>
          </a:p>
          <a:p>
            <a:pPr lvl="2"/>
            <a:r>
              <a:rPr lang="en-US" dirty="0" smtClean="0"/>
              <a:t>boxed numbers</a:t>
            </a:r>
          </a:p>
          <a:p>
            <a:pPr lvl="2"/>
            <a:r>
              <a:rPr lang="en-US" dirty="0" smtClean="0"/>
              <a:t>arrays </a:t>
            </a:r>
            <a:r>
              <a:rPr lang="en-US" dirty="0"/>
              <a:t>of unboxed </a:t>
            </a:r>
            <a:r>
              <a:rPr lang="en-US" dirty="0" smtClean="0"/>
              <a:t>doubles</a:t>
            </a:r>
          </a:p>
          <a:p>
            <a:r>
              <a:rPr lang="en-US" dirty="0" smtClean="0"/>
              <a:t>Old Pointer Space </a:t>
            </a:r>
          </a:p>
          <a:p>
            <a:pPr lvl="1"/>
            <a:r>
              <a:rPr lang="en-US" dirty="0" smtClean="0"/>
              <a:t>Objects </a:t>
            </a:r>
            <a:r>
              <a:rPr lang="en-US" dirty="0"/>
              <a:t>which may have pointers to other objects.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74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– Large Object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05000"/>
            <a:ext cx="6347714" cy="3880773"/>
          </a:xfrm>
        </p:spPr>
        <p:txBody>
          <a:bodyPr/>
          <a:lstStyle/>
          <a:p>
            <a:r>
              <a:rPr lang="en-US" dirty="0"/>
              <a:t>Contains objects which are larger than the size limits of other spaces.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gets its own </a:t>
            </a:r>
            <a:r>
              <a:rPr lang="en-US" dirty="0" smtClean="0"/>
              <a:t>region </a:t>
            </a:r>
            <a:r>
              <a:rPr lang="en-US" dirty="0"/>
              <a:t>of memory. </a:t>
            </a:r>
            <a:endParaRPr lang="en-US" dirty="0" smtClean="0"/>
          </a:p>
          <a:p>
            <a:r>
              <a:rPr lang="en-US" dirty="0" smtClean="0"/>
              <a:t>Large </a:t>
            </a:r>
            <a:r>
              <a:rPr lang="en-US" dirty="0"/>
              <a:t>objects are never moved by the garbage collector.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30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– Code Space And </a:t>
            </a:r>
            <a:r>
              <a:rPr lang="en-US" dirty="0" err="1" smtClean="0"/>
              <a:t>Misc</a:t>
            </a:r>
            <a:r>
              <a:rPr lang="en-US" dirty="0" smtClean="0"/>
              <a:t>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Space – </a:t>
            </a:r>
          </a:p>
          <a:p>
            <a:pPr lvl="1"/>
            <a:r>
              <a:rPr lang="en-US" dirty="0" smtClean="0"/>
              <a:t>Code objects allocated there. </a:t>
            </a:r>
          </a:p>
          <a:p>
            <a:pPr lvl="1"/>
            <a:r>
              <a:rPr lang="en-US" dirty="0" smtClean="0"/>
              <a:t>The only space with executable memory.</a:t>
            </a:r>
          </a:p>
          <a:p>
            <a:r>
              <a:rPr lang="en-US" dirty="0" err="1" smtClean="0"/>
              <a:t>Misc</a:t>
            </a:r>
            <a:r>
              <a:rPr lang="en-US" dirty="0" smtClean="0"/>
              <a:t> Space - </a:t>
            </a:r>
            <a:r>
              <a:rPr lang="en-US" dirty="0"/>
              <a:t>These include the </a:t>
            </a:r>
            <a:endParaRPr lang="en-US" dirty="0" smtClean="0"/>
          </a:p>
          <a:p>
            <a:pPr lvl="1"/>
            <a:r>
              <a:rPr lang="en-US" dirty="0" smtClean="0"/>
              <a:t>Cell </a:t>
            </a:r>
            <a:r>
              <a:rPr lang="en-US" dirty="0"/>
              <a:t>space, property cell space and map space and they contain specialized data and pointers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Garbage collection is not done on those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64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13000"/>
            <a:ext cx="6347713" cy="1320800"/>
          </a:xfrm>
        </p:spPr>
        <p:txBody>
          <a:bodyPr/>
          <a:lstStyle/>
          <a:p>
            <a:r>
              <a:rPr lang="en-US" dirty="0" smtClean="0"/>
              <a:t>How The GC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29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  <a:r>
              <a:rPr lang="en-US" dirty="0" err="1" smtClean="0"/>
              <a:t>Explenation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0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JavaScript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/>
          <a:lstStyle/>
          <a:p>
            <a:r>
              <a:rPr lang="en-US" dirty="0" smtClean="0"/>
              <a:t>A program which executes JavaScript code.</a:t>
            </a:r>
          </a:p>
          <a:p>
            <a:r>
              <a:rPr lang="en-US" dirty="0" smtClean="0"/>
              <a:t>Can be implemented as </a:t>
            </a:r>
          </a:p>
          <a:p>
            <a:pPr lvl="1"/>
            <a:r>
              <a:rPr lang="en-US" dirty="0" err="1" smtClean="0"/>
              <a:t>Interperter</a:t>
            </a:r>
            <a:endParaRPr lang="en-US" dirty="0" smtClean="0"/>
          </a:p>
          <a:p>
            <a:pPr lvl="1"/>
            <a:r>
              <a:rPr lang="en-US" dirty="0" smtClean="0"/>
              <a:t>JIT compiler</a:t>
            </a:r>
          </a:p>
          <a:p>
            <a:r>
              <a:rPr lang="en-US" dirty="0" smtClean="0"/>
              <a:t>List of JavaScript Engine</a:t>
            </a:r>
          </a:p>
          <a:p>
            <a:pPr lvl="1"/>
            <a:r>
              <a:rPr lang="en-US" dirty="0" smtClean="0"/>
              <a:t>V8</a:t>
            </a:r>
          </a:p>
          <a:p>
            <a:pPr lvl="1"/>
            <a:r>
              <a:rPr lang="en-US" dirty="0" smtClean="0"/>
              <a:t>Rhino</a:t>
            </a:r>
          </a:p>
          <a:p>
            <a:pPr lvl="1"/>
            <a:r>
              <a:rPr lang="en-US" dirty="0" err="1" smtClean="0"/>
              <a:t>SpiderMonkey</a:t>
            </a:r>
            <a:endParaRPr lang="en-US" dirty="0" smtClean="0"/>
          </a:p>
          <a:p>
            <a:pPr lvl="1"/>
            <a:r>
              <a:rPr lang="en-US" dirty="0" smtClean="0"/>
              <a:t>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59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6347713" cy="1320800"/>
          </a:xfrm>
        </p:spPr>
        <p:txBody>
          <a:bodyPr/>
          <a:lstStyle/>
          <a:p>
            <a:r>
              <a:rPr lang="en-US" dirty="0" smtClean="0"/>
              <a:t>How Does It Really Work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6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v8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 source JavaScript engine</a:t>
            </a:r>
          </a:p>
          <a:p>
            <a:r>
              <a:rPr lang="en-US" dirty="0" smtClean="0"/>
              <a:t>Written in </a:t>
            </a:r>
            <a:r>
              <a:rPr lang="en-US" dirty="0" err="1" smtClean="0"/>
              <a:t>c++</a:t>
            </a:r>
            <a:r>
              <a:rPr lang="en-US" dirty="0" smtClean="0"/>
              <a:t> by Google </a:t>
            </a:r>
          </a:p>
          <a:p>
            <a:r>
              <a:rPr lang="en-US" dirty="0" smtClean="0"/>
              <a:t>Used in Google chrome</a:t>
            </a:r>
          </a:p>
          <a:p>
            <a:r>
              <a:rPr lang="en-US" dirty="0" smtClean="0"/>
              <a:t>Designed to increase JavaScript performance inside web browsers</a:t>
            </a:r>
          </a:p>
          <a:p>
            <a:r>
              <a:rPr lang="en-US" dirty="0" smtClean="0"/>
              <a:t>Compiles a JavaScript code to machine code on execution (JIT compiler)</a:t>
            </a:r>
          </a:p>
          <a:p>
            <a:r>
              <a:rPr lang="en-US" dirty="0" smtClean="0"/>
              <a:t>Does not produce any intermediate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8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– v8 Adopted by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V8 was not designed for server</a:t>
            </a:r>
          </a:p>
          <a:p>
            <a:r>
              <a:rPr lang="en-US" dirty="0" smtClean="0"/>
              <a:t>Built to power fast browsers</a:t>
            </a:r>
          </a:p>
          <a:p>
            <a:r>
              <a:rPr lang="en-US" dirty="0" smtClean="0"/>
              <a:t>When it was ported to server, cam the understanding that it needs 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Manual Memory </a:t>
            </a:r>
            <a:r>
              <a:rPr lang="en-US" dirty="0"/>
              <a:t>M</a:t>
            </a:r>
            <a:r>
              <a:rPr lang="en-US" dirty="0" smtClean="0"/>
              <a:t>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5867400" cy="52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5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memory management</a:t>
            </a:r>
          </a:p>
          <a:p>
            <a:r>
              <a:rPr lang="en-US" dirty="0" smtClean="0"/>
              <a:t>Attempts to reclaim memory which not used by the program any more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Provide developers huge simplification : They do not need to handle garbage collection themselves</a:t>
            </a:r>
          </a:p>
          <a:p>
            <a:pPr lvl="1"/>
            <a:r>
              <a:rPr lang="en-US" dirty="0" smtClean="0"/>
              <a:t>Reduce memory leaks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0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84400"/>
            <a:ext cx="6347713" cy="1320800"/>
          </a:xfrm>
        </p:spPr>
        <p:txBody>
          <a:bodyPr/>
          <a:lstStyle/>
          <a:p>
            <a:r>
              <a:rPr lang="en-US" dirty="0" smtClean="0"/>
              <a:t>V8 Memory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87" y="381000"/>
            <a:ext cx="6347713" cy="1320800"/>
          </a:xfrm>
        </p:spPr>
        <p:txBody>
          <a:bodyPr/>
          <a:lstStyle/>
          <a:p>
            <a:r>
              <a:rPr lang="en-US" dirty="0" smtClean="0"/>
              <a:t>Memory Scheme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5486399" cy="541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023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37055</TotalTime>
  <Words>677</Words>
  <Application>Microsoft Office PowerPoint</Application>
  <PresentationFormat>On-screen Show (4:3)</PresentationFormat>
  <Paragraphs>182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Facet</vt:lpstr>
      <vt:lpstr>Node.js Garbage Collector</vt:lpstr>
      <vt:lpstr>Agenda</vt:lpstr>
      <vt:lpstr>What Is a JavaScript Engine</vt:lpstr>
      <vt:lpstr>Introduction to v8</vt:lpstr>
      <vt:lpstr>Evolution – v8 Adopted by Node.js</vt:lpstr>
      <vt:lpstr>Manual Memory Management</vt:lpstr>
      <vt:lpstr>Garbage Collection</vt:lpstr>
      <vt:lpstr>V8 Memory Structure</vt:lpstr>
      <vt:lpstr>Memory Scheme Overview</vt:lpstr>
      <vt:lpstr>Concrete Example</vt:lpstr>
      <vt:lpstr>Memory Scheme - Definitions</vt:lpstr>
      <vt:lpstr>The Stack</vt:lpstr>
      <vt:lpstr>Stack - Concrete Example</vt:lpstr>
      <vt:lpstr>Stack – Concrete Example</vt:lpstr>
      <vt:lpstr>Stack – Concrete Example</vt:lpstr>
      <vt:lpstr>Stack – Concrete Example</vt:lpstr>
      <vt:lpstr>Stack – Concrete Example</vt:lpstr>
      <vt:lpstr>Stack – Concrete Example</vt:lpstr>
      <vt:lpstr>Stack – Concrete Example</vt:lpstr>
      <vt:lpstr>Stack – Concrete Example</vt:lpstr>
      <vt:lpstr>Stack – Concrete Example</vt:lpstr>
      <vt:lpstr>Summary</vt:lpstr>
      <vt:lpstr>V8 Heap Structure</vt:lpstr>
      <vt:lpstr>Heap – New Space</vt:lpstr>
      <vt:lpstr>Heap – Old Space</vt:lpstr>
      <vt:lpstr>Heap – Large Object Space</vt:lpstr>
      <vt:lpstr>Heap – Code Space And Misc Space</vt:lpstr>
      <vt:lpstr>How The GC Works</vt:lpstr>
      <vt:lpstr>High Level Explenation</vt:lpstr>
      <vt:lpstr>How Does It Really Work ?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415</cp:revision>
  <dcterms:created xsi:type="dcterms:W3CDTF">2006-08-16T00:00:00Z</dcterms:created>
  <dcterms:modified xsi:type="dcterms:W3CDTF">2018-04-20T08:46:14Z</dcterms:modified>
</cp:coreProperties>
</file>