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0"/>
  </p:notesMasterIdLst>
  <p:sldIdLst>
    <p:sldId id="256" r:id="rId2"/>
    <p:sldId id="313" r:id="rId3"/>
    <p:sldId id="431" r:id="rId4"/>
    <p:sldId id="408" r:id="rId5"/>
    <p:sldId id="385" r:id="rId6"/>
    <p:sldId id="394" r:id="rId7"/>
    <p:sldId id="395" r:id="rId8"/>
    <p:sldId id="393" r:id="rId9"/>
    <p:sldId id="396" r:id="rId10"/>
    <p:sldId id="389" r:id="rId11"/>
    <p:sldId id="397" r:id="rId12"/>
    <p:sldId id="406" r:id="rId13"/>
    <p:sldId id="407" r:id="rId14"/>
    <p:sldId id="398" r:id="rId15"/>
    <p:sldId id="399" r:id="rId16"/>
    <p:sldId id="402" r:id="rId17"/>
    <p:sldId id="400" r:id="rId18"/>
    <p:sldId id="401" r:id="rId19"/>
    <p:sldId id="403" r:id="rId20"/>
    <p:sldId id="404" r:id="rId21"/>
    <p:sldId id="405" r:id="rId22"/>
    <p:sldId id="409" r:id="rId23"/>
    <p:sldId id="410" r:id="rId24"/>
    <p:sldId id="411" r:id="rId25"/>
    <p:sldId id="414" r:id="rId26"/>
    <p:sldId id="413" r:id="rId27"/>
    <p:sldId id="412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35" r:id="rId40"/>
    <p:sldId id="426" r:id="rId41"/>
    <p:sldId id="427" r:id="rId42"/>
    <p:sldId id="428" r:id="rId43"/>
    <p:sldId id="429" r:id="rId44"/>
    <p:sldId id="430" r:id="rId45"/>
    <p:sldId id="433" r:id="rId46"/>
    <p:sldId id="434" r:id="rId47"/>
    <p:sldId id="432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Node.js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Always work with asynchronous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7" y="1565748"/>
            <a:ext cx="6159743" cy="1329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6371029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29" y="3818467"/>
            <a:ext cx="175260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8" y="1693626"/>
            <a:ext cx="1201974" cy="12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Serial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 functions one after another. </a:t>
            </a:r>
          </a:p>
          <a:p>
            <a:r>
              <a:rPr lang="en-US" dirty="0" smtClean="0"/>
              <a:t>Asynchronous operations are executed one by one.</a:t>
            </a:r>
          </a:p>
          <a:p>
            <a:r>
              <a:rPr lang="en-US" dirty="0" smtClean="0"/>
              <a:t>Schedule of the asynchronous operations is done one by one</a:t>
            </a:r>
          </a:p>
          <a:p>
            <a:r>
              <a:rPr lang="en-US" dirty="0" smtClean="0"/>
              <a:t>You wait until one asynchronous operation will finish – and only then execute the other 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3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Avoid Serial Code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way that the event loop is build</a:t>
            </a:r>
          </a:p>
          <a:p>
            <a:pPr lvl="1"/>
            <a:r>
              <a:rPr lang="en-US" dirty="0" smtClean="0"/>
              <a:t>In Node.js there is no parallel code execution</a:t>
            </a:r>
          </a:p>
          <a:p>
            <a:pPr lvl="1"/>
            <a:r>
              <a:rPr lang="en-US" dirty="0" smtClean="0"/>
              <a:t>You always schedule asynchronous operations one by one</a:t>
            </a:r>
          </a:p>
          <a:p>
            <a:pPr lvl="1"/>
            <a:r>
              <a:rPr lang="en-US" dirty="0" smtClean="0"/>
              <a:t>You can execute asynchronous operations in parallel with the worker thread pool</a:t>
            </a:r>
          </a:p>
          <a:p>
            <a:pPr lvl="1"/>
            <a:r>
              <a:rPr lang="en-US" dirty="0" smtClean="0"/>
              <a:t>Attention – real parallel execution happened only if you have multi core CPU</a:t>
            </a:r>
          </a:p>
          <a:p>
            <a:r>
              <a:rPr lang="en-US" dirty="0" smtClean="0"/>
              <a:t>When writing serial code :</a:t>
            </a:r>
          </a:p>
          <a:p>
            <a:pPr lvl="1"/>
            <a:r>
              <a:rPr lang="en-US" dirty="0" smtClean="0"/>
              <a:t>You do not use the advantages of the worker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Code Example - </a:t>
            </a:r>
            <a:r>
              <a:rPr lang="en-US" dirty="0" err="1" smtClean="0"/>
              <a:t>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574936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– </a:t>
            </a:r>
            <a:r>
              <a:rPr lang="en-US" dirty="0" err="1" smtClean="0"/>
              <a:t>async.series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3627"/>
            <a:ext cx="5943600" cy="509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6804913" cy="1320800"/>
          </a:xfrm>
        </p:spPr>
        <p:txBody>
          <a:bodyPr/>
          <a:lstStyle/>
          <a:p>
            <a:r>
              <a:rPr lang="en-US" dirty="0" smtClean="0"/>
              <a:t>Callbacks Solution </a:t>
            </a:r>
            <a:r>
              <a:rPr lang="en-US" dirty="0" smtClean="0"/>
              <a:t>– </a:t>
            </a:r>
            <a:r>
              <a:rPr lang="en-US" dirty="0" err="1" smtClean="0"/>
              <a:t>async.parallel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7" y="1663543"/>
            <a:ext cx="5677233" cy="50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 smtClean="0"/>
              <a:t>Serial Code Example -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57570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318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Solution </a:t>
            </a:r>
            <a:r>
              <a:rPr lang="en-US" dirty="0" smtClean="0"/>
              <a:t>- Run promises In Parallel Whenever You Can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707689" cy="4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Writing Serial Code With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8" y="1600199"/>
            <a:ext cx="5752182" cy="4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</a:p>
          <a:p>
            <a:r>
              <a:rPr lang="en-US" dirty="0" smtClean="0"/>
              <a:t>Node.js Programming patterns to support good performance</a:t>
            </a:r>
          </a:p>
          <a:p>
            <a:r>
              <a:rPr lang="en-US" dirty="0" smtClean="0"/>
              <a:t>Node.js recommended cluster configuration</a:t>
            </a:r>
          </a:p>
          <a:p>
            <a:r>
              <a:rPr lang="en-US" dirty="0" smtClean="0"/>
              <a:t>Promises performance</a:t>
            </a:r>
          </a:p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55600"/>
            <a:ext cx="6347713" cy="1320800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Parallel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1" y="1066800"/>
            <a:ext cx="6542099" cy="55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look at your code and look for functions that you can run in parallel.</a:t>
            </a:r>
          </a:p>
          <a:p>
            <a:r>
              <a:rPr lang="en-US" dirty="0" smtClean="0"/>
              <a:t>Try to run as much code in parallel as you can.</a:t>
            </a:r>
            <a:endParaRPr lang="he-IL" dirty="0" smtClean="0"/>
          </a:p>
          <a:p>
            <a:r>
              <a:rPr lang="en-US" dirty="0" smtClean="0"/>
              <a:t>Try to re-structure your code in order to execute as much asynchronous operations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Handle More Load with Your Node.js server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3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Use More Then One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loop.</a:t>
            </a:r>
          </a:p>
          <a:p>
            <a:r>
              <a:rPr lang="en-US" dirty="0" smtClean="0"/>
              <a:t>It will utilize only one CPU of the machine</a:t>
            </a:r>
          </a:p>
          <a:p>
            <a:r>
              <a:rPr lang="en-US" dirty="0" smtClean="0"/>
              <a:t>There is a limitation to the load that one process can handle – no matter how strong the machine is</a:t>
            </a:r>
          </a:p>
          <a:p>
            <a:r>
              <a:rPr lang="en-US" dirty="0" smtClean="0"/>
              <a:t>If we want to utilize the entire power of the CPUs of the machine – we have to use more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Setups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6" y="1981200"/>
            <a:ext cx="6347714" cy="4441163"/>
          </a:xfrm>
        </p:spPr>
        <p:txBody>
          <a:bodyPr>
            <a:normAutofit/>
          </a:bodyPr>
          <a:lstStyle/>
          <a:p>
            <a:r>
              <a:rPr lang="en-US" dirty="0" smtClean="0"/>
              <a:t>Using the Cluster Module </a:t>
            </a:r>
          </a:p>
          <a:p>
            <a:pPr lvl="1"/>
            <a:r>
              <a:rPr lang="en-US" dirty="0" smtClean="0"/>
              <a:t>Master Process will span child processes</a:t>
            </a:r>
          </a:p>
          <a:p>
            <a:pPr lvl="1"/>
            <a:r>
              <a:rPr lang="en-US" dirty="0" smtClean="0"/>
              <a:t>Master Process will be responsible to load balance the requests to the worker process.</a:t>
            </a:r>
          </a:p>
          <a:p>
            <a:pPr lvl="1"/>
            <a:r>
              <a:rPr lang="en-US" dirty="0" smtClean="0"/>
              <a:t>All processes listen to the same port</a:t>
            </a:r>
          </a:p>
          <a:p>
            <a:pPr lvl="1"/>
            <a:r>
              <a:rPr lang="en-US" dirty="0" smtClean="0"/>
              <a:t>The number of worker processes is equal to the number of the CPUs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288913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IPTable</a:t>
            </a:r>
            <a:r>
              <a:rPr lang="en-US" dirty="0"/>
              <a:t> module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</a:p>
          <a:p>
            <a:pPr lvl="1"/>
            <a:r>
              <a:rPr lang="en-US" dirty="0" smtClean="0"/>
              <a:t>Containers listening </a:t>
            </a:r>
            <a:r>
              <a:rPr lang="en-US" dirty="0"/>
              <a:t>on different </a:t>
            </a:r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each Container is mapped </a:t>
            </a:r>
            <a:r>
              <a:rPr lang="en-US" dirty="0"/>
              <a:t>to one CPU</a:t>
            </a:r>
          </a:p>
          <a:p>
            <a:pPr lvl="1"/>
            <a:r>
              <a:rPr lang="en-US" dirty="0" err="1"/>
              <a:t>IPTables</a:t>
            </a:r>
            <a:r>
              <a:rPr lang="en-US" dirty="0"/>
              <a:t> will listen on port 80 and will redirect to containers.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43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Multi Process Setup –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load balancer to load balance the requests</a:t>
            </a:r>
          </a:p>
          <a:p>
            <a:pPr lvl="1"/>
            <a:r>
              <a:rPr lang="en-US" dirty="0"/>
              <a:t>Setup several </a:t>
            </a:r>
            <a:r>
              <a:rPr lang="en-US" dirty="0" err="1"/>
              <a:t>docker</a:t>
            </a:r>
            <a:r>
              <a:rPr lang="en-US" dirty="0"/>
              <a:t> containers </a:t>
            </a:r>
            <a:endParaRPr lang="en-US" dirty="0" smtClean="0"/>
          </a:p>
          <a:p>
            <a:pPr lvl="1"/>
            <a:r>
              <a:rPr lang="en-US" dirty="0" smtClean="0"/>
              <a:t>Each container </a:t>
            </a:r>
            <a:r>
              <a:rPr lang="en-US" dirty="0"/>
              <a:t>listening on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one mapped to one CPU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Ngnix</a:t>
            </a:r>
            <a:r>
              <a:rPr lang="en-US" dirty="0"/>
              <a:t> or </a:t>
            </a:r>
            <a:r>
              <a:rPr lang="en-US" dirty="0" err="1"/>
              <a:t>HAProxy</a:t>
            </a:r>
            <a:r>
              <a:rPr lang="en-US" dirty="0"/>
              <a:t> as load balancer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Load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57663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– Cluster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0" y="1981200"/>
            <a:ext cx="634801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Requests Per Process - Nginx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01862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Performance Tips –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tips for every language :</a:t>
            </a:r>
          </a:p>
          <a:p>
            <a:pPr lvl="1"/>
            <a:r>
              <a:rPr lang="en-US" dirty="0"/>
              <a:t>Make sure your logs are on error mode</a:t>
            </a:r>
          </a:p>
          <a:p>
            <a:pPr lvl="1"/>
            <a:r>
              <a:rPr lang="en-US" dirty="0"/>
              <a:t>Use more efficient data structures – prefer </a:t>
            </a:r>
            <a:r>
              <a:rPr lang="en-US" dirty="0" err="1"/>
              <a:t>HashMaps</a:t>
            </a:r>
            <a:r>
              <a:rPr lang="en-US" dirty="0"/>
              <a:t> over arrays</a:t>
            </a:r>
          </a:p>
          <a:p>
            <a:pPr lvl="1"/>
            <a:r>
              <a:rPr lang="en-US" dirty="0"/>
              <a:t>Use cache wherever you can</a:t>
            </a:r>
          </a:p>
          <a:p>
            <a:pPr lvl="1"/>
            <a:r>
              <a:rPr lang="en-US" dirty="0"/>
              <a:t>Optimize your database queries – </a:t>
            </a:r>
          </a:p>
          <a:p>
            <a:pPr lvl="2"/>
            <a:r>
              <a:rPr lang="en-US" dirty="0"/>
              <a:t>Analyze your Db queries</a:t>
            </a:r>
          </a:p>
          <a:p>
            <a:pPr lvl="2"/>
            <a:r>
              <a:rPr lang="en-US" dirty="0"/>
              <a:t>Index you DB</a:t>
            </a:r>
          </a:p>
          <a:p>
            <a:pPr lvl="2"/>
            <a:r>
              <a:rPr lang="en-US" dirty="0"/>
              <a:t>Return only Needed fields and not entire table/collection</a:t>
            </a:r>
          </a:p>
          <a:p>
            <a:pPr lvl="2"/>
            <a:r>
              <a:rPr lang="en-US" dirty="0"/>
              <a:t>Limit amount of results </a:t>
            </a:r>
          </a:p>
        </p:txBody>
      </p:sp>
    </p:spTree>
    <p:extLst>
      <p:ext uri="{BB962C8B-B14F-4D97-AF65-F5344CB8AC3E}">
        <p14:creationId xmlns:p14="http://schemas.microsoft.com/office/powerpoint/2010/main" val="321334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Cluster Module Handles Less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cluster module, the master process is responsible for load balancing the requests.</a:t>
            </a:r>
          </a:p>
          <a:p>
            <a:r>
              <a:rPr lang="en-US" dirty="0" smtClean="0"/>
              <a:t>This will not come without a price :</a:t>
            </a:r>
          </a:p>
          <a:p>
            <a:pPr lvl="1"/>
            <a:r>
              <a:rPr lang="en-US" dirty="0" smtClean="0"/>
              <a:t>The Master process will handle much less load.</a:t>
            </a:r>
          </a:p>
          <a:p>
            <a:pPr lvl="1"/>
            <a:r>
              <a:rPr lang="en-US" dirty="0" smtClean="0"/>
              <a:t>The master process will waste the CPU on load balancing </a:t>
            </a:r>
          </a:p>
          <a:p>
            <a:pPr lvl="1"/>
            <a:r>
              <a:rPr lang="en-US" dirty="0" smtClean="0"/>
              <a:t>The master process will usually use much more memory then other processes.</a:t>
            </a:r>
          </a:p>
        </p:txBody>
      </p:sp>
    </p:spTree>
    <p:extLst>
      <p:ext uri="{BB962C8B-B14F-4D97-AF65-F5344CB8AC3E}">
        <p14:creationId xmlns:p14="http://schemas.microsoft.com/office/powerpoint/2010/main" val="299499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6" y="1681827"/>
            <a:ext cx="6347714" cy="3880773"/>
          </a:xfrm>
        </p:spPr>
        <p:txBody>
          <a:bodyPr/>
          <a:lstStyle/>
          <a:p>
            <a:r>
              <a:rPr lang="en-US" dirty="0"/>
              <a:t>If you want to squeeze performance –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Use load balancer</a:t>
            </a:r>
          </a:p>
          <a:p>
            <a:pPr lvl="1"/>
            <a:r>
              <a:rPr lang="en-US" dirty="0" smtClean="0"/>
              <a:t>Do not the cluster module</a:t>
            </a:r>
          </a:p>
          <a:p>
            <a:r>
              <a:rPr lang="en-US" dirty="0" smtClean="0"/>
              <a:t>Load balancer routing performance will always be better then cluster module</a:t>
            </a:r>
          </a:p>
          <a:p>
            <a:r>
              <a:rPr lang="en-US" dirty="0" smtClean="0"/>
              <a:t>Cluster module is an easy ,out of the box solution</a:t>
            </a:r>
          </a:p>
          <a:p>
            <a:pPr lvl="1"/>
            <a:r>
              <a:rPr lang="en-US" dirty="0" smtClean="0"/>
              <a:t>Does not require other software or much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2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/>
          <a:lstStyle/>
          <a:p>
            <a:r>
              <a:rPr lang="en-US" dirty="0" smtClean="0"/>
              <a:t>Promises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ES6 – promises became the standard in node.js programming</a:t>
            </a:r>
          </a:p>
          <a:p>
            <a:r>
              <a:rPr lang="en-US" dirty="0" smtClean="0"/>
              <a:t>It event became wider with </a:t>
            </a:r>
            <a:r>
              <a:rPr lang="en-US" dirty="0" err="1" smtClean="0"/>
              <a:t>async</a:t>
            </a:r>
            <a:r>
              <a:rPr lang="en-US" dirty="0" smtClean="0"/>
              <a:t> / await in ES7 </a:t>
            </a:r>
          </a:p>
          <a:p>
            <a:r>
              <a:rPr lang="en-US" dirty="0" smtClean="0"/>
              <a:t>The recommendation is to write everything with promises</a:t>
            </a:r>
          </a:p>
          <a:p>
            <a:r>
              <a:rPr lang="en-US" dirty="0" smtClean="0"/>
              <a:t>Which promise library will give me the best performance?</a:t>
            </a:r>
          </a:p>
          <a:p>
            <a:r>
              <a:rPr lang="en-US" dirty="0" smtClean="0"/>
              <a:t>What is the overhead on callbacks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7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60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Demo – Performance : Native Promises vs Bluebird 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Bluebird Promises Are Much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space much more efficiently</a:t>
            </a:r>
          </a:p>
          <a:p>
            <a:r>
              <a:rPr lang="en-US" dirty="0" smtClean="0"/>
              <a:t>Use much less memory</a:t>
            </a:r>
          </a:p>
          <a:p>
            <a:r>
              <a:rPr lang="en-US" dirty="0" smtClean="0"/>
              <a:t>Much more optimize</a:t>
            </a:r>
          </a:p>
          <a:p>
            <a:r>
              <a:rPr lang="en-US" dirty="0" smtClean="0"/>
              <a:t>Current Recommendation – always prefer to use bluebird and not   native promises.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3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 vs Promises vs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8" y="2133600"/>
            <a:ext cx="802455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84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romises and </a:t>
            </a:r>
            <a:r>
              <a:rPr lang="en-US" dirty="0" err="1" smtClean="0"/>
              <a:t>async</a:t>
            </a:r>
            <a:r>
              <a:rPr lang="en-US" dirty="0" smtClean="0"/>
              <a:t> await are adding overhead</a:t>
            </a:r>
          </a:p>
          <a:p>
            <a:r>
              <a:rPr lang="en-US" dirty="0"/>
              <a:t>T</a:t>
            </a:r>
            <a:r>
              <a:rPr lang="en-US" dirty="0" smtClean="0"/>
              <a:t>he recommendation is to write mostly with promises and </a:t>
            </a:r>
            <a:r>
              <a:rPr lang="en-US" dirty="0" err="1" smtClean="0"/>
              <a:t>async</a:t>
            </a:r>
            <a:r>
              <a:rPr lang="en-US" dirty="0" smtClean="0"/>
              <a:t> await</a:t>
            </a:r>
          </a:p>
          <a:p>
            <a:r>
              <a:rPr lang="en-US" dirty="0" smtClean="0"/>
              <a:t>Use Bluebird promises</a:t>
            </a:r>
          </a:p>
          <a:p>
            <a:r>
              <a:rPr lang="en-US" dirty="0" smtClean="0"/>
              <a:t>In case you need to </a:t>
            </a:r>
            <a:r>
              <a:rPr lang="en-US" b="1" dirty="0" smtClean="0"/>
              <a:t>‘fight for every millisecond’ </a:t>
            </a:r>
            <a:endParaRPr lang="en-US" dirty="0"/>
          </a:p>
          <a:p>
            <a:pPr lvl="1"/>
            <a:r>
              <a:rPr lang="en-US" dirty="0" smtClean="0"/>
              <a:t>Remove promises</a:t>
            </a:r>
          </a:p>
          <a:p>
            <a:pPr lvl="1"/>
            <a:r>
              <a:rPr lang="en-US" dirty="0" smtClean="0"/>
              <a:t>Go back to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1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87" y="2362200"/>
            <a:ext cx="6347713" cy="1320800"/>
          </a:xfrm>
        </p:spPr>
        <p:txBody>
          <a:bodyPr/>
          <a:lstStyle/>
          <a:p>
            <a:r>
              <a:rPr lang="en-US" dirty="0" smtClean="0"/>
              <a:t>JavaScript Code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8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Prefer Native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4227"/>
            <a:ext cx="6347714" cy="3880773"/>
          </a:xfrm>
        </p:spPr>
        <p:txBody>
          <a:bodyPr/>
          <a:lstStyle/>
          <a:p>
            <a:r>
              <a:rPr lang="en-US" dirty="0" smtClean="0"/>
              <a:t>Always prefer native v8 libraries</a:t>
            </a:r>
          </a:p>
          <a:p>
            <a:r>
              <a:rPr lang="en-US" dirty="0" smtClean="0"/>
              <a:t>Prefer them over client libraries such as :</a:t>
            </a:r>
          </a:p>
          <a:p>
            <a:pPr lvl="1"/>
            <a:r>
              <a:rPr lang="en-US" dirty="0" err="1" smtClean="0"/>
              <a:t>Loadsh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l</a:t>
            </a:r>
            <a:r>
              <a:rPr lang="en-US" dirty="0" smtClean="0"/>
              <a:t>ibraries contain code to support multiple browsers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needed in Node.js server programming</a:t>
            </a:r>
          </a:p>
          <a:p>
            <a:r>
              <a:rPr lang="en-US" dirty="0" smtClean="0"/>
              <a:t>Exception : </a:t>
            </a:r>
            <a:r>
              <a:rPr lang="en-US" b="1" dirty="0" smtClean="0"/>
              <a:t>Bluebird promises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98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844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Node.js Programming Patterns That Support Good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8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vs </a:t>
            </a:r>
            <a:r>
              <a:rPr lang="en-US" dirty="0" err="1" smtClean="0"/>
              <a:t>forEach</a:t>
            </a:r>
            <a:r>
              <a:rPr lang="en-US" dirty="0" smtClean="0"/>
              <a:t>()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foreach</a:t>
            </a:r>
            <a:r>
              <a:rPr lang="en-US" dirty="0" smtClean="0"/>
              <a:t>() while iterating on arrays </a:t>
            </a:r>
          </a:p>
          <a:p>
            <a:r>
              <a:rPr lang="en-US" dirty="0" smtClean="0"/>
              <a:t>Prefer not to use the for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() Prevent you from iterating empty elements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5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08200"/>
            <a:ext cx="6347713" cy="1320800"/>
          </a:xfrm>
        </p:spPr>
        <p:txBody>
          <a:bodyPr/>
          <a:lstStyle/>
          <a:p>
            <a:r>
              <a:rPr lang="en-US" dirty="0" smtClean="0"/>
              <a:t>Demo – For vs 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Common Code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Code – function or object which continuously being used</a:t>
            </a:r>
          </a:p>
          <a:p>
            <a:r>
              <a:rPr lang="en-US" dirty="0" smtClean="0"/>
              <a:t>The JIT compiler in v8 engine stores the binary version of a continuously used function or object </a:t>
            </a:r>
            <a:endParaRPr lang="en-US" dirty="0"/>
          </a:p>
          <a:p>
            <a:r>
              <a:rPr lang="en-US" dirty="0" smtClean="0"/>
              <a:t>If the contract is not changed – v8 will optimize</a:t>
            </a:r>
          </a:p>
          <a:p>
            <a:r>
              <a:rPr lang="en-US" dirty="0" smtClean="0"/>
              <a:t>Huge performance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1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47713" cy="1320800"/>
          </a:xfrm>
        </p:spPr>
        <p:txBody>
          <a:bodyPr/>
          <a:lstStyle/>
          <a:p>
            <a:r>
              <a:rPr lang="en-US" dirty="0" smtClean="0"/>
              <a:t>Create Class For Similar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360711" cy="253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3840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5959356" cy="22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482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9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Using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delete a property from an object.</a:t>
            </a:r>
          </a:p>
          <a:p>
            <a:r>
              <a:rPr lang="en-US" dirty="0" smtClean="0"/>
              <a:t>When using delete on an object :</a:t>
            </a:r>
          </a:p>
          <a:p>
            <a:pPr lvl="1"/>
            <a:r>
              <a:rPr lang="en-US" dirty="0" smtClean="0"/>
              <a:t>JIT compiler invalidate the binary of the object’s class for this instance</a:t>
            </a:r>
          </a:p>
          <a:p>
            <a:pPr lvl="1"/>
            <a:r>
              <a:rPr lang="en-US" dirty="0" smtClean="0"/>
              <a:t>JIT compiler treats the object separately from the class</a:t>
            </a:r>
          </a:p>
          <a:p>
            <a:pPr lvl="1"/>
            <a:r>
              <a:rPr lang="en-US" dirty="0" smtClean="0"/>
              <a:t>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61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JavaScript Arrays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6705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30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91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590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1905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 In Traditional Languages 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3821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10668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14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24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6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00" y="4648200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7315200" y="4648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2" idx="1"/>
          </p:cNvCxnSpPr>
          <p:nvPr/>
        </p:nvCxnSpPr>
        <p:spPr>
          <a:xfrm>
            <a:off x="16764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24" idx="1"/>
          </p:cNvCxnSpPr>
          <p:nvPr/>
        </p:nvCxnSpPr>
        <p:spPr>
          <a:xfrm>
            <a:off x="3733800" y="49149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1200" y="4953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72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7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Typed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ArrayBuffer</a:t>
            </a:r>
            <a:r>
              <a:rPr lang="en-US" dirty="0" smtClean="0"/>
              <a:t> and </a:t>
            </a:r>
            <a:r>
              <a:rPr lang="en-US" dirty="0" err="1" smtClean="0"/>
              <a:t>TypedArrays</a:t>
            </a:r>
            <a:r>
              <a:rPr lang="en-US" dirty="0" smtClean="0"/>
              <a:t> introduced in ES6.</a:t>
            </a:r>
          </a:p>
          <a:p>
            <a:r>
              <a:rPr lang="en-US" dirty="0" smtClean="0"/>
              <a:t>If the array contains the same types, the JIT compiler will allocate continuous memory, like in traditional languages</a:t>
            </a:r>
          </a:p>
          <a:p>
            <a:r>
              <a:rPr lang="en-US" dirty="0" smtClean="0"/>
              <a:t>Insertion and read will become much faster</a:t>
            </a:r>
          </a:p>
          <a:p>
            <a:r>
              <a:rPr lang="en-US" dirty="0" smtClean="0"/>
              <a:t>You will get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0"/>
            <a:ext cx="6347713" cy="1320800"/>
          </a:xfrm>
        </p:spPr>
        <p:txBody>
          <a:bodyPr/>
          <a:lstStyle/>
          <a:p>
            <a:r>
              <a:rPr lang="en-US" dirty="0" smtClean="0"/>
              <a:t>Demo – Typed Arrays vs Old Arrays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4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Event Loop - Reminder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696200" cy="4343400"/>
          </a:xfrm>
        </p:spPr>
      </p:pic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Synchronous Operations Are Bad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347714" cy="3880773"/>
          </a:xfrm>
        </p:spPr>
        <p:txBody>
          <a:bodyPr/>
          <a:lstStyle/>
          <a:p>
            <a:r>
              <a:rPr lang="en-US" dirty="0"/>
              <a:t>Small number of threads to handle many clients</a:t>
            </a:r>
          </a:p>
          <a:p>
            <a:pPr lvl="1"/>
            <a:r>
              <a:rPr lang="en-US" dirty="0"/>
              <a:t>One thread for event loop</a:t>
            </a:r>
          </a:p>
          <a:p>
            <a:pPr lvl="1"/>
            <a:r>
              <a:rPr lang="en-US" dirty="0"/>
              <a:t>Constant amount of threads in workers pool</a:t>
            </a:r>
          </a:p>
          <a:p>
            <a:r>
              <a:rPr lang="en-US" dirty="0" smtClean="0"/>
              <a:t>Benefit : </a:t>
            </a:r>
          </a:p>
          <a:p>
            <a:pPr lvl="1"/>
            <a:r>
              <a:rPr lang="en-US" dirty="0" smtClean="0"/>
              <a:t>The server spend </a:t>
            </a:r>
            <a:r>
              <a:rPr lang="en-US" dirty="0"/>
              <a:t>more time and memory working on </a:t>
            </a:r>
            <a:r>
              <a:rPr lang="en-US" dirty="0" smtClean="0"/>
              <a:t>clients actual work </a:t>
            </a:r>
          </a:p>
          <a:p>
            <a:pPr lvl="1"/>
            <a:r>
              <a:rPr lang="en-US" dirty="0" smtClean="0"/>
              <a:t>Not paying </a:t>
            </a:r>
            <a:r>
              <a:rPr lang="en-US" dirty="0"/>
              <a:t>space and time overheads for threads</a:t>
            </a:r>
          </a:p>
        </p:txBody>
      </p:sp>
    </p:spTree>
    <p:extLst>
      <p:ext uri="{BB962C8B-B14F-4D97-AF65-F5344CB8AC3E}">
        <p14:creationId xmlns:p14="http://schemas.microsoft.com/office/powerpoint/2010/main" val="17438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Thread is critical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553201" cy="4525963"/>
          </a:xfrm>
        </p:spPr>
        <p:txBody>
          <a:bodyPr/>
          <a:lstStyle/>
          <a:p>
            <a:r>
              <a:rPr lang="en-US" dirty="0"/>
              <a:t>Blocked Thread :</a:t>
            </a:r>
          </a:p>
          <a:p>
            <a:pPr lvl="1"/>
            <a:r>
              <a:rPr lang="en-US" dirty="0"/>
              <a:t>Long callback (event loop)</a:t>
            </a:r>
          </a:p>
          <a:p>
            <a:pPr lvl="1"/>
            <a:r>
              <a:rPr lang="en-US" dirty="0"/>
              <a:t>Long task (worker pool)</a:t>
            </a:r>
          </a:p>
          <a:p>
            <a:r>
              <a:rPr lang="en-US" dirty="0"/>
              <a:t>If thread is blocked  - cannot handle requests from any other </a:t>
            </a:r>
            <a:r>
              <a:rPr lang="en-US" dirty="0" smtClean="0"/>
              <a:t>client.</a:t>
            </a:r>
            <a:endParaRPr lang="en-US" dirty="0"/>
          </a:p>
          <a:p>
            <a:r>
              <a:rPr lang="en-US" dirty="0" smtClean="0"/>
              <a:t>You have small number of Threads – and each blocked thread will give you severe performance hit.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4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synchronous operations </a:t>
            </a:r>
          </a:p>
          <a:p>
            <a:r>
              <a:rPr lang="en-US" dirty="0" smtClean="0"/>
              <a:t>Use the worker pool efficiently – 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parallel code and Not serial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chedule </a:t>
            </a:r>
            <a:r>
              <a:rPr lang="en-US" dirty="0" smtClean="0"/>
              <a:t>parallel asynchronous operations </a:t>
            </a:r>
            <a:r>
              <a:rPr lang="en-US" dirty="0" smtClean="0"/>
              <a:t> as mu as You can </a:t>
            </a:r>
            <a:endParaRPr lang="en-US" dirty="0" smtClean="0"/>
          </a:p>
          <a:p>
            <a:pPr lvl="2"/>
            <a:r>
              <a:rPr lang="en-US" dirty="0" smtClean="0"/>
              <a:t>I/O</a:t>
            </a:r>
          </a:p>
          <a:p>
            <a:pPr lvl="2"/>
            <a:r>
              <a:rPr lang="en-US" dirty="0" smtClean="0"/>
              <a:t>Timers</a:t>
            </a:r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sure that each total work assign to each client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89200"/>
            <a:ext cx="6347713" cy="1320800"/>
          </a:xfrm>
        </p:spPr>
        <p:txBody>
          <a:bodyPr/>
          <a:lstStyle/>
          <a:p>
            <a:r>
              <a:rPr lang="en-US" dirty="0" smtClean="0"/>
              <a:t>Avoid Synchronous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4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42797</TotalTime>
  <Words>1126</Words>
  <Application>Microsoft Office PowerPoint</Application>
  <PresentationFormat>On-screen Show (4:3)</PresentationFormat>
  <Paragraphs>178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Facet</vt:lpstr>
      <vt:lpstr>Node.js performance</vt:lpstr>
      <vt:lpstr>Agenda</vt:lpstr>
      <vt:lpstr>General Performance Tips – Application </vt:lpstr>
      <vt:lpstr>Node.js Programming Patterns That Support Good Performance</vt:lpstr>
      <vt:lpstr>The Event Loop - Reminder</vt:lpstr>
      <vt:lpstr>Why Synchronous Operations Are Bad ?</vt:lpstr>
      <vt:lpstr>Each Thread is critical !</vt:lpstr>
      <vt:lpstr>Conclusions</vt:lpstr>
      <vt:lpstr>Avoid Synchronous API </vt:lpstr>
      <vt:lpstr>Always work with asynchronous API</vt:lpstr>
      <vt:lpstr>Avoid Serial Code</vt:lpstr>
      <vt:lpstr>What Is Serial Code?</vt:lpstr>
      <vt:lpstr>Why To Avoid Serial Code ?</vt:lpstr>
      <vt:lpstr>Serial Code Example - CallBacks</vt:lpstr>
      <vt:lpstr>Serial Code Example – async.series</vt:lpstr>
      <vt:lpstr>Callbacks Solution – async.parallel</vt:lpstr>
      <vt:lpstr>Serial Code Example - Promises</vt:lpstr>
      <vt:lpstr>Promises Solution - Run promises In Parallel Whenever You Can</vt:lpstr>
      <vt:lpstr>Writing Serial Code With Async / Await</vt:lpstr>
      <vt:lpstr>Async / Await Parallel Code</vt:lpstr>
      <vt:lpstr>Summary</vt:lpstr>
      <vt:lpstr>Handle More Load with Your Node.js server cluster</vt:lpstr>
      <vt:lpstr>We Must Use More Then One Process</vt:lpstr>
      <vt:lpstr>Possible Multi Process Setups – Option 1</vt:lpstr>
      <vt:lpstr>Possible Multi Process Setup – Option 2</vt:lpstr>
      <vt:lpstr>Possible Multi Process Setup – Option 3</vt:lpstr>
      <vt:lpstr>Request Load Comparison</vt:lpstr>
      <vt:lpstr>Number Of Requests Per Process – Cluster Module</vt:lpstr>
      <vt:lpstr>Number Of Requests Per Process - Nginx</vt:lpstr>
      <vt:lpstr>Why Cluster Module Handles Less Load</vt:lpstr>
      <vt:lpstr>Conclusion</vt:lpstr>
      <vt:lpstr>Promises Performance</vt:lpstr>
      <vt:lpstr>Promises - Overview</vt:lpstr>
      <vt:lpstr>Code Demo – Performance : Native Promises vs Bluebird Promises</vt:lpstr>
      <vt:lpstr>Bluebird Promises Are Much Faster</vt:lpstr>
      <vt:lpstr>Callbacks vs Promises vs Async / Await</vt:lpstr>
      <vt:lpstr>Conclusions</vt:lpstr>
      <vt:lpstr>JavaScript Code Optimizations</vt:lpstr>
      <vt:lpstr>Always Prefer Native Libraries</vt:lpstr>
      <vt:lpstr>For vs forEach() Loops</vt:lpstr>
      <vt:lpstr>Demo – For vs forEach()</vt:lpstr>
      <vt:lpstr>Put Common Code In Functions</vt:lpstr>
      <vt:lpstr>Create Class For Similar Objects</vt:lpstr>
      <vt:lpstr>Avoid Using Delete</vt:lpstr>
      <vt:lpstr>Introduction To JavaScript Arrays </vt:lpstr>
      <vt:lpstr>Use Typed Arrays</vt:lpstr>
      <vt:lpstr>Demo – Typed Arrays vs Old Arrays Performance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607</cp:revision>
  <dcterms:created xsi:type="dcterms:W3CDTF">2006-08-16T00:00:00Z</dcterms:created>
  <dcterms:modified xsi:type="dcterms:W3CDTF">2018-04-15T20:22:01Z</dcterms:modified>
</cp:coreProperties>
</file>