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313" r:id="rId3"/>
    <p:sldId id="284" r:id="rId4"/>
    <p:sldId id="281" r:id="rId5"/>
    <p:sldId id="273" r:id="rId6"/>
    <p:sldId id="285" r:id="rId7"/>
    <p:sldId id="283" r:id="rId8"/>
    <p:sldId id="274" r:id="rId9"/>
    <p:sldId id="287" r:id="rId10"/>
    <p:sldId id="314" r:id="rId11"/>
    <p:sldId id="288" r:id="rId12"/>
    <p:sldId id="289" r:id="rId13"/>
    <p:sldId id="290" r:id="rId14"/>
    <p:sldId id="291" r:id="rId15"/>
    <p:sldId id="294" r:id="rId16"/>
    <p:sldId id="293" r:id="rId17"/>
    <p:sldId id="295" r:id="rId18"/>
    <p:sldId id="292" r:id="rId19"/>
    <p:sldId id="296" r:id="rId20"/>
    <p:sldId id="286" r:id="rId21"/>
    <p:sldId id="302" r:id="rId22"/>
    <p:sldId id="297" r:id="rId23"/>
    <p:sldId id="298" r:id="rId24"/>
    <p:sldId id="299" r:id="rId25"/>
    <p:sldId id="301" r:id="rId26"/>
    <p:sldId id="303" r:id="rId27"/>
    <p:sldId id="309" r:id="rId28"/>
    <p:sldId id="310" r:id="rId29"/>
    <p:sldId id="311" r:id="rId30"/>
    <p:sldId id="312" r:id="rId31"/>
    <p:sldId id="30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fs.html#fs_threadpool_usage" TargetMode="External"/><Relationship Id="rId2" Type="http://schemas.openxmlformats.org/officeDocument/2006/relationships/hyperlink" Target="https://nodejs.org/api/d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api/crypto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r>
              <a:rPr lang="en-US" dirty="0"/>
              <a:t>Event loop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55800"/>
            <a:ext cx="6347713" cy="1320800"/>
          </a:xfrm>
        </p:spPr>
        <p:txBody>
          <a:bodyPr/>
          <a:lstStyle/>
          <a:p>
            <a:r>
              <a:rPr lang="en-US" dirty="0" smtClean="0"/>
              <a:t>Event loop architecture and different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5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6410" r="6265" b="5769"/>
          <a:stretch/>
        </p:blipFill>
        <p:spPr>
          <a:xfrm>
            <a:off x="152400" y="1676400"/>
            <a:ext cx="717503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4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loop runs on single thread</a:t>
            </a:r>
          </a:p>
          <a:p>
            <a:r>
              <a:rPr lang="en-US" dirty="0"/>
              <a:t>Each new request register a synchronous callback</a:t>
            </a:r>
          </a:p>
          <a:p>
            <a:r>
              <a:rPr lang="en-US" dirty="0"/>
              <a:t>Execute JavaScript callbacks</a:t>
            </a:r>
          </a:p>
          <a:p>
            <a:r>
              <a:rPr lang="en-US" dirty="0"/>
              <a:t>Offloads </a:t>
            </a:r>
            <a:r>
              <a:rPr lang="en-US" dirty="0" smtClean="0"/>
              <a:t>I/O </a:t>
            </a:r>
            <a:r>
              <a:rPr lang="en-US" dirty="0"/>
              <a:t>operations to worker thread pool.</a:t>
            </a:r>
          </a:p>
          <a:p>
            <a:r>
              <a:rPr lang="en-US" dirty="0"/>
              <a:t>Handle callbacks for asynchronous </a:t>
            </a:r>
            <a:r>
              <a:rPr lang="en-US" dirty="0" smtClean="0"/>
              <a:t>I/O </a:t>
            </a:r>
            <a:r>
              <a:rPr lang="en-US" dirty="0"/>
              <a:t>operations that finished.</a:t>
            </a:r>
          </a:p>
        </p:txBody>
      </p:sp>
    </p:spTree>
    <p:extLst>
      <p:ext uri="{BB962C8B-B14F-4D97-AF65-F5344CB8AC3E}">
        <p14:creationId xmlns:p14="http://schemas.microsoft.com/office/powerpoint/2010/main" val="279963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 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to perform heavy operations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/>
              <a:t>CPU intensive operations</a:t>
            </a:r>
            <a:endParaRPr lang="he-IL" dirty="0"/>
          </a:p>
          <a:p>
            <a:r>
              <a:rPr lang="en-US" dirty="0"/>
              <a:t>Bounded by fixed capacity</a:t>
            </a:r>
          </a:p>
          <a:p>
            <a:r>
              <a:rPr lang="en-US" dirty="0"/>
              <a:t>Implemented with </a:t>
            </a:r>
            <a:r>
              <a:rPr lang="en-US" dirty="0" err="1"/>
              <a:t>libuv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/>
              <a:t>module submit a task to </a:t>
            </a:r>
            <a:r>
              <a:rPr lang="en-US" dirty="0" err="1"/>
              <a:t>libuv</a:t>
            </a:r>
            <a:r>
              <a:rPr lang="en-US" dirty="0"/>
              <a:t> API</a:t>
            </a:r>
            <a:r>
              <a:rPr lang="he-IL" dirty="0"/>
              <a:t> </a:t>
            </a:r>
            <a:r>
              <a:rPr lang="en-US" dirty="0" smtClean="0"/>
              <a:t>with C</a:t>
            </a:r>
            <a:r>
              <a:rPr lang="en-US" dirty="0"/>
              <a:t>++ add-on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3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Modules who use worker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296400" cy="5715000"/>
          </a:xfrm>
        </p:spPr>
        <p:txBody>
          <a:bodyPr>
            <a:normAutofit/>
          </a:bodyPr>
          <a:lstStyle/>
          <a:p>
            <a:r>
              <a:rPr lang="en-US" dirty="0"/>
              <a:t>I/O-intensive</a:t>
            </a:r>
          </a:p>
          <a:p>
            <a:pPr lvl="1"/>
            <a:r>
              <a:rPr lang="en-US" dirty="0">
                <a:hlinkClick r:id="rId2"/>
              </a:rPr>
              <a:t>DNS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dns.lookup</a:t>
            </a:r>
            <a:r>
              <a:rPr lang="en-US" dirty="0"/>
              <a:t>(), </a:t>
            </a:r>
            <a:r>
              <a:rPr lang="en-US" dirty="0" err="1"/>
              <a:t>dns.lookupService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File System</a:t>
            </a:r>
            <a:r>
              <a:rPr lang="en-US" dirty="0"/>
              <a:t>: All file system APIs except </a:t>
            </a:r>
            <a:endParaRPr lang="he-IL" dirty="0"/>
          </a:p>
          <a:p>
            <a:pPr lvl="2"/>
            <a:r>
              <a:rPr lang="en-US" dirty="0" err="1"/>
              <a:t>fs.FSWatcher</a:t>
            </a:r>
            <a:r>
              <a:rPr lang="en-US" dirty="0"/>
              <a:t>() </a:t>
            </a:r>
            <a:endParaRPr lang="he-IL" dirty="0"/>
          </a:p>
          <a:p>
            <a:pPr lvl="2"/>
            <a:r>
              <a:rPr lang="en-US" dirty="0"/>
              <a:t>explicitly synchronous operations.</a:t>
            </a:r>
          </a:p>
          <a:p>
            <a:r>
              <a:rPr lang="en-US" dirty="0"/>
              <a:t>CPU-intensive</a:t>
            </a:r>
          </a:p>
          <a:p>
            <a:pPr lvl="1"/>
            <a:r>
              <a:rPr lang="en-US" dirty="0">
                <a:hlinkClick r:id="rId4"/>
              </a:rPr>
              <a:t>Crypto</a:t>
            </a:r>
            <a:r>
              <a:rPr lang="en-US" dirty="0"/>
              <a:t>: </a:t>
            </a:r>
          </a:p>
          <a:p>
            <a:pPr lvl="2"/>
            <a:r>
              <a:rPr lang="en-US" dirty="0"/>
              <a:t>crypto.pbkdf2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 err="1"/>
              <a:t>crypto.randomBytes</a:t>
            </a:r>
            <a:r>
              <a:rPr lang="en-US" dirty="0" smtClean="0"/>
              <a:t>()</a:t>
            </a:r>
            <a:r>
              <a:rPr lang="en-US" dirty="0"/>
              <a:t> </a:t>
            </a:r>
          </a:p>
          <a:p>
            <a:pPr lvl="2"/>
            <a:r>
              <a:rPr lang="en-US" dirty="0" err="1"/>
              <a:t>crypto.randomFill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6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happening on the </a:t>
            </a:r>
            <a:br>
              <a:rPr lang="en-US" dirty="0" smtClean="0"/>
            </a:br>
            <a:r>
              <a:rPr lang="en-US" dirty="0" smtClean="0"/>
              <a:t>operating system level?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loop – What </a:t>
            </a:r>
            <a:r>
              <a:rPr lang="en-US" dirty="0"/>
              <a:t>the operation system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maintain a queue!</a:t>
            </a:r>
            <a:endParaRPr lang="he-IL" dirty="0"/>
          </a:p>
          <a:p>
            <a:r>
              <a:rPr lang="en-US" dirty="0"/>
              <a:t>Monitor collection of file descriptors</a:t>
            </a:r>
            <a:r>
              <a:rPr lang="he-IL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descriptor 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3508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Signals operating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3057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Notifies event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4024" y="3802792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Translates and invoke callback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23313" y="4038600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63319" y="4031392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91200" y="4012857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Thread Pool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queue of tasks</a:t>
            </a:r>
          </a:p>
          <a:p>
            <a:r>
              <a:rPr lang="en-US" dirty="0"/>
              <a:t>Each thread pops a task from the queue</a:t>
            </a:r>
          </a:p>
          <a:p>
            <a:r>
              <a:rPr lang="en-US" dirty="0"/>
              <a:t>When finished – raise event to event loop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599" y="3945924"/>
            <a:ext cx="17526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24242"/>
                </a:solidFill>
              </a:rPr>
              <a:t>Thread pops task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2688" y="3937686"/>
            <a:ext cx="16764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4444"/>
                </a:solidFill>
              </a:rPr>
              <a:t>Execute the task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9578" y="3952102"/>
            <a:ext cx="16764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4444"/>
                </a:solidFill>
              </a:rPr>
              <a:t>Raise event when done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514599" y="4365024"/>
            <a:ext cx="6096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031259" y="4332072"/>
            <a:ext cx="6096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6705600" cy="1524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Libuv</a:t>
            </a:r>
            <a:r>
              <a:rPr lang="en-US" dirty="0"/>
              <a:t> in a nutshell :</a:t>
            </a:r>
          </a:p>
          <a:p>
            <a:pPr lvl="1"/>
            <a:r>
              <a:rPr lang="en-US" dirty="0"/>
              <a:t>Multi platform C library</a:t>
            </a:r>
          </a:p>
          <a:p>
            <a:pPr lvl="1"/>
            <a:r>
              <a:rPr lang="en-US" dirty="0"/>
              <a:t>Provides support for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I/O </a:t>
            </a:r>
            <a:r>
              <a:rPr lang="en-US" dirty="0"/>
              <a:t>based on event loop</a:t>
            </a:r>
          </a:p>
          <a:p>
            <a:r>
              <a:rPr lang="en-US" dirty="0"/>
              <a:t>Supports :</a:t>
            </a:r>
          </a:p>
          <a:p>
            <a:pPr lvl="1"/>
            <a:r>
              <a:rPr lang="en-US" dirty="0" err="1"/>
              <a:t>Epoll</a:t>
            </a:r>
            <a:r>
              <a:rPr lang="en-US" dirty="0"/>
              <a:t> (Linux)</a:t>
            </a:r>
          </a:p>
          <a:p>
            <a:pPr lvl="1"/>
            <a:r>
              <a:rPr lang="en-US" dirty="0" err="1"/>
              <a:t>Kqueue</a:t>
            </a:r>
            <a:r>
              <a:rPr lang="en-US" dirty="0"/>
              <a:t> (OSX)</a:t>
            </a:r>
          </a:p>
          <a:p>
            <a:pPr lvl="1"/>
            <a:r>
              <a:rPr lang="en-US" dirty="0"/>
              <a:t>Windows IOCP</a:t>
            </a:r>
          </a:p>
          <a:p>
            <a:pPr lvl="1"/>
            <a:r>
              <a:rPr lang="en-US" dirty="0"/>
              <a:t>Solaris event 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6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order of operations in </a:t>
            </a:r>
            <a:br>
              <a:rPr lang="en-US" dirty="0"/>
            </a:br>
            <a:r>
              <a:rPr lang="en-US" dirty="0"/>
              <a:t>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78375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 – Blocking I/O</a:t>
            </a:r>
          </a:p>
          <a:p>
            <a:r>
              <a:rPr lang="en-US" dirty="0" smtClean="0"/>
              <a:t>The opposite – Non blocking I/O</a:t>
            </a:r>
          </a:p>
          <a:p>
            <a:r>
              <a:rPr lang="en-US" dirty="0" smtClean="0"/>
              <a:t>The event loop in a nutshell</a:t>
            </a:r>
          </a:p>
          <a:p>
            <a:r>
              <a:rPr lang="en-US" dirty="0"/>
              <a:t>E</a:t>
            </a:r>
            <a:r>
              <a:rPr lang="en-US" dirty="0" smtClean="0"/>
              <a:t>vent loop architecture and different components</a:t>
            </a:r>
          </a:p>
          <a:p>
            <a:r>
              <a:rPr lang="en-US" dirty="0" smtClean="0"/>
              <a:t>What actually happening on the operating system ?</a:t>
            </a:r>
          </a:p>
          <a:p>
            <a:r>
              <a:rPr lang="en-US" dirty="0" smtClean="0"/>
              <a:t>The different phases of the event loop</a:t>
            </a:r>
          </a:p>
          <a:p>
            <a:r>
              <a:rPr lang="en-US" dirty="0" smtClean="0"/>
              <a:t>Why Node.js scales well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loop phases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1" b="3174"/>
          <a:stretch/>
        </p:blipFill>
        <p:spPr>
          <a:xfrm>
            <a:off x="457201" y="1295400"/>
            <a:ext cx="6019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3969" r="7143" b="14943"/>
          <a:stretch/>
        </p:blipFill>
        <p:spPr>
          <a:xfrm>
            <a:off x="0" y="1981200"/>
            <a:ext cx="7772400" cy="363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General Mechanism</a:t>
            </a:r>
          </a:p>
        </p:txBody>
      </p:sp>
    </p:spTree>
    <p:extLst>
      <p:ext uri="{BB962C8B-B14F-4D97-AF65-F5344CB8AC3E}">
        <p14:creationId xmlns:p14="http://schemas.microsoft.com/office/powerpoint/2010/main" val="73671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endParaRPr lang="en-US" dirty="0"/>
          </a:p>
          <a:p>
            <a:r>
              <a:rPr lang="en-US" dirty="0"/>
              <a:t>Timer’s callback will run as soon as they can be scheduled after the threshold</a:t>
            </a:r>
          </a:p>
          <a:p>
            <a:r>
              <a:rPr lang="en-US" dirty="0"/>
              <a:t>Timer’s callback scheduling </a:t>
            </a:r>
            <a:r>
              <a:rPr lang="en-US" dirty="0" err="1"/>
              <a:t>controled</a:t>
            </a:r>
            <a:r>
              <a:rPr lang="en-US" dirty="0"/>
              <a:t> by the “poll” phase</a:t>
            </a:r>
          </a:p>
        </p:txBody>
      </p:sp>
    </p:spTree>
    <p:extLst>
      <p:ext uri="{BB962C8B-B14F-4D97-AF65-F5344CB8AC3E}">
        <p14:creationId xmlns:p14="http://schemas.microsoft.com/office/powerpoint/2010/main" val="303669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</a:t>
            </a:r>
            <a:r>
              <a:rPr lang="en-US" dirty="0"/>
              <a:t>callbacks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Specific system callback operations</a:t>
            </a:r>
          </a:p>
          <a:p>
            <a:pPr lvl="1"/>
            <a:r>
              <a:rPr lang="en-US" dirty="0"/>
              <a:t>For example : TCP socket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3200"/>
            <a:ext cx="717290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0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/>
              <a:t>Poll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25969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Timers with threshold elapsed ?</a:t>
            </a:r>
          </a:p>
        </p:txBody>
      </p:sp>
      <p:sp>
        <p:nvSpPr>
          <p:cNvPr id="5" name="Down Arrow 4"/>
          <p:cNvSpPr/>
          <p:nvPr/>
        </p:nvSpPr>
        <p:spPr>
          <a:xfrm rot="2671232">
            <a:off x="1645149" y="1685121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347" y="2636493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timers Phase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9345" y="2663078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 Queue Empty ?</a:t>
            </a:r>
          </a:p>
        </p:txBody>
      </p:sp>
      <p:sp>
        <p:nvSpPr>
          <p:cNvPr id="9" name="Down Arrow 8"/>
          <p:cNvSpPr/>
          <p:nvPr/>
        </p:nvSpPr>
        <p:spPr>
          <a:xfrm rot="2134532">
            <a:off x="3560086" y="3769672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0913" y="4724400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 Poll Queue Callbacks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1873" y="4724400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 to “Check” phase</a:t>
            </a:r>
          </a:p>
        </p:txBody>
      </p:sp>
      <p:sp>
        <p:nvSpPr>
          <p:cNvPr id="27" name="Down Arrow 8">
            <a:extLst>
              <a:ext uri="{FF2B5EF4-FFF2-40B4-BE49-F238E27FC236}">
                <a16:creationId xmlns="" xmlns:a16="http://schemas.microsoft.com/office/drawing/2014/main" id="{5E529DC3-62BC-4A7C-83FA-EDC4AB449CD5}"/>
              </a:ext>
            </a:extLst>
          </p:cNvPr>
          <p:cNvSpPr/>
          <p:nvPr/>
        </p:nvSpPr>
        <p:spPr>
          <a:xfrm rot="19349996">
            <a:off x="4420253" y="1685121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8" name="Down Arrow 4">
            <a:extLst>
              <a:ext uri="{FF2B5EF4-FFF2-40B4-BE49-F238E27FC236}">
                <a16:creationId xmlns="" xmlns:a16="http://schemas.microsoft.com/office/drawing/2014/main" id="{926C3365-FEFD-4091-A775-11FD532E964F}"/>
              </a:ext>
            </a:extLst>
          </p:cNvPr>
          <p:cNvSpPr/>
          <p:nvPr/>
        </p:nvSpPr>
        <p:spPr>
          <a:xfrm rot="19561783">
            <a:off x="5832355" y="3755814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3036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Phase and Close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Phase - Execute callbacks for </a:t>
            </a:r>
            <a:r>
              <a:rPr lang="en-US" dirty="0" err="1"/>
              <a:t>setImmediate</a:t>
            </a:r>
            <a:r>
              <a:rPr lang="en-US" dirty="0"/>
              <a:t> timers</a:t>
            </a:r>
          </a:p>
          <a:p>
            <a:r>
              <a:rPr lang="en-US" dirty="0"/>
              <a:t>Close Phase – Handles an abruptly close of a socket or a handle</a:t>
            </a:r>
          </a:p>
        </p:txBody>
      </p:sp>
    </p:spTree>
    <p:extLst>
      <p:ext uri="{BB962C8B-B14F-4D97-AF65-F5344CB8AC3E}">
        <p14:creationId xmlns:p14="http://schemas.microsoft.com/office/powerpoint/2010/main" val="291659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Process.nextTick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/>
              <a:t>Not part of the event loop</a:t>
            </a:r>
          </a:p>
          <a:p>
            <a:r>
              <a:rPr lang="en-US" dirty="0"/>
              <a:t>Runs before any </a:t>
            </a:r>
            <a:r>
              <a:rPr lang="en-US" dirty="0" smtClean="0"/>
              <a:t>I/O </a:t>
            </a:r>
            <a:r>
              <a:rPr lang="en-US" dirty="0"/>
              <a:t>operation</a:t>
            </a:r>
          </a:p>
          <a:p>
            <a:r>
              <a:rPr lang="en-US" dirty="0"/>
              <a:t>Will be executed right away </a:t>
            </a:r>
          </a:p>
          <a:p>
            <a:r>
              <a:rPr lang="en-US" b="1" dirty="0" smtClean="0"/>
              <a:t>Careful ! Starvation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0318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The secret of Node Scalability</a:t>
            </a:r>
          </a:p>
        </p:txBody>
      </p:sp>
    </p:spTree>
    <p:extLst>
      <p:ext uri="{BB962C8B-B14F-4D97-AF65-F5344CB8AC3E}">
        <p14:creationId xmlns:p14="http://schemas.microsoft.com/office/powerpoint/2010/main" val="345002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 scales well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/>
              <a:t>Spend more time and memory working on </a:t>
            </a:r>
            <a:r>
              <a:rPr lang="en-US" dirty="0" smtClean="0"/>
              <a:t>clients actual work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paying 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335465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9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smtClean="0"/>
              <a:t>I/O </a:t>
            </a:r>
            <a:r>
              <a:rPr lang="en-US" dirty="0"/>
              <a:t>operation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6938948" cy="37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3" y="1676400"/>
            <a:ext cx="6347714" cy="3880773"/>
          </a:xfrm>
        </p:spPr>
        <p:txBody>
          <a:bodyPr/>
          <a:lstStyle/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ecause </a:t>
            </a:r>
            <a:r>
              <a:rPr lang="en-US" dirty="0">
                <a:latin typeface="+mj-lt"/>
              </a:rPr>
              <a:t>Node has only a few threads, you must structure your application to use them wisely.</a:t>
            </a:r>
          </a:p>
          <a:p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Remember - Node </a:t>
            </a:r>
            <a:r>
              <a:rPr lang="en-US" dirty="0">
                <a:latin typeface="+mj-lt"/>
              </a:rPr>
              <a:t>is fast when the work associated with each client at any given time is "small".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4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– Blocking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approach : wait until the </a:t>
            </a:r>
            <a:r>
              <a:rPr lang="en-US" dirty="0" smtClean="0"/>
              <a:t>I/O </a:t>
            </a:r>
            <a:r>
              <a:rPr lang="en-US" dirty="0"/>
              <a:t>operation will complete</a:t>
            </a:r>
          </a:p>
          <a:p>
            <a:r>
              <a:rPr lang="en-US" dirty="0"/>
              <a:t>Block the program until </a:t>
            </a:r>
            <a:r>
              <a:rPr lang="en-US" dirty="0" smtClean="0"/>
              <a:t>I/O </a:t>
            </a:r>
            <a:r>
              <a:rPr lang="en-US" dirty="0"/>
              <a:t>returns and leave the system idle.</a:t>
            </a:r>
          </a:p>
        </p:txBody>
      </p:sp>
    </p:spTree>
    <p:extLst>
      <p:ext uri="{BB962C8B-B14F-4D97-AF65-F5344CB8AC3E}">
        <p14:creationId xmlns:p14="http://schemas.microsoft.com/office/powerpoint/2010/main" val="24946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06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allocates CPU </a:t>
            </a:r>
            <a:r>
              <a:rPr lang="en-US" dirty="0"/>
              <a:t>and memory resources for </a:t>
            </a:r>
            <a:r>
              <a:rPr lang="en-US" dirty="0" smtClean="0"/>
              <a:t>every new </a:t>
            </a:r>
            <a:r>
              <a:rPr lang="en-US" dirty="0"/>
              <a:t>thread</a:t>
            </a:r>
          </a:p>
          <a:p>
            <a:r>
              <a:rPr lang="en-US" dirty="0" smtClean="0"/>
              <a:t>When the system is stressed – overhead of </a:t>
            </a:r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/>
              <a:t>scheduling and context </a:t>
            </a:r>
            <a:r>
              <a:rPr lang="en-US" dirty="0" smtClean="0"/>
              <a:t>switching</a:t>
            </a:r>
          </a:p>
          <a:p>
            <a:r>
              <a:rPr lang="en-US" dirty="0" smtClean="0"/>
              <a:t>The system waste resources for allocating threads instead of doing actual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9" y="1752600"/>
            <a:ext cx="7006651" cy="4129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 – Non Blocking </a:t>
            </a:r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in a nutshell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4905" r="13462" b="6793"/>
          <a:stretch/>
        </p:blipFill>
        <p:spPr>
          <a:xfrm>
            <a:off x="304800" y="1600200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enables </a:t>
            </a:r>
            <a:r>
              <a:rPr lang="en-US" dirty="0" smtClean="0"/>
              <a:t>Node.js </a:t>
            </a:r>
            <a:r>
              <a:rPr lang="en-US" dirty="0"/>
              <a:t>to perform non blocking </a:t>
            </a:r>
            <a:r>
              <a:rPr lang="en-US" dirty="0" smtClean="0"/>
              <a:t>I/O</a:t>
            </a:r>
            <a:endParaRPr lang="en-US" dirty="0"/>
          </a:p>
          <a:p>
            <a:r>
              <a:rPr lang="en-US" dirty="0"/>
              <a:t>Offloading </a:t>
            </a:r>
            <a:r>
              <a:rPr lang="en-US" dirty="0" smtClean="0"/>
              <a:t>I/O </a:t>
            </a:r>
            <a:r>
              <a:rPr lang="en-US" dirty="0"/>
              <a:t>operations to system kernel whenever possible</a:t>
            </a:r>
          </a:p>
          <a:p>
            <a:r>
              <a:rPr lang="en-US" dirty="0"/>
              <a:t>Kernel informs </a:t>
            </a:r>
            <a:r>
              <a:rPr lang="en-US" dirty="0" smtClean="0"/>
              <a:t>Node.js </a:t>
            </a:r>
            <a:r>
              <a:rPr lang="en-US" dirty="0"/>
              <a:t>that operation completed, callback queued in appropriate queue</a:t>
            </a:r>
          </a:p>
        </p:txBody>
      </p:sp>
    </p:spTree>
    <p:extLst>
      <p:ext uri="{BB962C8B-B14F-4D97-AF65-F5344CB8AC3E}">
        <p14:creationId xmlns:p14="http://schemas.microsoft.com/office/powerpoint/2010/main" val="3639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28924</TotalTime>
  <Words>597</Words>
  <Application>Microsoft Office PowerPoint</Application>
  <PresentationFormat>On-screen Show (4:3)</PresentationFormat>
  <Paragraphs>127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Event loop deep dive</vt:lpstr>
      <vt:lpstr>Agenda</vt:lpstr>
      <vt:lpstr>What is an I/O operation ?</vt:lpstr>
      <vt:lpstr>Traditional Approach – Blocking I/O</vt:lpstr>
      <vt:lpstr>Traditional Approach</vt:lpstr>
      <vt:lpstr>Problems</vt:lpstr>
      <vt:lpstr>The opposite – Non Blocking I/O</vt:lpstr>
      <vt:lpstr>Event Loop in a nutshell</vt:lpstr>
      <vt:lpstr>Event loop in a nutshell</vt:lpstr>
      <vt:lpstr>Event loop architecture and different components</vt:lpstr>
      <vt:lpstr>The Architecture</vt:lpstr>
      <vt:lpstr>Event loop thread</vt:lpstr>
      <vt:lpstr>Workers thread pool</vt:lpstr>
      <vt:lpstr>Modules who use worker pool</vt:lpstr>
      <vt:lpstr>What happening on the  operating system level?</vt:lpstr>
      <vt:lpstr>Event loop – What the operation system do ?</vt:lpstr>
      <vt:lpstr>Worker Thread Pool implementation</vt:lpstr>
      <vt:lpstr>PowerPoint Presentation</vt:lpstr>
      <vt:lpstr>The order of operations in  the event loop</vt:lpstr>
      <vt:lpstr>Event loop phases overview</vt:lpstr>
      <vt:lpstr>Phase General Mechanism</vt:lpstr>
      <vt:lpstr>Timers Phase</vt:lpstr>
      <vt:lpstr>I/O callbacks Phase</vt:lpstr>
      <vt:lpstr>Poll Phase</vt:lpstr>
      <vt:lpstr>Check Phase and Close Phase</vt:lpstr>
      <vt:lpstr>Process.nextTick()</vt:lpstr>
      <vt:lpstr>The secret of Node Scalability</vt:lpstr>
      <vt:lpstr>Why Node scales well ?</vt:lpstr>
      <vt:lpstr>Each Thread is critical !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209</cp:revision>
  <dcterms:created xsi:type="dcterms:W3CDTF">2006-08-16T00:00:00Z</dcterms:created>
  <dcterms:modified xsi:type="dcterms:W3CDTF">2018-04-02T13:23:21Z</dcterms:modified>
</cp:coreProperties>
</file>