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6"/>
  </p:notesMasterIdLst>
  <p:sldIdLst>
    <p:sldId id="256" r:id="rId2"/>
    <p:sldId id="313" r:id="rId3"/>
    <p:sldId id="362" r:id="rId4"/>
    <p:sldId id="363" r:id="rId5"/>
    <p:sldId id="376" r:id="rId6"/>
    <p:sldId id="364" r:id="rId7"/>
    <p:sldId id="375" r:id="rId8"/>
    <p:sldId id="344" r:id="rId9"/>
    <p:sldId id="343" r:id="rId10"/>
    <p:sldId id="345" r:id="rId11"/>
    <p:sldId id="347" r:id="rId12"/>
    <p:sldId id="346" r:id="rId13"/>
    <p:sldId id="348" r:id="rId14"/>
    <p:sldId id="349" r:id="rId15"/>
    <p:sldId id="351" r:id="rId16"/>
    <p:sldId id="353" r:id="rId17"/>
    <p:sldId id="354" r:id="rId18"/>
    <p:sldId id="355" r:id="rId19"/>
    <p:sldId id="372" r:id="rId20"/>
    <p:sldId id="373" r:id="rId21"/>
    <p:sldId id="374" r:id="rId22"/>
    <p:sldId id="357" r:id="rId23"/>
    <p:sldId id="356" r:id="rId24"/>
    <p:sldId id="358" r:id="rId25"/>
    <p:sldId id="361" r:id="rId26"/>
    <p:sldId id="365" r:id="rId27"/>
    <p:sldId id="366" r:id="rId28"/>
    <p:sldId id="367" r:id="rId29"/>
    <p:sldId id="368" r:id="rId30"/>
    <p:sldId id="370" r:id="rId31"/>
    <p:sldId id="359" r:id="rId32"/>
    <p:sldId id="360" r:id="rId33"/>
    <p:sldId id="371" r:id="rId34"/>
    <p:sldId id="30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032" y="2590800"/>
            <a:ext cx="6936768" cy="1646302"/>
          </a:xfrm>
        </p:spPr>
        <p:txBody>
          <a:bodyPr/>
          <a:lstStyle/>
          <a:p>
            <a:pPr algn="l"/>
            <a:r>
              <a:rPr lang="en-US" dirty="0"/>
              <a:t>C</a:t>
            </a:r>
            <a:r>
              <a:rPr lang="en-US" dirty="0" smtClean="0"/>
              <a:t>oncurrency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13301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Singleton design/anti pattern </a:t>
            </a:r>
          </a:p>
          <a:p>
            <a:r>
              <a:rPr lang="en-US" dirty="0" smtClean="0"/>
              <a:t>Factory method</a:t>
            </a:r>
          </a:p>
          <a:p>
            <a:r>
              <a:rPr lang="en-US" dirty="0" smtClean="0"/>
              <a:t>Caching layers</a:t>
            </a:r>
          </a:p>
          <a:p>
            <a:r>
              <a:rPr lang="en-US" dirty="0" smtClean="0"/>
              <a:t>Returning immutable objects</a:t>
            </a:r>
          </a:p>
          <a:p>
            <a:r>
              <a:rPr lang="en-US" dirty="0" smtClean="0"/>
              <a:t>And more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5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Lazy Initialization Usage – Java Singleton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5" y="1980896"/>
            <a:ext cx="5707875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3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Java Thread Safe Singleton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209800"/>
            <a:ext cx="7745287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Initialization Concrete Usage In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: Caching layer implementation</a:t>
            </a:r>
          </a:p>
          <a:p>
            <a:pPr lvl="1"/>
            <a:r>
              <a:rPr lang="en-US" dirty="0" smtClean="0"/>
              <a:t>Need to initialize results from DB according to a specific key</a:t>
            </a:r>
          </a:p>
          <a:p>
            <a:pPr lvl="1"/>
            <a:r>
              <a:rPr lang="en-US" dirty="0" smtClean="0"/>
              <a:t>Initialize each key only once</a:t>
            </a:r>
          </a:p>
          <a:p>
            <a:pPr lvl="1"/>
            <a:r>
              <a:rPr lang="en-US" dirty="0" smtClean="0"/>
              <a:t>For multiple code paths in real server – Initialization can happen twice very easily</a:t>
            </a:r>
          </a:p>
          <a:p>
            <a:pPr lvl="1"/>
            <a:r>
              <a:rPr lang="en-US" dirty="0" smtClean="0"/>
              <a:t>Prevent consumers to change the objects received from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1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Problem Deep Dive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9812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requests intend to initialize the same value</a:t>
            </a:r>
            <a:endParaRPr lang="en-US" dirty="0"/>
          </a:p>
        </p:txBody>
      </p:sp>
      <p:sp>
        <p:nvSpPr>
          <p:cNvPr id="5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2032902" y="22098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19431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 schedule 2 DB queries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p</a:t>
            </a:r>
            <a:r>
              <a:rPr lang="en-US" dirty="0" smtClean="0"/>
              <a:t>arallel</a:t>
            </a:r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5106302" y="21336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17314" y="3509433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 Flow starts for first query</a:t>
            </a:r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3124200" y="3817081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14800" y="35052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== null check is passed</a:t>
            </a:r>
            <a:endParaRPr lang="en-US" dirty="0"/>
          </a:p>
        </p:txBody>
      </p:sp>
      <p:sp>
        <p:nvSpPr>
          <p:cNvPr id="13" name="Right Arrow 12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5943600" y="3802996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4991100"/>
            <a:ext cx="1621086" cy="13335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switch in event loop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2438400" y="5250796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81400" y="49911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 Flow starts for second query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89514" y="35052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Built in </a:t>
            </a:r>
            <a:r>
              <a:rPr lang="en-US" dirty="0" err="1" smtClean="0"/>
              <a:t>async</a:t>
            </a:r>
            <a:r>
              <a:rPr lang="en-US" dirty="0" smtClean="0"/>
              <a:t> operation in </a:t>
            </a:r>
            <a:r>
              <a:rPr lang="en-US" dirty="0" err="1" smtClean="0"/>
              <a:t>init</a:t>
            </a:r>
            <a:r>
              <a:rPr lang="en-US" dirty="0" smtClean="0"/>
              <a:t> flow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6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Problem Deep Dive - Continue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9812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 flow starts for second query</a:t>
            </a:r>
            <a:endParaRPr lang="en-US" dirty="0"/>
          </a:p>
        </p:txBody>
      </p:sp>
      <p:sp>
        <p:nvSpPr>
          <p:cNvPr id="5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2032902" y="22098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03314" y="19431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== null check is passed</a:t>
            </a:r>
            <a:endParaRPr lang="en-US" dirty="0"/>
          </a:p>
        </p:txBody>
      </p:sp>
      <p:sp>
        <p:nvSpPr>
          <p:cNvPr id="7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5080902" y="22098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8971" y="1889452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Built in </a:t>
            </a:r>
            <a:r>
              <a:rPr lang="en-US" dirty="0" err="1" smtClean="0"/>
              <a:t>async</a:t>
            </a:r>
            <a:r>
              <a:rPr lang="en-US" dirty="0" smtClean="0"/>
              <a:t> operation in </a:t>
            </a:r>
            <a:r>
              <a:rPr lang="en-US" dirty="0" err="1" smtClean="0"/>
              <a:t>init</a:t>
            </a:r>
            <a:r>
              <a:rPr lang="en-US" dirty="0" smtClean="0"/>
              <a:t> flow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3581400"/>
            <a:ext cx="1621086" cy="13335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switch in event loop</a:t>
            </a:r>
            <a:endParaRPr lang="en-US" dirty="0"/>
          </a:p>
        </p:txBody>
      </p:sp>
      <p:sp>
        <p:nvSpPr>
          <p:cNvPr id="10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228600" y="38100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3352800" y="38100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74914" y="36195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 for initialization first query resumes</a:t>
            </a:r>
            <a:endParaRPr lang="en-US" dirty="0"/>
          </a:p>
        </p:txBody>
      </p:sp>
      <p:sp>
        <p:nvSpPr>
          <p:cNvPr id="13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6558165" y="3901748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7714" y="52197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query initialize value in cache</a:t>
            </a:r>
            <a:endParaRPr lang="en-US" dirty="0"/>
          </a:p>
        </p:txBody>
      </p:sp>
      <p:sp>
        <p:nvSpPr>
          <p:cNvPr id="15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2057400" y="54864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79514" y="51816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 for initialization of second query resumes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79914" y="5105400"/>
            <a:ext cx="1621086" cy="13335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initialized twice</a:t>
            </a:r>
            <a:endParaRPr lang="en-US" dirty="0"/>
          </a:p>
        </p:txBody>
      </p:sp>
      <p:sp>
        <p:nvSpPr>
          <p:cNvPr id="18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5309502" y="54102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0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Solution – Critical </a:t>
            </a:r>
            <a:r>
              <a:rPr lang="en-US" dirty="0"/>
              <a:t>C</a:t>
            </a:r>
            <a:r>
              <a:rPr lang="en-US" dirty="0" smtClean="0"/>
              <a:t>ode </a:t>
            </a:r>
            <a:r>
              <a:rPr lang="en-US" dirty="0"/>
              <a:t>C</a:t>
            </a:r>
            <a:r>
              <a:rPr lang="en-US" dirty="0" smtClean="0"/>
              <a:t>ompletely </a:t>
            </a:r>
            <a:r>
              <a:rPr lang="en-US" dirty="0"/>
              <a:t>S</a:t>
            </a:r>
            <a:r>
              <a:rPr lang="en-US" dirty="0" smtClean="0"/>
              <a:t>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ake the critical code completely synchronous with no I/O operations or timers</a:t>
            </a:r>
          </a:p>
          <a:p>
            <a:r>
              <a:rPr lang="en-US" dirty="0" smtClean="0"/>
              <a:t>This is not a good solution because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ad performance – blocking the event loop</a:t>
            </a:r>
          </a:p>
          <a:p>
            <a:pPr lvl="1"/>
            <a:r>
              <a:rPr lang="en-US" dirty="0" smtClean="0"/>
              <a:t>You would have to use other modules / third party libraries</a:t>
            </a:r>
          </a:p>
          <a:p>
            <a:pPr lvl="1"/>
            <a:r>
              <a:rPr lang="en-US" dirty="0" smtClean="0"/>
              <a:t>We must implement everything by ourselves – or verify the implementation of all the libraries that we depend on</a:t>
            </a:r>
          </a:p>
          <a:p>
            <a:pPr lvl="1"/>
            <a:r>
              <a:rPr lang="en-US" dirty="0" smtClean="0"/>
              <a:t>Bottom line - You cannot control the implementation of every code you use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2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Using Promise To Implement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6627"/>
            <a:ext cx="6347714" cy="3880773"/>
          </a:xfrm>
        </p:spPr>
        <p:txBody>
          <a:bodyPr/>
          <a:lstStyle/>
          <a:p>
            <a:r>
              <a:rPr lang="en-US" dirty="0" smtClean="0"/>
              <a:t>Promise wraps an a-synchronous operation</a:t>
            </a:r>
          </a:p>
          <a:p>
            <a:pPr lvl="1"/>
            <a:r>
              <a:rPr lang="en-US" dirty="0" smtClean="0"/>
              <a:t>Have callback for success – then</a:t>
            </a:r>
          </a:p>
          <a:p>
            <a:pPr lvl="1"/>
            <a:r>
              <a:rPr lang="en-US" dirty="0" smtClean="0"/>
              <a:t>Callback for failure - catch</a:t>
            </a:r>
          </a:p>
          <a:p>
            <a:r>
              <a:rPr lang="en-US" dirty="0" smtClean="0"/>
              <a:t>On first invocation – store promise in memory container</a:t>
            </a:r>
          </a:p>
          <a:p>
            <a:r>
              <a:rPr lang="en-US" dirty="0" smtClean="0"/>
              <a:t>All events that will hit the key will receive the same promise</a:t>
            </a:r>
            <a:endParaRPr lang="he-IL" dirty="0" smtClean="0"/>
          </a:p>
          <a:p>
            <a:pPr lvl="1"/>
            <a:r>
              <a:rPr lang="en-US" dirty="0" smtClean="0"/>
              <a:t>The asynchronous operation will be performed once</a:t>
            </a:r>
          </a:p>
          <a:p>
            <a:r>
              <a:rPr lang="en-US" dirty="0" smtClean="0"/>
              <a:t>Store value on then callback or return it if already 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46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Concurrent Code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79" y="1828800"/>
            <a:ext cx="799662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2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86000"/>
            <a:ext cx="6347713" cy="1320800"/>
          </a:xfrm>
        </p:spPr>
        <p:txBody>
          <a:bodyPr/>
          <a:lstStyle/>
          <a:p>
            <a:r>
              <a:rPr lang="en-US" dirty="0" smtClean="0"/>
              <a:t>Keep Your Objects 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2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have concurrency In Node.js in </a:t>
            </a:r>
            <a:r>
              <a:rPr lang="en-US" dirty="0" smtClean="0"/>
              <a:t>our servers</a:t>
            </a:r>
            <a:endParaRPr lang="he-IL" dirty="0"/>
          </a:p>
          <a:p>
            <a:r>
              <a:rPr lang="en-US" dirty="0" smtClean="0"/>
              <a:t>Lazy Initialization</a:t>
            </a:r>
          </a:p>
          <a:p>
            <a:r>
              <a:rPr lang="en-US" dirty="0" smtClean="0"/>
              <a:t>Lock an object shared by multiple asynchronous functions</a:t>
            </a:r>
          </a:p>
          <a:p>
            <a:r>
              <a:rPr lang="en-US" dirty="0" smtClean="0"/>
              <a:t>Update the same object concurrently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Objects 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Immutability is a general pattern for concurrency</a:t>
            </a:r>
          </a:p>
          <a:p>
            <a:r>
              <a:rPr lang="en-US" dirty="0" smtClean="0"/>
              <a:t> Nobody can change immutable objects</a:t>
            </a:r>
          </a:p>
          <a:p>
            <a:r>
              <a:rPr lang="en-US" dirty="0" smtClean="0"/>
              <a:t>Simplest approach - deep clone the return object.</a:t>
            </a:r>
          </a:p>
          <a:p>
            <a:r>
              <a:rPr lang="en-US" dirty="0" smtClean="0"/>
              <a:t>When all the consumers will receive a clone of the object they will not be able to change the original objects </a:t>
            </a:r>
          </a:p>
          <a:p>
            <a:r>
              <a:rPr lang="en-US" dirty="0"/>
              <a:t>O</a:t>
            </a:r>
            <a:r>
              <a:rPr lang="en-US" dirty="0" smtClean="0"/>
              <a:t>bjects will be concurrently safe.</a:t>
            </a:r>
          </a:p>
          <a:p>
            <a:r>
              <a:rPr lang="en-US" dirty="0"/>
              <a:t>M</a:t>
            </a:r>
            <a:r>
              <a:rPr lang="en-US" dirty="0" smtClean="0"/>
              <a:t>ust do in the cache implementation we discussed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85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objects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Json.Stringify</a:t>
            </a:r>
            <a:endParaRPr lang="en-US" dirty="0" smtClean="0"/>
          </a:p>
          <a:p>
            <a:r>
              <a:rPr lang="en-US" dirty="0" err="1" smtClean="0"/>
              <a:t>Loadash</a:t>
            </a:r>
            <a:r>
              <a:rPr lang="en-US" dirty="0" smtClean="0"/>
              <a:t> provides deep object cloning</a:t>
            </a:r>
          </a:p>
          <a:p>
            <a:r>
              <a:rPr lang="en-US" dirty="0" smtClean="0"/>
              <a:t>And more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29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178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Lock An Object Shared By Multiple Asynchronous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00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/>
          <a:lstStyle/>
          <a:p>
            <a:r>
              <a:rPr lang="en-US" dirty="0" smtClean="0"/>
              <a:t>Specific entity </a:t>
            </a:r>
            <a:r>
              <a:rPr lang="en-US" dirty="0"/>
              <a:t>i</a:t>
            </a:r>
            <a:r>
              <a:rPr lang="en-US" dirty="0" smtClean="0"/>
              <a:t>n DB </a:t>
            </a:r>
          </a:p>
          <a:p>
            <a:r>
              <a:rPr lang="en-US" dirty="0" smtClean="0"/>
              <a:t>Has Property ‘interest rate’</a:t>
            </a:r>
          </a:p>
          <a:p>
            <a:r>
              <a:rPr lang="en-US" dirty="0" smtClean="0"/>
              <a:t>Execution of a specific function do an asynchronous calculation and use the property ‘</a:t>
            </a:r>
            <a:r>
              <a:rPr lang="en-US" dirty="0"/>
              <a:t>interest rate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To keep business consistency – we must prevent the ‘interest rate’ to be changed in the middle of the computation</a:t>
            </a:r>
          </a:p>
          <a:p>
            <a:r>
              <a:rPr lang="en-US" dirty="0" smtClean="0"/>
              <a:t>Other Requests update the ‘interest rate’ in the middle of calculation</a:t>
            </a:r>
          </a:p>
          <a:p>
            <a:r>
              <a:rPr lang="en-US" dirty="0" smtClean="0"/>
              <a:t>Locking of the entity is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3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Events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200" y="6172200"/>
            <a:ext cx="640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7200" y="1752600"/>
            <a:ext cx="0" cy="441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0" y="3376136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 Interest Calculation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239433" y="2413562"/>
            <a:ext cx="114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Update Request to Interest Rate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031417" y="3432262"/>
            <a:ext cx="3733800" cy="273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4191000"/>
            <a:ext cx="37338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81600" y="3505200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 Interest Calculation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77000" y="290578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 Update Request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2458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Node </a:t>
            </a:r>
            <a:r>
              <a:rPr lang="en-US" dirty="0" smtClean="0"/>
              <a:t>– Lock Object + Sticky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DB would support transactions we can use them</a:t>
            </a:r>
          </a:p>
          <a:p>
            <a:r>
              <a:rPr lang="en-US" dirty="0" smtClean="0"/>
              <a:t>But a lot of DBs does not support</a:t>
            </a:r>
          </a:p>
          <a:p>
            <a:r>
              <a:rPr lang="en-US" dirty="0" smtClean="0"/>
              <a:t>The solution here will be combined from 2 parts </a:t>
            </a:r>
          </a:p>
          <a:p>
            <a:pPr lvl="1"/>
            <a:r>
              <a:rPr lang="en-US" b="1" dirty="0" smtClean="0"/>
              <a:t>Single Node 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endParaRPr lang="en-US" dirty="0" smtClean="0"/>
          </a:p>
          <a:p>
            <a:pPr lvl="2"/>
            <a:r>
              <a:rPr lang="en-US" dirty="0" smtClean="0"/>
              <a:t>locking </a:t>
            </a:r>
            <a:r>
              <a:rPr lang="en-US" dirty="0" smtClean="0"/>
              <a:t>the object in memory </a:t>
            </a:r>
            <a:endParaRPr lang="en-US" dirty="0"/>
          </a:p>
          <a:p>
            <a:pPr lvl="2"/>
            <a:r>
              <a:rPr lang="en-US" dirty="0" smtClean="0"/>
              <a:t>requests </a:t>
            </a:r>
            <a:r>
              <a:rPr lang="en-US" dirty="0" smtClean="0"/>
              <a:t>that will try to access the object will wait  </a:t>
            </a:r>
          </a:p>
          <a:p>
            <a:pPr lvl="1"/>
            <a:r>
              <a:rPr lang="en-US" b="1" dirty="0" smtClean="0"/>
              <a:t>Extend Solution for multi Node </a:t>
            </a:r>
            <a:r>
              <a:rPr lang="en-US" dirty="0" smtClean="0"/>
              <a:t>– </a:t>
            </a:r>
          </a:p>
          <a:p>
            <a:pPr lvl="2"/>
            <a:r>
              <a:rPr lang="en-US" dirty="0" smtClean="0"/>
              <a:t>sticky </a:t>
            </a:r>
            <a:r>
              <a:rPr lang="en-US" dirty="0" smtClean="0"/>
              <a:t>session on the object </a:t>
            </a:r>
            <a:endParaRPr lang="en-US" dirty="0"/>
          </a:p>
          <a:p>
            <a:pPr lvl="2"/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 smtClean="0"/>
              <a:t>updates will arrive to the same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71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Lock Object Between Asynchronous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a version to the object on application layer</a:t>
            </a:r>
          </a:p>
          <a:p>
            <a:r>
              <a:rPr lang="en-US" dirty="0" smtClean="0"/>
              <a:t>Update version on each object update</a:t>
            </a:r>
          </a:p>
          <a:p>
            <a:r>
              <a:rPr lang="en-US" dirty="0" smtClean="0"/>
              <a:t>Lock </a:t>
            </a:r>
            <a:r>
              <a:rPr lang="en-US" dirty="0" smtClean="0"/>
              <a:t>the object in memory by version number as the lock key</a:t>
            </a:r>
          </a:p>
          <a:p>
            <a:pPr lvl="1"/>
            <a:r>
              <a:rPr lang="en-US" dirty="0" smtClean="0"/>
              <a:t>Events with different keys will run on the event loop</a:t>
            </a:r>
          </a:p>
          <a:p>
            <a:pPr lvl="1"/>
            <a:r>
              <a:rPr lang="en-US" dirty="0" smtClean="0"/>
              <a:t>Events with the same key will be blocked and wait until lock is 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32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347713" cy="1320800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-lock – Critical Section In Node.js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52800"/>
            <a:ext cx="7586829" cy="29718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599" y="1910427"/>
            <a:ext cx="6347714" cy="3880773"/>
          </a:xfrm>
        </p:spPr>
        <p:txBody>
          <a:bodyPr/>
          <a:lstStyle/>
          <a:p>
            <a:r>
              <a:rPr lang="en-US" dirty="0" smtClean="0"/>
              <a:t>Lock the object by the version number on 2 places :</a:t>
            </a:r>
          </a:p>
          <a:p>
            <a:pPr lvl="1"/>
            <a:r>
              <a:rPr lang="en-US" dirty="0" smtClean="0"/>
              <a:t>Object Update</a:t>
            </a:r>
          </a:p>
          <a:p>
            <a:pPr lvl="1"/>
            <a:r>
              <a:rPr lang="en-US" dirty="0" smtClean="0"/>
              <a:t>A-synchronous computation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9003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Sticky Session – To Complete The Solution In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must combine it with sticky session 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lock will only provide memory lock in the same node</a:t>
            </a:r>
          </a:p>
          <a:p>
            <a:r>
              <a:rPr lang="en-US" dirty="0" smtClean="0"/>
              <a:t>Requests that will arrive to different nodes will perform the update</a:t>
            </a:r>
          </a:p>
          <a:p>
            <a:r>
              <a:rPr lang="en-US" dirty="0" smtClean="0"/>
              <a:t>Sticky session – A routing pattern in which all requests are routed to the same node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1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67000"/>
            <a:ext cx="6347713" cy="1320800"/>
          </a:xfrm>
        </p:spPr>
        <p:txBody>
          <a:bodyPr/>
          <a:lstStyle/>
          <a:p>
            <a:r>
              <a:rPr lang="en-US" dirty="0" smtClean="0"/>
              <a:t>Updating the same Object Concurrently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6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Node.js </a:t>
            </a:r>
            <a:r>
              <a:rPr lang="en-US" dirty="0" smtClean="0"/>
              <a:t>- No Concurrency In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smtClean="0"/>
              <a:t>theory , Node.js </a:t>
            </a:r>
            <a:r>
              <a:rPr lang="en-US" dirty="0"/>
              <a:t>should not have concurrency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Single </a:t>
            </a:r>
            <a:r>
              <a:rPr lang="en-US" dirty="0"/>
              <a:t>threaded with event </a:t>
            </a:r>
            <a:r>
              <a:rPr lang="en-US" dirty="0" smtClean="0"/>
              <a:t>loop</a:t>
            </a:r>
          </a:p>
          <a:p>
            <a:r>
              <a:rPr lang="en-US" dirty="0" smtClean="0"/>
              <a:t>Code Never interrupted inside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2886122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9812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requests intend to update sane record</a:t>
            </a:r>
            <a:endParaRPr lang="en-US" dirty="0"/>
          </a:p>
        </p:txBody>
      </p:sp>
      <p:sp>
        <p:nvSpPr>
          <p:cNvPr id="5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2032902" y="22098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19431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request starts the update flow</a:t>
            </a:r>
            <a:endParaRPr lang="en-US" dirty="0"/>
          </a:p>
        </p:txBody>
      </p:sp>
      <p:sp>
        <p:nvSpPr>
          <p:cNvPr id="7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4876800" y="22860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304800" y="3802996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35433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request starts the update flow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019800" y="1905000"/>
            <a:ext cx="1621086" cy="13335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switch in event loop</a:t>
            </a:r>
            <a:endParaRPr lang="en-US" dirty="0"/>
          </a:p>
        </p:txBody>
      </p:sp>
      <p:sp>
        <p:nvSpPr>
          <p:cNvPr id="11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3429000" y="3879196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6514" y="3482648"/>
            <a:ext cx="1621086" cy="13335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switch in event loop</a:t>
            </a:r>
            <a:endParaRPr lang="en-US" dirty="0"/>
          </a:p>
        </p:txBody>
      </p:sp>
      <p:sp>
        <p:nvSpPr>
          <p:cNvPr id="13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6528702" y="38100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50673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request resume the flow and update</a:t>
            </a:r>
            <a:endParaRPr lang="en-US" dirty="0"/>
          </a:p>
        </p:txBody>
      </p:sp>
      <p:sp>
        <p:nvSpPr>
          <p:cNvPr id="15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2490102" y="54102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51054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request resume the flow and Update</a:t>
            </a:r>
            <a:endParaRPr lang="en-US" dirty="0"/>
          </a:p>
        </p:txBody>
      </p:sp>
      <p:sp>
        <p:nvSpPr>
          <p:cNvPr id="17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5334000" y="54102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56114" y="5067300"/>
            <a:ext cx="1621086" cy="13335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Overriding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73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Optimistic Locking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51" y="1524000"/>
            <a:ext cx="6102849" cy="45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04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Locking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in 2 layers :</a:t>
            </a:r>
          </a:p>
          <a:p>
            <a:pPr lvl="1"/>
            <a:r>
              <a:rPr lang="en-US" dirty="0" smtClean="0"/>
              <a:t>On application layer : </a:t>
            </a:r>
          </a:p>
          <a:p>
            <a:pPr lvl="2"/>
            <a:r>
              <a:rPr lang="en-US" dirty="0" smtClean="0"/>
              <a:t>Maintain a version for each entity</a:t>
            </a:r>
          </a:p>
          <a:p>
            <a:pPr lvl="2"/>
            <a:r>
              <a:rPr lang="en-US" dirty="0" smtClean="0"/>
              <a:t>Update the version on every entity update</a:t>
            </a:r>
          </a:p>
          <a:p>
            <a:pPr lvl="1"/>
            <a:r>
              <a:rPr lang="en-US" dirty="0" smtClean="0"/>
              <a:t>On DB layer : Execute the following query for atomic update</a:t>
            </a:r>
          </a:p>
          <a:p>
            <a:pPr lvl="2"/>
            <a:r>
              <a:rPr lang="en-US" dirty="0" smtClean="0"/>
              <a:t>‘update …. Where version = %</a:t>
            </a:r>
            <a:r>
              <a:rPr lang="en-US" dirty="0" err="1" smtClean="0"/>
              <a:t>current_version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451840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 </a:t>
            </a:r>
            <a:r>
              <a:rPr lang="en-US" dirty="0" smtClean="0"/>
              <a:t>– </a:t>
            </a:r>
            <a:endParaRPr lang="he-IL" dirty="0" smtClean="0"/>
          </a:p>
          <a:p>
            <a:pPr lvl="1"/>
            <a:r>
              <a:rPr lang="en-US" dirty="0" smtClean="0"/>
              <a:t>Will </a:t>
            </a:r>
            <a:r>
              <a:rPr lang="en-US" dirty="0" smtClean="0"/>
              <a:t>guaranty </a:t>
            </a:r>
            <a:r>
              <a:rPr lang="en-US" dirty="0" smtClean="0"/>
              <a:t>consistency</a:t>
            </a:r>
            <a:endParaRPr lang="he-IL" dirty="0" smtClean="0"/>
          </a:p>
          <a:p>
            <a:pPr lvl="1"/>
            <a:r>
              <a:rPr lang="en-US" dirty="0" smtClean="0"/>
              <a:t>Out of the box cluster support</a:t>
            </a:r>
            <a:endParaRPr lang="en-US" dirty="0" smtClean="0"/>
          </a:p>
          <a:p>
            <a:r>
              <a:rPr lang="en-US" dirty="0" smtClean="0"/>
              <a:t>Cons - Updates </a:t>
            </a:r>
            <a:r>
              <a:rPr lang="en-US" dirty="0"/>
              <a:t>with a non updated version will </a:t>
            </a:r>
            <a:r>
              <a:rPr lang="en-US" dirty="0" smtClean="0"/>
              <a:t>fail - exception</a:t>
            </a:r>
            <a:endParaRPr lang="en-US" dirty="0"/>
          </a:p>
          <a:p>
            <a:pPr lvl="1"/>
            <a:r>
              <a:rPr lang="en-US" dirty="0"/>
              <a:t>For the updates to wait – </a:t>
            </a:r>
          </a:p>
          <a:p>
            <a:pPr lvl="2"/>
            <a:r>
              <a:rPr lang="en-US" dirty="0"/>
              <a:t>Utilize </a:t>
            </a:r>
            <a:r>
              <a:rPr lang="en-US" dirty="0" err="1"/>
              <a:t>async</a:t>
            </a:r>
            <a:r>
              <a:rPr lang="en-US" dirty="0"/>
              <a:t>-lock library + sticky session for example</a:t>
            </a:r>
          </a:p>
          <a:p>
            <a:pPr lvl="2"/>
            <a:r>
              <a:rPr lang="en-US" dirty="0"/>
              <a:t>DB Transactions – Not applicable for every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05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 – We have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 have concurrency only if :</a:t>
            </a:r>
          </a:p>
          <a:p>
            <a:pPr lvl="1"/>
            <a:r>
              <a:rPr lang="en-US" dirty="0" smtClean="0"/>
              <a:t>your critical section is completely Synchronous </a:t>
            </a:r>
          </a:p>
          <a:p>
            <a:pPr lvl="1"/>
            <a:r>
              <a:rPr lang="en-US" dirty="0" smtClean="0"/>
              <a:t>Your critical section is running on the event loop alone – with no other requests / code paths</a:t>
            </a:r>
          </a:p>
          <a:p>
            <a:r>
              <a:rPr lang="en-US" dirty="0" smtClean="0"/>
              <a:t>In Practice :</a:t>
            </a:r>
          </a:p>
          <a:p>
            <a:pPr lvl="1"/>
            <a:r>
              <a:rPr lang="en-US" dirty="0" smtClean="0"/>
              <a:t>Multiple Requests on Server</a:t>
            </a:r>
          </a:p>
          <a:p>
            <a:pPr lvl="1"/>
            <a:r>
              <a:rPr lang="en-US" dirty="0" smtClean="0"/>
              <a:t>Asynchronous code inside the critical section will cause events from other requests / code paths to run in between</a:t>
            </a:r>
          </a:p>
          <a:p>
            <a:pPr lvl="1"/>
            <a:r>
              <a:rPr lang="en-US" dirty="0" smtClean="0"/>
              <a:t>Other code paths might update the same objects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7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Concurrency Explained - Continue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7162800" cy="42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Operations </a:t>
            </a:r>
            <a:r>
              <a:rPr lang="en-US" dirty="0"/>
              <a:t>T</a:t>
            </a:r>
            <a:r>
              <a:rPr lang="en-US" dirty="0" smtClean="0"/>
              <a:t>hat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D</a:t>
            </a:r>
            <a:r>
              <a:rPr lang="en-US" dirty="0" smtClean="0"/>
              <a:t>on’t </a:t>
            </a:r>
            <a:r>
              <a:rPr lang="en-US" dirty="0"/>
              <a:t>E</a:t>
            </a:r>
            <a:r>
              <a:rPr lang="en-US" dirty="0" smtClean="0"/>
              <a:t>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function that uses timers in it’s internal implementation</a:t>
            </a:r>
          </a:p>
          <a:p>
            <a:pPr lvl="1"/>
            <a:r>
              <a:rPr lang="en-US" dirty="0" err="1" smtClean="0"/>
              <a:t>SetInterval</a:t>
            </a:r>
            <a:endParaRPr lang="en-US" dirty="0" smtClean="0"/>
          </a:p>
          <a:p>
            <a:pPr lvl="1"/>
            <a:r>
              <a:rPr lang="en-US" dirty="0" err="1" smtClean="0"/>
              <a:t>SetImmediate</a:t>
            </a:r>
            <a:endParaRPr lang="en-US" dirty="0" smtClean="0"/>
          </a:p>
          <a:p>
            <a:pPr lvl="1"/>
            <a:r>
              <a:rPr lang="en-US" dirty="0" err="1" smtClean="0"/>
              <a:t>SetTimeout</a:t>
            </a:r>
            <a:endParaRPr lang="en-US" dirty="0" smtClean="0"/>
          </a:p>
          <a:p>
            <a:r>
              <a:rPr lang="en-US" dirty="0" smtClean="0"/>
              <a:t>I/O operations in the function internal implementation</a:t>
            </a:r>
            <a:endParaRPr lang="he-IL" dirty="0" smtClean="0"/>
          </a:p>
          <a:p>
            <a:r>
              <a:rPr lang="en-US" dirty="0" smtClean="0"/>
              <a:t>Usage </a:t>
            </a:r>
            <a:r>
              <a:rPr lang="en-US" dirty="0" smtClean="0"/>
              <a:t>a function from third party library – internal implementation performs asynchronous operations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66371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Concurrency Problems In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programming paradigms are different</a:t>
            </a:r>
          </a:p>
          <a:p>
            <a:r>
              <a:rPr lang="en-US" dirty="0" smtClean="0"/>
              <a:t>Utilize mechanisms for concurrency and implement them in Node.js</a:t>
            </a:r>
          </a:p>
          <a:p>
            <a:pPr lvl="1"/>
            <a:r>
              <a:rPr lang="en-US" dirty="0" smtClean="0"/>
              <a:t>Implement lock</a:t>
            </a:r>
          </a:p>
          <a:p>
            <a:pPr lvl="1"/>
            <a:r>
              <a:rPr lang="en-US" dirty="0" smtClean="0"/>
              <a:t>Implement critical section</a:t>
            </a:r>
          </a:p>
          <a:p>
            <a:r>
              <a:rPr lang="en-US" dirty="0" smtClean="0"/>
              <a:t>Take general patterns and use them as they are</a:t>
            </a:r>
          </a:p>
          <a:p>
            <a:pPr lvl="1"/>
            <a:r>
              <a:rPr lang="en-US" dirty="0" smtClean="0"/>
              <a:t>Optimistic locking</a:t>
            </a:r>
          </a:p>
          <a:p>
            <a:pPr lvl="1"/>
            <a:r>
              <a:rPr lang="en-US" dirty="0" smtClean="0"/>
              <a:t>Transactions (if supported)</a:t>
            </a:r>
          </a:p>
          <a:p>
            <a:pPr lvl="1"/>
            <a:r>
              <a:rPr lang="en-US" dirty="0" smtClean="0"/>
              <a:t>And more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3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17800"/>
            <a:ext cx="6347713" cy="1320800"/>
          </a:xfrm>
        </p:spPr>
        <p:txBody>
          <a:bodyPr/>
          <a:lstStyle/>
          <a:p>
            <a:r>
              <a:rPr lang="en-US" dirty="0" smtClean="0"/>
              <a:t>Lazy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34227"/>
            <a:ext cx="6347714" cy="3880773"/>
          </a:xfrm>
        </p:spPr>
        <p:txBody>
          <a:bodyPr/>
          <a:lstStyle/>
          <a:p>
            <a:r>
              <a:rPr lang="en-US" dirty="0" smtClean="0"/>
              <a:t>Delaying specific operation until the first time it is needed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reation of an object 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alculation of a value.</a:t>
            </a:r>
          </a:p>
          <a:p>
            <a:pPr lvl="1"/>
            <a:r>
              <a:rPr lang="en-US" dirty="0" smtClean="0"/>
              <a:t>Other expensive operation</a:t>
            </a:r>
          </a:p>
          <a:p>
            <a:r>
              <a:rPr lang="en-US" dirty="0" smtClean="0"/>
              <a:t>Avoid repeating the operation the next time it is needed</a:t>
            </a:r>
            <a:endParaRPr lang="he-IL" dirty="0" smtClean="0"/>
          </a:p>
          <a:p>
            <a:r>
              <a:rPr lang="en-US" dirty="0" smtClean="0"/>
              <a:t>Initialize a member by key on an internal cache container</a:t>
            </a:r>
          </a:p>
        </p:txBody>
      </p:sp>
    </p:spTree>
    <p:extLst>
      <p:ext uri="{BB962C8B-B14F-4D97-AF65-F5344CB8AC3E}">
        <p14:creationId xmlns:p14="http://schemas.microsoft.com/office/powerpoint/2010/main" val="5561600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36137</TotalTime>
  <Words>1112</Words>
  <Application>Microsoft Office PowerPoint</Application>
  <PresentationFormat>On-screen Show (4:3)</PresentationFormat>
  <Paragraphs>169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Facet</vt:lpstr>
      <vt:lpstr>Concurrency problems</vt:lpstr>
      <vt:lpstr>Agenda</vt:lpstr>
      <vt:lpstr>Node.js - No Concurrency In Theory</vt:lpstr>
      <vt:lpstr>In Practice – We have concurrency</vt:lpstr>
      <vt:lpstr>Node.js Concurrency Explained - Continue</vt:lpstr>
      <vt:lpstr>Asynchronous Operations That We Don’t Expect</vt:lpstr>
      <vt:lpstr>How To Solve Concurrency Problems In Node</vt:lpstr>
      <vt:lpstr>Lazy Initialization</vt:lpstr>
      <vt:lpstr>Problem statement</vt:lpstr>
      <vt:lpstr>Object Oriented Use cases</vt:lpstr>
      <vt:lpstr>Lazy Initialization Usage – Java Singleton</vt:lpstr>
      <vt:lpstr>Example : Java Thread Safe Singleton</vt:lpstr>
      <vt:lpstr>Lazy Initialization Concrete Usage In Node.js</vt:lpstr>
      <vt:lpstr>Concurrency Problem Deep Dive</vt:lpstr>
      <vt:lpstr>Concurrency Problem Deep Dive - Continue</vt:lpstr>
      <vt:lpstr>Bad Solution – Critical Code Completely Synchronous</vt:lpstr>
      <vt:lpstr>Solution – Using Promise To Implement Locking</vt:lpstr>
      <vt:lpstr>Promises Concurrent Code Example</vt:lpstr>
      <vt:lpstr>Keep Your Objects Immutable</vt:lpstr>
      <vt:lpstr>JavaScript Objects Immutability</vt:lpstr>
      <vt:lpstr>Cloning objects in JavaScript</vt:lpstr>
      <vt:lpstr>Lock An Object Shared By Multiple Asynchronous Functions</vt:lpstr>
      <vt:lpstr>Problem Statement</vt:lpstr>
      <vt:lpstr>Timeline Events</vt:lpstr>
      <vt:lpstr>Single Node – Lock Object + Sticky Session</vt:lpstr>
      <vt:lpstr>Lock Object Between Asynchronous Functions</vt:lpstr>
      <vt:lpstr>Async-lock – Critical Section In Node.js</vt:lpstr>
      <vt:lpstr>Sticky Session – To Complete The Solution In Cluster</vt:lpstr>
      <vt:lpstr>Updating the same Object Concurrently</vt:lpstr>
      <vt:lpstr>Problem Statement</vt:lpstr>
      <vt:lpstr>Solution – Optimistic Locking</vt:lpstr>
      <vt:lpstr>Optimistic Locking Implementation</vt:lpstr>
      <vt:lpstr>Pros And Cons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432</cp:revision>
  <dcterms:created xsi:type="dcterms:W3CDTF">2006-08-16T00:00:00Z</dcterms:created>
  <dcterms:modified xsi:type="dcterms:W3CDTF">2018-04-09T09:30:20Z</dcterms:modified>
</cp:coreProperties>
</file>