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58" r:id="rId4"/>
    <p:sldId id="261" r:id="rId5"/>
    <p:sldId id="259" r:id="rId6"/>
    <p:sldId id="272" r:id="rId7"/>
    <p:sldId id="273" r:id="rId8"/>
    <p:sldId id="274" r:id="rId9"/>
    <p:sldId id="262" r:id="rId10"/>
    <p:sldId id="263" r:id="rId11"/>
    <p:sldId id="279" r:id="rId12"/>
    <p:sldId id="264" r:id="rId13"/>
    <p:sldId id="265" r:id="rId14"/>
    <p:sldId id="266" r:id="rId15"/>
    <p:sldId id="268" r:id="rId16"/>
    <p:sldId id="269" r:id="rId17"/>
    <p:sldId id="275" r:id="rId18"/>
    <p:sldId id="270" r:id="rId19"/>
    <p:sldId id="276" r:id="rId20"/>
    <p:sldId id="277" r:id="rId21"/>
    <p:sldId id="271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Average Response time (ms) java</c:v>
                </c:pt>
              </c:strCache>
            </c:strRef>
          </c:tx>
          <c:invertIfNegative val="0"/>
          <c:cat>
            <c:numRef>
              <c:f>Sheet1!$E$6:$H$6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</c:numCache>
            </c:numRef>
          </c:cat>
          <c:val>
            <c:numRef>
              <c:f>Sheet1!$E$4:$H$4</c:f>
              <c:numCache>
                <c:formatCode>General</c:formatCode>
                <c:ptCount val="4"/>
                <c:pt idx="0">
                  <c:v>23</c:v>
                </c:pt>
                <c:pt idx="1">
                  <c:v>119</c:v>
                </c:pt>
                <c:pt idx="2">
                  <c:v>243</c:v>
                </c:pt>
                <c:pt idx="3">
                  <c:v>363</c:v>
                </c:pt>
              </c:numCache>
            </c:numRef>
          </c:val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Average Response time (ms) node js</c:v>
                </c:pt>
              </c:strCache>
            </c:strRef>
          </c:tx>
          <c:invertIfNegative val="0"/>
          <c:cat>
            <c:numRef>
              <c:f>Sheet1!$E$6:$H$6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</c:numCache>
            </c:numRef>
          </c:cat>
          <c:val>
            <c:numRef>
              <c:f>Sheet1!$E$5:$H$5</c:f>
              <c:numCache>
                <c:formatCode>General</c:formatCode>
                <c:ptCount val="4"/>
                <c:pt idx="0">
                  <c:v>19</c:v>
                </c:pt>
                <c:pt idx="1">
                  <c:v>109</c:v>
                </c:pt>
                <c:pt idx="2">
                  <c:v>196</c:v>
                </c:pt>
                <c:pt idx="3">
                  <c:v>294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927232"/>
        <c:axId val="190928768"/>
      </c:barChart>
      <c:catAx>
        <c:axId val="190927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0928768"/>
        <c:crosses val="autoZero"/>
        <c:auto val="1"/>
        <c:lblAlgn val="ctr"/>
        <c:lblOffset val="100"/>
        <c:noMultiLvlLbl val="0"/>
      </c:catAx>
      <c:valAx>
        <c:axId val="190928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927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Sheet1!$D$10</c:f>
              <c:strCache>
                <c:ptCount val="1"/>
                <c:pt idx="0">
                  <c:v>Requests/second java</c:v>
                </c:pt>
              </c:strCache>
            </c:strRef>
          </c:tx>
          <c:invertIfNegative val="0"/>
          <c:cat>
            <c:numRef>
              <c:f>Sheet1!$E$12:$H$12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</c:numCache>
            </c:numRef>
          </c:cat>
          <c:val>
            <c:numRef>
              <c:f>Sheet1!$E$10:$H$10</c:f>
              <c:numCache>
                <c:formatCode>General</c:formatCode>
                <c:ptCount val="4"/>
                <c:pt idx="0">
                  <c:v>422</c:v>
                </c:pt>
                <c:pt idx="1">
                  <c:v>416</c:v>
                </c:pt>
                <c:pt idx="2">
                  <c:v>408</c:v>
                </c:pt>
                <c:pt idx="3">
                  <c:v>411</c:v>
                </c:pt>
              </c:numCache>
            </c:numRef>
          </c:val>
        </c:ser>
        <c:ser>
          <c:idx val="1"/>
          <c:order val="1"/>
          <c:tx>
            <c:strRef>
              <c:f>Sheet1!$D$11</c:f>
              <c:strCache>
                <c:ptCount val="1"/>
                <c:pt idx="0">
                  <c:v>Requests/second node js</c:v>
                </c:pt>
              </c:strCache>
            </c:strRef>
          </c:tx>
          <c:invertIfNegative val="0"/>
          <c:cat>
            <c:numRef>
              <c:f>Sheet1!$E$12:$H$12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</c:numCache>
            </c:numRef>
          </c:cat>
          <c:val>
            <c:numRef>
              <c:f>Sheet1!$E$11:$H$11</c:f>
              <c:numCache>
                <c:formatCode>General</c:formatCode>
                <c:ptCount val="4"/>
                <c:pt idx="0">
                  <c:v>509</c:v>
                </c:pt>
                <c:pt idx="1">
                  <c:v>453</c:v>
                </c:pt>
                <c:pt idx="2">
                  <c:v>507</c:v>
                </c:pt>
                <c:pt idx="3">
                  <c:v>506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966016"/>
        <c:axId val="213254144"/>
      </c:barChart>
      <c:catAx>
        <c:axId val="190966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254144"/>
        <c:crosses val="autoZero"/>
        <c:auto val="1"/>
        <c:lblAlgn val="ctr"/>
        <c:lblOffset val="100"/>
        <c:noMultiLvlLbl val="0"/>
      </c:catAx>
      <c:valAx>
        <c:axId val="213254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966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2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rgbClr val="92D050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Zero To Hero 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Tamar </a:t>
            </a:r>
            <a:r>
              <a:rPr lang="en-US" dirty="0" err="1" smtClean="0">
                <a:solidFill>
                  <a:schemeClr val="tx1"/>
                </a:solidFill>
              </a:rPr>
              <a:t>Twena</a:t>
            </a:r>
            <a:r>
              <a:rPr lang="en-US" dirty="0" smtClean="0">
                <a:solidFill>
                  <a:schemeClr val="tx1"/>
                </a:solidFill>
              </a:rPr>
              <a:t>-Stern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6171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vs Java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606951"/>
              </p:ext>
            </p:extLst>
          </p:nvPr>
        </p:nvGraphicFramePr>
        <p:xfrm>
          <a:off x="457200" y="762000"/>
          <a:ext cx="8229600" cy="514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704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NodeJS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704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Code reuse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5704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IDEs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5704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Build Process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5783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maturity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5704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JSON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5704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Speed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5704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5704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Debugging +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Monitoring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954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68580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438400"/>
            <a:ext cx="6858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71800"/>
            <a:ext cx="685800" cy="68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581400"/>
            <a:ext cx="685800" cy="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114800"/>
            <a:ext cx="685800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48200"/>
            <a:ext cx="685800" cy="685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2578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: </a:t>
            </a:r>
            <a:r>
              <a:rPr lang="en-US" dirty="0" err="1" smtClean="0"/>
              <a:t>NodeJS</a:t>
            </a:r>
            <a:r>
              <a:rPr lang="en-US" dirty="0" smtClean="0"/>
              <a:t> vs Java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7545"/>
              </p:ext>
            </p:extLst>
          </p:nvPr>
        </p:nvGraphicFramePr>
        <p:xfrm>
          <a:off x="304800" y="1905000"/>
          <a:ext cx="4267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38238"/>
              </p:ext>
            </p:extLst>
          </p:nvPr>
        </p:nvGraphicFramePr>
        <p:xfrm>
          <a:off x="4876800" y="1981200"/>
          <a:ext cx="4038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96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Express 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One of the most common modules to develop servers in </a:t>
            </a:r>
            <a:r>
              <a:rPr lang="en-US" dirty="0" err="1" smtClean="0"/>
              <a:t>NodeJS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Becomes the ‘development standard’ 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840480"/>
            <a:ext cx="49530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NodeJS</a:t>
            </a:r>
            <a:r>
              <a:rPr lang="en-US" dirty="0" smtClean="0"/>
              <a:t> Express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295400"/>
            <a:ext cx="2514599" cy="195730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Possibilities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90" y="2895600"/>
            <a:ext cx="3066510" cy="213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05200"/>
            <a:ext cx="2788920" cy="1051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2354580" cy="716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066800"/>
            <a:ext cx="1672542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" y="5471160"/>
            <a:ext cx="3086100" cy="944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5428691"/>
            <a:ext cx="2545080" cy="1150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11" y="2667000"/>
            <a:ext cx="2865120" cy="1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982"/>
            <a:ext cx="5791200" cy="1264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1676400"/>
            <a:ext cx="3733800" cy="2893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var</a:t>
            </a:r>
            <a:r>
              <a:rPr lang="en-US" sz="1400" dirty="0"/>
              <a:t> loopback </a:t>
            </a:r>
            <a:r>
              <a:rPr lang="en-US" sz="1400" b="1" dirty="0"/>
              <a:t>=</a:t>
            </a:r>
            <a:r>
              <a:rPr lang="en-US" sz="1400" dirty="0"/>
              <a:t> require('loopback'); </a:t>
            </a:r>
            <a:endParaRPr lang="en-US" sz="1400" dirty="0" smtClean="0"/>
          </a:p>
          <a:p>
            <a:r>
              <a:rPr lang="en-US" sz="1400" b="1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app </a:t>
            </a:r>
            <a:r>
              <a:rPr lang="en-US" sz="1400" b="1" dirty="0"/>
              <a:t>=</a:t>
            </a:r>
            <a:r>
              <a:rPr lang="en-US" sz="1400" dirty="0"/>
              <a:t> </a:t>
            </a:r>
            <a:r>
              <a:rPr lang="en-US" sz="1400" dirty="0" err="1"/>
              <a:t>module.exports</a:t>
            </a:r>
            <a:r>
              <a:rPr lang="en-US" sz="1400" dirty="0"/>
              <a:t> </a:t>
            </a:r>
            <a:r>
              <a:rPr lang="en-US" sz="1400" b="1" dirty="0" smtClean="0"/>
              <a:t>=</a:t>
            </a:r>
            <a:r>
              <a:rPr lang="en-US" sz="1400" dirty="0" smtClean="0"/>
              <a:t>loopback</a:t>
            </a:r>
            <a:r>
              <a:rPr lang="en-US" sz="1400" dirty="0"/>
              <a:t>();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Item </a:t>
            </a:r>
            <a:r>
              <a:rPr lang="en-US" sz="1400" b="1" dirty="0"/>
              <a:t>=</a:t>
            </a:r>
            <a:r>
              <a:rPr lang="en-US" sz="1400" dirty="0"/>
              <a:t> </a:t>
            </a:r>
            <a:r>
              <a:rPr lang="en-US" sz="1400" dirty="0" err="1"/>
              <a:t>loopback.createModel</a:t>
            </a:r>
            <a:r>
              <a:rPr lang="en-US" sz="1400" dirty="0" smtClean="0"/>
              <a:t>(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 </a:t>
            </a:r>
            <a:r>
              <a:rPr lang="en-US" sz="1400" dirty="0"/>
              <a:t>'Item', { </a:t>
            </a:r>
            <a:r>
              <a:rPr lang="en-US" sz="1400" dirty="0" smtClean="0"/>
              <a:t>	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description</a:t>
            </a:r>
            <a:r>
              <a:rPr lang="en-US" sz="1400" dirty="0"/>
              <a:t>: 'string', </a:t>
            </a:r>
            <a:r>
              <a:rPr lang="en-US" sz="1400" dirty="0" smtClean="0"/>
              <a:t>		completed</a:t>
            </a:r>
            <a:r>
              <a:rPr lang="en-US" sz="1400" dirty="0"/>
              <a:t>: </a:t>
            </a:r>
            <a:r>
              <a:rPr lang="en-US" sz="1400" dirty="0" smtClean="0"/>
              <a:t>'</a:t>
            </a:r>
            <a:r>
              <a:rPr lang="en-US" sz="1400" dirty="0" err="1" smtClean="0"/>
              <a:t>boolean</a:t>
            </a:r>
            <a:r>
              <a:rPr lang="en-US" sz="1400" dirty="0" smtClean="0"/>
              <a:t>‘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       }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);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app.model</a:t>
            </a:r>
            <a:r>
              <a:rPr lang="en-US" sz="1400" dirty="0" smtClean="0"/>
              <a:t>(Item</a:t>
            </a:r>
            <a:r>
              <a:rPr lang="en-US" sz="1400" dirty="0"/>
              <a:t>); </a:t>
            </a:r>
            <a:endParaRPr lang="en-US" sz="1400" dirty="0" smtClean="0"/>
          </a:p>
          <a:p>
            <a:r>
              <a:rPr lang="en-US" sz="1400" dirty="0" err="1" smtClean="0"/>
              <a:t>app.use</a:t>
            </a:r>
            <a:r>
              <a:rPr lang="en-US" sz="1400" dirty="0"/>
              <a:t>('/</a:t>
            </a:r>
            <a:r>
              <a:rPr lang="en-US" sz="1400" dirty="0" err="1"/>
              <a:t>api</a:t>
            </a:r>
            <a:r>
              <a:rPr lang="en-US" sz="1400" dirty="0"/>
              <a:t>', </a:t>
            </a:r>
            <a:r>
              <a:rPr lang="en-US" sz="1400" dirty="0" err="1"/>
              <a:t>loopback.rest</a:t>
            </a:r>
            <a:r>
              <a:rPr lang="en-US" sz="1400" dirty="0"/>
              <a:t>()); </a:t>
            </a:r>
            <a:endParaRPr lang="en-US" sz="1400" dirty="0" smtClean="0"/>
          </a:p>
          <a:p>
            <a:r>
              <a:rPr lang="en-US" sz="1400" dirty="0" err="1" smtClean="0"/>
              <a:t>app.listen</a:t>
            </a:r>
            <a:r>
              <a:rPr lang="en-US" sz="1400" dirty="0" smtClean="0"/>
              <a:t>(8080</a:t>
            </a:r>
            <a:r>
              <a:rPr lang="en-US" sz="1400" dirty="0"/>
              <a:t>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76400"/>
            <a:ext cx="464820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MySQL (Relational) – </a:t>
            </a:r>
            <a:r>
              <a:rPr lang="en-US" sz="2400" dirty="0" err="1" smtClean="0"/>
              <a:t>NodeJS</a:t>
            </a:r>
            <a:r>
              <a:rPr lang="en-US" sz="2400" dirty="0" smtClean="0"/>
              <a:t>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driver, </a:t>
            </a:r>
            <a:r>
              <a:rPr lang="en-US" sz="2400" dirty="0" err="1" smtClean="0"/>
              <a:t>Sequalize</a:t>
            </a:r>
            <a:endParaRPr lang="en-US" sz="2400" dirty="0" smtClean="0"/>
          </a:p>
          <a:p>
            <a:r>
              <a:rPr lang="en-US" sz="2400" dirty="0" smtClean="0"/>
              <a:t>Apache Cassandra – express-</a:t>
            </a:r>
            <a:r>
              <a:rPr lang="en-US" sz="2400" dirty="0" err="1" smtClean="0"/>
              <a:t>cassandra</a:t>
            </a:r>
            <a:endParaRPr lang="he-IL" sz="2400" dirty="0" smtClean="0"/>
          </a:p>
          <a:p>
            <a:r>
              <a:rPr lang="en-US" sz="2400" dirty="0" smtClean="0"/>
              <a:t>MongoDB - Mongoose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52800"/>
            <a:ext cx="2857899" cy="1486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38400"/>
            <a:ext cx="4233382" cy="1147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74" y="3868157"/>
            <a:ext cx="2566126" cy="1720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43" y="5588744"/>
            <a:ext cx="3690592" cy="9675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62842"/>
            <a:ext cx="3581400" cy="1219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38" y="3734038"/>
            <a:ext cx="1752362" cy="17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</a:t>
            </a:r>
            <a:r>
              <a:rPr lang="en-US" dirty="0" err="1" smtClean="0"/>
              <a:t>NodeJS</a:t>
            </a:r>
            <a:r>
              <a:rPr lang="en-US" dirty="0" smtClean="0"/>
              <a:t> Connectivity To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- Passport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20192"/>
            <a:ext cx="5912762" cy="174240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Most common authentication middleware for </a:t>
            </a:r>
            <a:r>
              <a:rPr lang="en-US" sz="2400" dirty="0" err="1" smtClean="0"/>
              <a:t>NodeJS</a:t>
            </a:r>
            <a:endParaRPr lang="en-US" sz="2400" dirty="0" smtClean="0"/>
          </a:p>
          <a:p>
            <a:r>
              <a:rPr lang="en-US" sz="2400" dirty="0" smtClean="0"/>
              <a:t>Extremely flexible and modular</a:t>
            </a:r>
          </a:p>
          <a:p>
            <a:r>
              <a:rPr lang="en-US" sz="2400" dirty="0" smtClean="0"/>
              <a:t>More than 300  authentication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5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Passport – Basic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Software engineer – Manager and Architect</a:t>
            </a:r>
          </a:p>
          <a:p>
            <a:r>
              <a:rPr lang="en-US" dirty="0" smtClean="0"/>
              <a:t>Leader of </a:t>
            </a:r>
            <a:r>
              <a:rPr lang="en-US" dirty="0" err="1" smtClean="0"/>
              <a:t>Edgeverve</a:t>
            </a:r>
            <a:r>
              <a:rPr lang="en-US" dirty="0" smtClean="0"/>
              <a:t> CTO group in Israel</a:t>
            </a:r>
          </a:p>
          <a:p>
            <a:r>
              <a:rPr lang="en-US" dirty="0" smtClean="0"/>
              <a:t>Oecloud.io Architect</a:t>
            </a:r>
          </a:p>
          <a:p>
            <a:r>
              <a:rPr lang="en-US" dirty="0" smtClean="0"/>
              <a:t>Passionate about </a:t>
            </a:r>
            <a:r>
              <a:rPr lang="en-US" dirty="0" err="1" smtClean="0"/>
              <a:t>NodeJS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62400"/>
            <a:ext cx="18288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4038600"/>
            <a:ext cx="3383280" cy="861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98" y="5562600"/>
            <a:ext cx="406146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77696"/>
            <a:ext cx="1463040" cy="1463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60" y="1377696"/>
            <a:ext cx="1301229" cy="1463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150275"/>
            <a:ext cx="82524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describe(Persons', </a:t>
            </a:r>
            <a:r>
              <a:rPr lang="en-US" sz="2400" dirty="0"/>
              <a:t>function() {</a:t>
            </a:r>
          </a:p>
          <a:p>
            <a:r>
              <a:rPr lang="en-US" sz="2400" dirty="0"/>
              <a:t>  it('should list ALL </a:t>
            </a:r>
            <a:r>
              <a:rPr lang="en-US" sz="2400" dirty="0" smtClean="0"/>
              <a:t>persons on /persons </a:t>
            </a:r>
            <a:r>
              <a:rPr lang="en-US" sz="2400" dirty="0"/>
              <a:t>GET');</a:t>
            </a:r>
          </a:p>
          <a:p>
            <a:r>
              <a:rPr lang="en-US" sz="2400" dirty="0"/>
              <a:t>  it('should list a SINGLE </a:t>
            </a:r>
            <a:r>
              <a:rPr lang="en-US" sz="2400" dirty="0" smtClean="0"/>
              <a:t>person on /person/&lt;</a:t>
            </a:r>
            <a:r>
              <a:rPr lang="en-US" sz="2400" dirty="0"/>
              <a:t>id&gt; GET');</a:t>
            </a:r>
          </a:p>
          <a:p>
            <a:r>
              <a:rPr lang="en-US" sz="2400" dirty="0"/>
              <a:t>  it('should add a SINGLE person </a:t>
            </a:r>
            <a:r>
              <a:rPr lang="en-US" sz="2400" dirty="0" smtClean="0"/>
              <a:t>on /persons </a:t>
            </a:r>
            <a:r>
              <a:rPr lang="en-US" sz="2400" dirty="0"/>
              <a:t>POST');</a:t>
            </a:r>
          </a:p>
          <a:p>
            <a:r>
              <a:rPr lang="en-US" sz="2400" dirty="0"/>
              <a:t>  it('should update a SINGLE person </a:t>
            </a:r>
            <a:r>
              <a:rPr lang="en-US" sz="2400" dirty="0" smtClean="0"/>
              <a:t>on /person/&lt;</a:t>
            </a:r>
            <a:r>
              <a:rPr lang="en-US" sz="2400" dirty="0"/>
              <a:t>id&gt; PUT');</a:t>
            </a:r>
          </a:p>
          <a:p>
            <a:r>
              <a:rPr lang="en-US" sz="2400" dirty="0"/>
              <a:t>  it('should delete a SINGLE person </a:t>
            </a:r>
            <a:r>
              <a:rPr lang="en-US" sz="2400" dirty="0" smtClean="0"/>
              <a:t>on /person/&lt;</a:t>
            </a:r>
            <a:r>
              <a:rPr lang="en-US" sz="2400" dirty="0"/>
              <a:t>id&gt; DELETE');</a:t>
            </a:r>
          </a:p>
          <a:p>
            <a:r>
              <a:rPr lang="en-US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559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 introduction</a:t>
            </a:r>
          </a:p>
          <a:p>
            <a:r>
              <a:rPr lang="en-US" dirty="0" smtClean="0"/>
              <a:t>How it works in a nutshell</a:t>
            </a:r>
          </a:p>
          <a:p>
            <a:r>
              <a:rPr lang="en-US" dirty="0"/>
              <a:t>Why choosing </a:t>
            </a:r>
            <a:r>
              <a:rPr lang="en-US" dirty="0" err="1"/>
              <a:t>nodeJS</a:t>
            </a:r>
            <a:r>
              <a:rPr lang="en-US" dirty="0"/>
              <a:t> over other </a:t>
            </a:r>
            <a:r>
              <a:rPr lang="en-US" dirty="0" smtClean="0"/>
              <a:t>platforms</a:t>
            </a:r>
          </a:p>
          <a:p>
            <a:r>
              <a:rPr lang="en-US" dirty="0"/>
              <a:t>Building you first Node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Which library to choose ?</a:t>
            </a:r>
          </a:p>
          <a:p>
            <a:r>
              <a:rPr lang="en-US" dirty="0" smtClean="0"/>
              <a:t>How to choose the correct Db and integrate it with Node ?</a:t>
            </a:r>
          </a:p>
          <a:p>
            <a:r>
              <a:rPr lang="en-US" dirty="0" smtClean="0"/>
              <a:t>Authentication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in our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:</a:t>
            </a:r>
          </a:p>
          <a:p>
            <a:pPr lvl="1"/>
            <a:r>
              <a:rPr lang="en-US" dirty="0" smtClean="0"/>
              <a:t>Keep latency low</a:t>
            </a:r>
          </a:p>
          <a:p>
            <a:pPr lvl="1"/>
            <a:r>
              <a:rPr lang="en-US" dirty="0" smtClean="0"/>
              <a:t>Throughput high</a:t>
            </a:r>
          </a:p>
          <a:p>
            <a:pPr lvl="1"/>
            <a:r>
              <a:rPr lang="en-US" dirty="0" smtClean="0"/>
              <a:t>Scaling up and out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572000"/>
            <a:ext cx="2286000" cy="14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platform for developing </a:t>
            </a:r>
            <a:r>
              <a:rPr lang="en-US" dirty="0" smtClean="0"/>
              <a:t>servers 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Enterprise</a:t>
            </a:r>
          </a:p>
          <a:p>
            <a:r>
              <a:rPr lang="en-US" dirty="0" smtClean="0"/>
              <a:t>Open </a:t>
            </a:r>
            <a:r>
              <a:rPr lang="en-US" dirty="0"/>
              <a:t>source, cross platform</a:t>
            </a:r>
          </a:p>
          <a:p>
            <a:r>
              <a:rPr lang="en-US" dirty="0"/>
              <a:t>Enables to build fast and scalable network </a:t>
            </a:r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Who use it in Production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2026920" cy="1082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" y="2590800"/>
            <a:ext cx="17145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17145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3505200"/>
            <a:ext cx="3566160" cy="822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3162300" cy="922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38400"/>
            <a:ext cx="3695700" cy="792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51248"/>
            <a:ext cx="2705100" cy="1082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505200"/>
            <a:ext cx="1882140" cy="1554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674108"/>
            <a:ext cx="2819400" cy="1036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334000"/>
            <a:ext cx="28270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743200"/>
            <a:ext cx="2093976" cy="1981200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2743200"/>
            <a:ext cx="2093976" cy="1981200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24400" y="2133600"/>
            <a:ext cx="11430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3352800"/>
            <a:ext cx="11430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hread</a:t>
            </a:r>
          </a:p>
        </p:txBody>
      </p:sp>
      <p:sp>
        <p:nvSpPr>
          <p:cNvPr id="8" name="Oval 7"/>
          <p:cNvSpPr/>
          <p:nvPr/>
        </p:nvSpPr>
        <p:spPr>
          <a:xfrm>
            <a:off x="4724400" y="4572000"/>
            <a:ext cx="12192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21114048">
            <a:off x="3124200" y="2286137"/>
            <a:ext cx="1143000" cy="838200"/>
          </a:xfrm>
          <a:prstGeom prst="rightArrow">
            <a:avLst>
              <a:gd name="adj1" fmla="val 50000"/>
              <a:gd name="adj2" fmla="val 4890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211068" y="3276600"/>
            <a:ext cx="1143000" cy="838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942952">
            <a:off x="3124200" y="4495800"/>
            <a:ext cx="1316736" cy="838200"/>
          </a:xfrm>
          <a:prstGeom prst="rightArrow">
            <a:avLst>
              <a:gd name="adj1" fmla="val 56545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– Non Blocking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4616" y="2642756"/>
            <a:ext cx="1368152" cy="1224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Event Emitters</a:t>
            </a:r>
            <a:endParaRPr lang="he-IL" dirty="0"/>
          </a:p>
        </p:txBody>
      </p:sp>
      <p:cxnSp>
        <p:nvCxnSpPr>
          <p:cNvPr id="5" name="Straight Arrow Connector 4"/>
          <p:cNvCxnSpPr>
            <a:stCxn id="4" idx="6"/>
          </p:cNvCxnSpPr>
          <p:nvPr/>
        </p:nvCxnSpPr>
        <p:spPr>
          <a:xfrm>
            <a:off x="1502768" y="3254824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22848" y="2642756"/>
            <a:ext cx="324036" cy="12961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2634626" y="2642756"/>
            <a:ext cx="324036" cy="12961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3086944" y="2642756"/>
            <a:ext cx="324036" cy="12961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2222848" y="2057400"/>
            <a:ext cx="11881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Events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3663008" y="3137520"/>
            <a:ext cx="171198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Event Loop</a:t>
            </a:r>
            <a:endParaRPr lang="he-IL" sz="2400" dirty="0"/>
          </a:p>
        </p:txBody>
      </p:sp>
      <p:sp>
        <p:nvSpPr>
          <p:cNvPr id="11" name="Curved Down Arrow 10"/>
          <p:cNvSpPr/>
          <p:nvPr/>
        </p:nvSpPr>
        <p:spPr>
          <a:xfrm>
            <a:off x="3751221" y="2354724"/>
            <a:ext cx="1495963" cy="720080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>
            <a:off x="3735016" y="3650868"/>
            <a:ext cx="1512168" cy="720080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47184" y="329082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31360" y="2714764"/>
            <a:ext cx="2160240" cy="12961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Event Handlers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2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Huge amount of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NPM - Largest package repository in the world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0"/>
            <a:ext cx="6629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22483</TotalTime>
  <Words>355</Words>
  <Application>Microsoft Office PowerPoint</Application>
  <PresentationFormat>On-screen Show (4:3)</PresentationFormat>
  <Paragraphs>96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From Zero To Hero In NodeJS</vt:lpstr>
      <vt:lpstr>About me</vt:lpstr>
      <vt:lpstr>Agenda</vt:lpstr>
      <vt:lpstr>Servers in our days</vt:lpstr>
      <vt:lpstr>What is NodeJS </vt:lpstr>
      <vt:lpstr>Who use it in Production ?</vt:lpstr>
      <vt:lpstr>Traditional Approach</vt:lpstr>
      <vt:lpstr>NodeJS – Non Blocking</vt:lpstr>
      <vt:lpstr>Huge amount of libraries</vt:lpstr>
      <vt:lpstr>NodeJS vs Java</vt:lpstr>
      <vt:lpstr>Performance : NodeJS vs Java</vt:lpstr>
      <vt:lpstr>Express in NodeJS</vt:lpstr>
      <vt:lpstr>Demo – NodeJS Express server</vt:lpstr>
      <vt:lpstr>More Possibilities </vt:lpstr>
      <vt:lpstr>PowerPoint Presentation</vt:lpstr>
      <vt:lpstr>Databases Connectivity</vt:lpstr>
      <vt:lpstr>Demo – NodeJS Connectivity To MongoDB</vt:lpstr>
      <vt:lpstr>Authentication - Passport</vt:lpstr>
      <vt:lpstr>Demo – Passport – Basic authentication</vt:lpstr>
      <vt:lpstr>Testing, Testing</vt:lpstr>
      <vt:lpstr>Questions ?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104</cp:revision>
  <dcterms:created xsi:type="dcterms:W3CDTF">2006-08-16T00:00:00Z</dcterms:created>
  <dcterms:modified xsi:type="dcterms:W3CDTF">2018-02-27T14:00:45Z</dcterms:modified>
</cp:coreProperties>
</file>