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4"/>
  </p:notesMasterIdLst>
  <p:sldIdLst>
    <p:sldId id="256" r:id="rId2"/>
    <p:sldId id="313" r:id="rId3"/>
    <p:sldId id="284" r:id="rId4"/>
    <p:sldId id="281" r:id="rId5"/>
    <p:sldId id="273" r:id="rId6"/>
    <p:sldId id="285" r:id="rId7"/>
    <p:sldId id="283" r:id="rId8"/>
    <p:sldId id="315" r:id="rId9"/>
    <p:sldId id="274" r:id="rId10"/>
    <p:sldId id="287" r:id="rId11"/>
    <p:sldId id="314" r:id="rId12"/>
    <p:sldId id="288" r:id="rId13"/>
    <p:sldId id="289" r:id="rId14"/>
    <p:sldId id="290" r:id="rId15"/>
    <p:sldId id="291" r:id="rId16"/>
    <p:sldId id="294" r:id="rId17"/>
    <p:sldId id="293" r:id="rId18"/>
    <p:sldId id="295" r:id="rId19"/>
    <p:sldId id="292" r:id="rId20"/>
    <p:sldId id="296" r:id="rId21"/>
    <p:sldId id="286" r:id="rId22"/>
    <p:sldId id="302" r:id="rId23"/>
    <p:sldId id="297" r:id="rId24"/>
    <p:sldId id="298" r:id="rId25"/>
    <p:sldId id="299" r:id="rId26"/>
    <p:sldId id="301" r:id="rId27"/>
    <p:sldId id="303" r:id="rId28"/>
    <p:sldId id="309" r:id="rId29"/>
    <p:sldId id="310" r:id="rId30"/>
    <p:sldId id="311" r:id="rId31"/>
    <p:sldId id="312" r:id="rId32"/>
    <p:sldId id="304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767676"/>
    <a:srgbClr val="424242"/>
    <a:srgbClr val="729D51"/>
    <a:srgbClr val="ABD566"/>
    <a:srgbClr val="99C63D"/>
    <a:srgbClr val="77B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>
        <p:scale>
          <a:sx n="90" d="100"/>
          <a:sy n="90" d="100"/>
        </p:scale>
        <p:origin x="-1238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4356D-F091-4486-B0BB-66BE03FC5D73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F3BDD-84E3-4B4E-B52E-EBB072A1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94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28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9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3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5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fs.html#fs_threadpool_usage" TargetMode="External"/><Relationship Id="rId2" Type="http://schemas.openxmlformats.org/officeDocument/2006/relationships/hyperlink" Target="https://nodejs.org/api/dn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dejs.org/api/crypto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0"/>
            <a:ext cx="6936768" cy="1646302"/>
          </a:xfrm>
        </p:spPr>
        <p:txBody>
          <a:bodyPr/>
          <a:lstStyle/>
          <a:p>
            <a:r>
              <a:rPr lang="en-US" dirty="0"/>
              <a:t>Event loop deep dive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114800"/>
            <a:ext cx="2667000" cy="10968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Tamar </a:t>
            </a:r>
            <a:r>
              <a:rPr lang="en-US" sz="2000" b="1" dirty="0" err="1">
                <a:solidFill>
                  <a:schemeClr val="tx1"/>
                </a:solidFill>
              </a:rPr>
              <a:t>Twena</a:t>
            </a:r>
            <a:r>
              <a:rPr lang="en-US" sz="2000" b="1" dirty="0">
                <a:solidFill>
                  <a:schemeClr val="tx1"/>
                </a:solidFill>
              </a:rPr>
              <a:t>-Stern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3352800" cy="20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enables </a:t>
            </a:r>
            <a:r>
              <a:rPr lang="en-US" dirty="0" smtClean="0"/>
              <a:t>Node.js </a:t>
            </a:r>
            <a:r>
              <a:rPr lang="en-US" dirty="0"/>
              <a:t>to perform non blocking </a:t>
            </a:r>
            <a:r>
              <a:rPr lang="en-US" dirty="0" smtClean="0"/>
              <a:t>I/O</a:t>
            </a:r>
            <a:endParaRPr lang="en-US" dirty="0"/>
          </a:p>
          <a:p>
            <a:r>
              <a:rPr lang="en-US" dirty="0"/>
              <a:t>Offloading </a:t>
            </a:r>
            <a:r>
              <a:rPr lang="en-US" dirty="0" smtClean="0"/>
              <a:t>I/O </a:t>
            </a:r>
            <a:r>
              <a:rPr lang="en-US" dirty="0"/>
              <a:t>operations to system kernel whenever possible</a:t>
            </a:r>
          </a:p>
          <a:p>
            <a:r>
              <a:rPr lang="en-US" dirty="0"/>
              <a:t>Kernel informs </a:t>
            </a:r>
            <a:r>
              <a:rPr lang="en-US" dirty="0" smtClean="0"/>
              <a:t>Node.js </a:t>
            </a:r>
            <a:r>
              <a:rPr lang="en-US" dirty="0"/>
              <a:t>that operation completed, callback queued in appropriate queue</a:t>
            </a:r>
          </a:p>
        </p:txBody>
      </p:sp>
    </p:spTree>
    <p:extLst>
      <p:ext uri="{BB962C8B-B14F-4D97-AF65-F5344CB8AC3E}">
        <p14:creationId xmlns:p14="http://schemas.microsoft.com/office/powerpoint/2010/main" val="36392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955800"/>
            <a:ext cx="6347713" cy="1320800"/>
          </a:xfrm>
        </p:spPr>
        <p:txBody>
          <a:bodyPr/>
          <a:lstStyle/>
          <a:p>
            <a:r>
              <a:rPr lang="en-US" dirty="0" smtClean="0"/>
              <a:t>Event loop architecture and different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59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9" t="6410" r="6265" b="5769"/>
          <a:stretch/>
        </p:blipFill>
        <p:spPr>
          <a:xfrm>
            <a:off x="152400" y="1676400"/>
            <a:ext cx="7175036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45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loop runs on single thread</a:t>
            </a:r>
          </a:p>
          <a:p>
            <a:r>
              <a:rPr lang="en-US" dirty="0"/>
              <a:t>Each new request register a synchronous callback</a:t>
            </a:r>
          </a:p>
          <a:p>
            <a:r>
              <a:rPr lang="en-US" dirty="0"/>
              <a:t>Execute JavaScript callbacks</a:t>
            </a:r>
          </a:p>
          <a:p>
            <a:r>
              <a:rPr lang="en-US" dirty="0"/>
              <a:t>Offloads </a:t>
            </a:r>
            <a:r>
              <a:rPr lang="en-US" dirty="0" smtClean="0"/>
              <a:t>I/O </a:t>
            </a:r>
            <a:r>
              <a:rPr lang="en-US" dirty="0"/>
              <a:t>operations to worker thread pool.</a:t>
            </a:r>
          </a:p>
          <a:p>
            <a:r>
              <a:rPr lang="en-US" dirty="0"/>
              <a:t>Handle callbacks for asynchronous </a:t>
            </a:r>
            <a:r>
              <a:rPr lang="en-US" dirty="0" smtClean="0"/>
              <a:t>I/O </a:t>
            </a:r>
            <a:r>
              <a:rPr lang="en-US" dirty="0"/>
              <a:t>operations that finished.</a:t>
            </a:r>
          </a:p>
        </p:txBody>
      </p:sp>
    </p:spTree>
    <p:extLst>
      <p:ext uri="{BB962C8B-B14F-4D97-AF65-F5344CB8AC3E}">
        <p14:creationId xmlns:p14="http://schemas.microsoft.com/office/powerpoint/2010/main" val="2799630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Workers thread pool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 pool to perform heavy operations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I/O</a:t>
            </a:r>
            <a:endParaRPr lang="en-US" dirty="0"/>
          </a:p>
          <a:p>
            <a:pPr lvl="1"/>
            <a:r>
              <a:rPr lang="en-US" dirty="0"/>
              <a:t>CPU intensive operations</a:t>
            </a:r>
            <a:endParaRPr lang="he-IL" dirty="0"/>
          </a:p>
          <a:p>
            <a:r>
              <a:rPr lang="en-US" dirty="0"/>
              <a:t>Bounded by fixed capacity</a:t>
            </a:r>
          </a:p>
          <a:p>
            <a:r>
              <a:rPr lang="en-US" dirty="0"/>
              <a:t>Implemented with </a:t>
            </a:r>
            <a:r>
              <a:rPr lang="en-US" dirty="0" err="1"/>
              <a:t>libuv</a:t>
            </a:r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ode </a:t>
            </a:r>
            <a:r>
              <a:rPr lang="en-US" dirty="0"/>
              <a:t>module submit a task to </a:t>
            </a:r>
            <a:r>
              <a:rPr lang="en-US" dirty="0" err="1"/>
              <a:t>libuv</a:t>
            </a:r>
            <a:r>
              <a:rPr lang="en-US" dirty="0"/>
              <a:t> API</a:t>
            </a:r>
            <a:r>
              <a:rPr lang="he-IL" dirty="0"/>
              <a:t> </a:t>
            </a:r>
            <a:r>
              <a:rPr lang="en-US" dirty="0" smtClean="0"/>
              <a:t>with C</a:t>
            </a:r>
            <a:r>
              <a:rPr lang="en-US" dirty="0"/>
              <a:t>++ add-on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32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Modules who use worker pool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9296400" cy="5715000"/>
          </a:xfrm>
        </p:spPr>
        <p:txBody>
          <a:bodyPr>
            <a:normAutofit/>
          </a:bodyPr>
          <a:lstStyle/>
          <a:p>
            <a:r>
              <a:rPr lang="en-US" dirty="0"/>
              <a:t>I/O-intensive</a:t>
            </a:r>
          </a:p>
          <a:p>
            <a:pPr lvl="1"/>
            <a:r>
              <a:rPr lang="en-US" dirty="0">
                <a:hlinkClick r:id="rId2"/>
              </a:rPr>
              <a:t>DNS</a:t>
            </a:r>
            <a:r>
              <a:rPr lang="en-US" dirty="0"/>
              <a:t>: </a:t>
            </a:r>
          </a:p>
          <a:p>
            <a:pPr lvl="2"/>
            <a:r>
              <a:rPr lang="en-US" dirty="0" err="1"/>
              <a:t>dns.lookup</a:t>
            </a:r>
            <a:r>
              <a:rPr lang="en-US" dirty="0"/>
              <a:t>(), </a:t>
            </a:r>
            <a:r>
              <a:rPr lang="en-US" dirty="0" err="1"/>
              <a:t>dns.lookupService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File System</a:t>
            </a:r>
            <a:r>
              <a:rPr lang="en-US" dirty="0"/>
              <a:t>: All file system APIs except </a:t>
            </a:r>
            <a:endParaRPr lang="he-IL" dirty="0"/>
          </a:p>
          <a:p>
            <a:pPr lvl="2"/>
            <a:r>
              <a:rPr lang="en-US" dirty="0" err="1"/>
              <a:t>fs.FSWatcher</a:t>
            </a:r>
            <a:r>
              <a:rPr lang="en-US" dirty="0"/>
              <a:t>() </a:t>
            </a:r>
            <a:endParaRPr lang="he-IL" dirty="0"/>
          </a:p>
          <a:p>
            <a:pPr lvl="2"/>
            <a:r>
              <a:rPr lang="en-US" dirty="0"/>
              <a:t>explicitly synchronous operations.</a:t>
            </a:r>
          </a:p>
          <a:p>
            <a:r>
              <a:rPr lang="en-US" dirty="0"/>
              <a:t>CPU-intensive</a:t>
            </a:r>
          </a:p>
          <a:p>
            <a:pPr lvl="1"/>
            <a:r>
              <a:rPr lang="en-US" dirty="0">
                <a:hlinkClick r:id="rId4"/>
              </a:rPr>
              <a:t>Crypto</a:t>
            </a:r>
            <a:r>
              <a:rPr lang="en-US" dirty="0"/>
              <a:t>: </a:t>
            </a:r>
          </a:p>
          <a:p>
            <a:pPr lvl="2"/>
            <a:r>
              <a:rPr lang="en-US" dirty="0"/>
              <a:t>crypto.pbkdf2</a:t>
            </a:r>
            <a:r>
              <a:rPr lang="en-US" dirty="0" smtClean="0"/>
              <a:t>()</a:t>
            </a:r>
            <a:endParaRPr lang="en-US" dirty="0"/>
          </a:p>
          <a:p>
            <a:pPr lvl="2"/>
            <a:r>
              <a:rPr lang="en-US" dirty="0" err="1"/>
              <a:t>crypto.randomBytes</a:t>
            </a:r>
            <a:r>
              <a:rPr lang="en-US" dirty="0" smtClean="0"/>
              <a:t>()</a:t>
            </a:r>
            <a:r>
              <a:rPr lang="en-US" dirty="0"/>
              <a:t> </a:t>
            </a:r>
          </a:p>
          <a:p>
            <a:pPr lvl="2"/>
            <a:r>
              <a:rPr lang="en-US" dirty="0" err="1"/>
              <a:t>crypto.randomFill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669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happening on the </a:t>
            </a:r>
            <a:br>
              <a:rPr lang="en-US" dirty="0" smtClean="0"/>
            </a:br>
            <a:r>
              <a:rPr lang="en-US" dirty="0" smtClean="0"/>
              <a:t>operating system level?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2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 loop – What </a:t>
            </a:r>
            <a:r>
              <a:rPr lang="en-US" dirty="0"/>
              <a:t>the operation system do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maintain a queue!</a:t>
            </a:r>
            <a:endParaRPr lang="he-IL" dirty="0"/>
          </a:p>
          <a:p>
            <a:r>
              <a:rPr lang="en-US" dirty="0"/>
              <a:t>Monitor collection of file descriptors</a:t>
            </a:r>
            <a:r>
              <a:rPr lang="he-IL" dirty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3810000"/>
            <a:ext cx="1295400" cy="990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descriptor ready</a:t>
            </a:r>
          </a:p>
        </p:txBody>
      </p:sp>
      <p:sp>
        <p:nvSpPr>
          <p:cNvPr id="5" name="Rectangle 4"/>
          <p:cNvSpPr/>
          <p:nvPr/>
        </p:nvSpPr>
        <p:spPr>
          <a:xfrm>
            <a:off x="2253508" y="3810000"/>
            <a:ext cx="1295400" cy="990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Signals operating system</a:t>
            </a:r>
          </a:p>
        </p:txBody>
      </p:sp>
      <p:sp>
        <p:nvSpPr>
          <p:cNvPr id="6" name="Rectangle 5"/>
          <p:cNvSpPr/>
          <p:nvPr/>
        </p:nvSpPr>
        <p:spPr>
          <a:xfrm>
            <a:off x="4393057" y="3810000"/>
            <a:ext cx="1295400" cy="990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Notifies event loop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4024" y="3802792"/>
            <a:ext cx="1295400" cy="990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Translates and invoke callback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623313" y="4038600"/>
            <a:ext cx="609600" cy="533400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663319" y="4031392"/>
            <a:ext cx="609600" cy="533400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791200" y="4012857"/>
            <a:ext cx="609600" cy="533400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4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Worker Thread Pool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 a queue of tasks</a:t>
            </a:r>
          </a:p>
          <a:p>
            <a:r>
              <a:rPr lang="en-US" dirty="0"/>
              <a:t>Each thread pops a task from the queue</a:t>
            </a:r>
          </a:p>
          <a:p>
            <a:r>
              <a:rPr lang="en-US" dirty="0"/>
              <a:t>When finished – raise event to event loop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599" y="3945924"/>
            <a:ext cx="1752600" cy="1371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424242"/>
                </a:solidFill>
              </a:rPr>
              <a:t>Thread pops task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2688" y="3937686"/>
            <a:ext cx="1676400" cy="1371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444444"/>
                </a:solidFill>
              </a:rPr>
              <a:t>Execute the task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19578" y="3952102"/>
            <a:ext cx="1676400" cy="1371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444444"/>
                </a:solidFill>
              </a:rPr>
              <a:t>Raise event when done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2514599" y="4365024"/>
            <a:ext cx="609600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031259" y="4332072"/>
            <a:ext cx="609600" cy="5334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97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6705600" cy="152400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7986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Libuv</a:t>
            </a:r>
            <a:r>
              <a:rPr lang="en-US" dirty="0"/>
              <a:t> in a nutshell :</a:t>
            </a:r>
          </a:p>
          <a:p>
            <a:pPr lvl="1"/>
            <a:r>
              <a:rPr lang="en-US" dirty="0"/>
              <a:t>Multi platform C library</a:t>
            </a:r>
          </a:p>
          <a:p>
            <a:pPr lvl="1"/>
            <a:r>
              <a:rPr lang="en-US" dirty="0"/>
              <a:t>Provides support for </a:t>
            </a:r>
            <a:r>
              <a:rPr lang="en-US" dirty="0" err="1"/>
              <a:t>async</a:t>
            </a:r>
            <a:r>
              <a:rPr lang="en-US" dirty="0"/>
              <a:t> </a:t>
            </a:r>
            <a:r>
              <a:rPr lang="en-US" dirty="0" smtClean="0"/>
              <a:t>I/O </a:t>
            </a:r>
            <a:r>
              <a:rPr lang="en-US" dirty="0"/>
              <a:t>based on event loop</a:t>
            </a:r>
          </a:p>
          <a:p>
            <a:r>
              <a:rPr lang="en-US" dirty="0"/>
              <a:t>Supports :</a:t>
            </a:r>
          </a:p>
          <a:p>
            <a:pPr lvl="1"/>
            <a:r>
              <a:rPr lang="en-US" dirty="0" err="1"/>
              <a:t>Epoll</a:t>
            </a:r>
            <a:r>
              <a:rPr lang="en-US" dirty="0"/>
              <a:t> (Linux)</a:t>
            </a:r>
          </a:p>
          <a:p>
            <a:pPr lvl="1"/>
            <a:r>
              <a:rPr lang="en-US" dirty="0" err="1"/>
              <a:t>Kqueue</a:t>
            </a:r>
            <a:r>
              <a:rPr lang="en-US" dirty="0"/>
              <a:t> (OSX)</a:t>
            </a:r>
          </a:p>
          <a:p>
            <a:pPr lvl="1"/>
            <a:r>
              <a:rPr lang="en-US" dirty="0"/>
              <a:t>Windows IOCP</a:t>
            </a:r>
          </a:p>
          <a:p>
            <a:pPr lvl="1"/>
            <a:r>
              <a:rPr lang="en-US" dirty="0"/>
              <a:t>Solaris event ports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6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approach – Blocking I/O</a:t>
            </a:r>
          </a:p>
          <a:p>
            <a:r>
              <a:rPr lang="en-US" dirty="0" smtClean="0"/>
              <a:t>The opposite – Non blocking I/O</a:t>
            </a:r>
          </a:p>
          <a:p>
            <a:r>
              <a:rPr lang="en-US" dirty="0" smtClean="0"/>
              <a:t>The event loop in a nutshell</a:t>
            </a:r>
          </a:p>
          <a:p>
            <a:r>
              <a:rPr lang="en-US" dirty="0"/>
              <a:t>E</a:t>
            </a:r>
            <a:r>
              <a:rPr lang="en-US" dirty="0" smtClean="0"/>
              <a:t>vent loop architecture and different components</a:t>
            </a:r>
          </a:p>
          <a:p>
            <a:r>
              <a:rPr lang="en-US" dirty="0" smtClean="0"/>
              <a:t>What actually happening on the operating system ?</a:t>
            </a:r>
          </a:p>
          <a:p>
            <a:r>
              <a:rPr lang="en-US" dirty="0" smtClean="0"/>
              <a:t>The different phases of the event loop</a:t>
            </a:r>
          </a:p>
          <a:p>
            <a:r>
              <a:rPr lang="en-US" dirty="0" smtClean="0"/>
              <a:t>Why Node.js scales well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order of operations in </a:t>
            </a:r>
            <a:br>
              <a:rPr lang="en-US" dirty="0"/>
            </a:br>
            <a:r>
              <a:rPr lang="en-US" dirty="0"/>
              <a:t>the event loop</a:t>
            </a:r>
          </a:p>
        </p:txBody>
      </p:sp>
    </p:spTree>
    <p:extLst>
      <p:ext uri="{BB962C8B-B14F-4D97-AF65-F5344CB8AC3E}">
        <p14:creationId xmlns:p14="http://schemas.microsoft.com/office/powerpoint/2010/main" val="3783755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 loop phases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51" b="3174"/>
          <a:stretch/>
        </p:blipFill>
        <p:spPr>
          <a:xfrm>
            <a:off x="457201" y="1295400"/>
            <a:ext cx="6019799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73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" t="3969" r="7143" b="14943"/>
          <a:stretch/>
        </p:blipFill>
        <p:spPr>
          <a:xfrm>
            <a:off x="0" y="1981200"/>
            <a:ext cx="7772400" cy="363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General Mechanism</a:t>
            </a:r>
          </a:p>
        </p:txBody>
      </p:sp>
    </p:spTree>
    <p:extLst>
      <p:ext uri="{BB962C8B-B14F-4D97-AF65-F5344CB8AC3E}">
        <p14:creationId xmlns:p14="http://schemas.microsoft.com/office/powerpoint/2010/main" val="736719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Timers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setTimeout</a:t>
            </a:r>
            <a:r>
              <a:rPr lang="en-US" dirty="0"/>
              <a:t>, </a:t>
            </a:r>
            <a:r>
              <a:rPr lang="en-US" dirty="0" err="1"/>
              <a:t>setInterval</a:t>
            </a:r>
            <a:endParaRPr lang="en-US" dirty="0"/>
          </a:p>
          <a:p>
            <a:r>
              <a:rPr lang="en-US" dirty="0"/>
              <a:t>Timer’s callback will run as soon as they can be scheduled after the threshold</a:t>
            </a:r>
          </a:p>
          <a:p>
            <a:r>
              <a:rPr lang="en-US" dirty="0"/>
              <a:t>Timer’s callback scheduling </a:t>
            </a:r>
            <a:r>
              <a:rPr lang="en-US" dirty="0" smtClean="0"/>
              <a:t>controlled </a:t>
            </a:r>
            <a:r>
              <a:rPr lang="en-US" dirty="0"/>
              <a:t>by the “poll” phase</a:t>
            </a:r>
          </a:p>
        </p:txBody>
      </p:sp>
    </p:spTree>
    <p:extLst>
      <p:ext uri="{BB962C8B-B14F-4D97-AF65-F5344CB8AC3E}">
        <p14:creationId xmlns:p14="http://schemas.microsoft.com/office/powerpoint/2010/main" val="3036699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</a:t>
            </a:r>
            <a:r>
              <a:rPr lang="en-US" dirty="0"/>
              <a:t>callbacks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/>
          <a:lstStyle/>
          <a:p>
            <a:r>
              <a:rPr lang="en-US" dirty="0"/>
              <a:t>Specific system callback operations</a:t>
            </a:r>
          </a:p>
          <a:p>
            <a:pPr lvl="1"/>
            <a:r>
              <a:rPr lang="en-US" dirty="0"/>
              <a:t>For example : TCP socket errors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743200"/>
            <a:ext cx="7172907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00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/>
              <a:t>Poll Phase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625969"/>
            <a:ext cx="1752600" cy="10668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Timers with threshold elapsed ?</a:t>
            </a:r>
          </a:p>
        </p:txBody>
      </p:sp>
      <p:sp>
        <p:nvSpPr>
          <p:cNvPr id="5" name="Down Arrow 4"/>
          <p:cNvSpPr/>
          <p:nvPr/>
        </p:nvSpPr>
        <p:spPr>
          <a:xfrm rot="2671232">
            <a:off x="1645149" y="1685121"/>
            <a:ext cx="1030952" cy="942651"/>
          </a:xfrm>
          <a:prstGeom prst="downArrow">
            <a:avLst>
              <a:gd name="adj1" fmla="val 62000"/>
              <a:gd name="adj2" fmla="val 500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34347" y="2636493"/>
            <a:ext cx="1752600" cy="10668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 to timers Phase</a:t>
            </a:r>
          </a:p>
        </p:txBody>
      </p:sp>
      <p:sp>
        <p:nvSpPr>
          <p:cNvPr id="8" name="Rectangle 7"/>
          <p:cNvSpPr/>
          <p:nvPr/>
        </p:nvSpPr>
        <p:spPr>
          <a:xfrm>
            <a:off x="4369345" y="2663078"/>
            <a:ext cx="1752600" cy="10668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Poll Queue Empty ?</a:t>
            </a:r>
          </a:p>
        </p:txBody>
      </p:sp>
      <p:sp>
        <p:nvSpPr>
          <p:cNvPr id="9" name="Down Arrow 8"/>
          <p:cNvSpPr/>
          <p:nvPr/>
        </p:nvSpPr>
        <p:spPr>
          <a:xfrm rot="2134532">
            <a:off x="3560086" y="3769672"/>
            <a:ext cx="1030952" cy="942651"/>
          </a:xfrm>
          <a:prstGeom prst="downArrow">
            <a:avLst>
              <a:gd name="adj1" fmla="val 62000"/>
              <a:gd name="adj2" fmla="val 500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60913" y="4724400"/>
            <a:ext cx="1752600" cy="10668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Execute Poll Queue Callbacks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51873" y="4724400"/>
            <a:ext cx="1752600" cy="10668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Continue to “Check” phase</a:t>
            </a:r>
          </a:p>
        </p:txBody>
      </p:sp>
      <p:sp>
        <p:nvSpPr>
          <p:cNvPr id="27" name="Down Arrow 8">
            <a:extLst>
              <a:ext uri="{FF2B5EF4-FFF2-40B4-BE49-F238E27FC236}">
                <a16:creationId xmlns="" xmlns:a16="http://schemas.microsoft.com/office/drawing/2014/main" id="{5E529DC3-62BC-4A7C-83FA-EDC4AB449CD5}"/>
              </a:ext>
            </a:extLst>
          </p:cNvPr>
          <p:cNvSpPr/>
          <p:nvPr/>
        </p:nvSpPr>
        <p:spPr>
          <a:xfrm rot="19349996">
            <a:off x="4420253" y="1685121"/>
            <a:ext cx="1030952" cy="942651"/>
          </a:xfrm>
          <a:prstGeom prst="downArrow">
            <a:avLst>
              <a:gd name="adj1" fmla="val 62000"/>
              <a:gd name="adj2" fmla="val 500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8" name="Down Arrow 4">
            <a:extLst>
              <a:ext uri="{FF2B5EF4-FFF2-40B4-BE49-F238E27FC236}">
                <a16:creationId xmlns="" xmlns:a16="http://schemas.microsoft.com/office/drawing/2014/main" id="{926C3365-FEFD-4091-A775-11FD532E964F}"/>
              </a:ext>
            </a:extLst>
          </p:cNvPr>
          <p:cNvSpPr/>
          <p:nvPr/>
        </p:nvSpPr>
        <p:spPr>
          <a:xfrm rot="19561783">
            <a:off x="5832355" y="3755814"/>
            <a:ext cx="1030952" cy="942651"/>
          </a:xfrm>
          <a:prstGeom prst="downArrow">
            <a:avLst>
              <a:gd name="adj1" fmla="val 62000"/>
              <a:gd name="adj2" fmla="val 500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330365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Phase and Close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Phase - Execute callbacks for </a:t>
            </a:r>
            <a:r>
              <a:rPr lang="en-US" dirty="0" err="1"/>
              <a:t>setImmediate</a:t>
            </a:r>
            <a:r>
              <a:rPr lang="en-US" dirty="0"/>
              <a:t> timers</a:t>
            </a:r>
          </a:p>
          <a:p>
            <a:r>
              <a:rPr lang="en-US" dirty="0"/>
              <a:t>Close Phase – Handles an abruptly close of a socket or a handle</a:t>
            </a:r>
          </a:p>
        </p:txBody>
      </p:sp>
    </p:spTree>
    <p:extLst>
      <p:ext uri="{BB962C8B-B14F-4D97-AF65-F5344CB8AC3E}">
        <p14:creationId xmlns:p14="http://schemas.microsoft.com/office/powerpoint/2010/main" val="2916599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Process.nextTick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52600"/>
            <a:ext cx="6347714" cy="3880773"/>
          </a:xfrm>
        </p:spPr>
        <p:txBody>
          <a:bodyPr/>
          <a:lstStyle/>
          <a:p>
            <a:r>
              <a:rPr lang="en-US" dirty="0"/>
              <a:t>Not part of the event loop</a:t>
            </a:r>
          </a:p>
          <a:p>
            <a:r>
              <a:rPr lang="en-US" dirty="0"/>
              <a:t>Runs before any </a:t>
            </a:r>
            <a:r>
              <a:rPr lang="en-US" dirty="0" smtClean="0"/>
              <a:t>I/O </a:t>
            </a:r>
            <a:r>
              <a:rPr lang="en-US" dirty="0"/>
              <a:t>operation</a:t>
            </a:r>
          </a:p>
          <a:p>
            <a:r>
              <a:rPr lang="en-US" dirty="0"/>
              <a:t>Will be executed right away </a:t>
            </a:r>
          </a:p>
          <a:p>
            <a:r>
              <a:rPr lang="en-US" b="1" dirty="0" smtClean="0"/>
              <a:t>Careful ! Starvation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0318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/>
              <a:t>The secret of Node Scalability</a:t>
            </a:r>
          </a:p>
        </p:txBody>
      </p:sp>
    </p:spTree>
    <p:extLst>
      <p:ext uri="{BB962C8B-B14F-4D97-AF65-F5344CB8AC3E}">
        <p14:creationId xmlns:p14="http://schemas.microsoft.com/office/powerpoint/2010/main" val="3450023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Node scales well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52600"/>
            <a:ext cx="6347714" cy="3880773"/>
          </a:xfrm>
        </p:spPr>
        <p:txBody>
          <a:bodyPr/>
          <a:lstStyle/>
          <a:p>
            <a:r>
              <a:rPr lang="en-US" dirty="0"/>
              <a:t>Small number of threads to handle many clients</a:t>
            </a:r>
          </a:p>
          <a:p>
            <a:pPr lvl="1"/>
            <a:r>
              <a:rPr lang="en-US" dirty="0"/>
              <a:t>One thread for event loop</a:t>
            </a:r>
          </a:p>
          <a:p>
            <a:pPr lvl="1"/>
            <a:r>
              <a:rPr lang="en-US" dirty="0"/>
              <a:t>Constant amount of threads in workers pool</a:t>
            </a:r>
          </a:p>
          <a:p>
            <a:r>
              <a:rPr lang="en-US" dirty="0"/>
              <a:t>Spend more time and memory working on </a:t>
            </a:r>
            <a:r>
              <a:rPr lang="en-US" dirty="0" smtClean="0"/>
              <a:t>clients actual work </a:t>
            </a:r>
            <a:r>
              <a:rPr lang="en-US" dirty="0"/>
              <a:t>rather </a:t>
            </a:r>
            <a:r>
              <a:rPr lang="en-US" dirty="0" smtClean="0"/>
              <a:t>than </a:t>
            </a:r>
            <a:r>
              <a:rPr lang="en-US" dirty="0"/>
              <a:t>paying space and time overheads for threads</a:t>
            </a:r>
          </a:p>
        </p:txBody>
      </p:sp>
    </p:spTree>
    <p:extLst>
      <p:ext uri="{BB962C8B-B14F-4D97-AF65-F5344CB8AC3E}">
        <p14:creationId xmlns:p14="http://schemas.microsoft.com/office/powerpoint/2010/main" val="133546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</a:t>
            </a:r>
            <a:r>
              <a:rPr lang="en-US" dirty="0" smtClean="0"/>
              <a:t>I/O </a:t>
            </a:r>
            <a:r>
              <a:rPr lang="en-US" dirty="0"/>
              <a:t>operation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6938948" cy="371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1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Thread is critical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4000"/>
            <a:ext cx="6553201" cy="4525963"/>
          </a:xfrm>
        </p:spPr>
        <p:txBody>
          <a:bodyPr/>
          <a:lstStyle/>
          <a:p>
            <a:r>
              <a:rPr lang="en-US" dirty="0"/>
              <a:t>Blocked Thread :</a:t>
            </a:r>
          </a:p>
          <a:p>
            <a:pPr lvl="1"/>
            <a:r>
              <a:rPr lang="en-US" dirty="0"/>
              <a:t>Long callback (event loop)</a:t>
            </a:r>
          </a:p>
          <a:p>
            <a:pPr lvl="1"/>
            <a:r>
              <a:rPr lang="en-US" dirty="0"/>
              <a:t>Long task (worker pool)</a:t>
            </a:r>
          </a:p>
          <a:p>
            <a:r>
              <a:rPr lang="en-US" dirty="0"/>
              <a:t>If thread is blocked  - cannot handle requests from any other </a:t>
            </a:r>
            <a:r>
              <a:rPr lang="en-US" dirty="0" smtClean="0"/>
              <a:t>client.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92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193" y="1676400"/>
            <a:ext cx="6347714" cy="3880773"/>
          </a:xfrm>
        </p:spPr>
        <p:txBody>
          <a:bodyPr/>
          <a:lstStyle/>
          <a:p>
            <a:r>
              <a:rPr lang="en-US" dirty="0">
                <a:latin typeface="+mj-lt"/>
              </a:rPr>
              <a:t>B</a:t>
            </a:r>
            <a:r>
              <a:rPr lang="en-US" dirty="0" smtClean="0">
                <a:latin typeface="+mj-lt"/>
              </a:rPr>
              <a:t>ecause </a:t>
            </a:r>
            <a:r>
              <a:rPr lang="en-US" dirty="0">
                <a:latin typeface="+mj-lt"/>
              </a:rPr>
              <a:t>Node has only a few threads, you must structure your application to use them wisely.</a:t>
            </a:r>
          </a:p>
          <a:p>
            <a:r>
              <a:rPr lang="en-US" dirty="0">
                <a:latin typeface="+mj-lt"/>
              </a:rPr>
              <a:t> </a:t>
            </a:r>
            <a:r>
              <a:rPr lang="en-US" dirty="0" smtClean="0">
                <a:latin typeface="+mj-lt"/>
              </a:rPr>
              <a:t>Remember - Node </a:t>
            </a:r>
            <a:r>
              <a:rPr lang="en-US" dirty="0">
                <a:latin typeface="+mj-lt"/>
              </a:rPr>
              <a:t>is fast when the work associated with each client at any given time is "small".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84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90803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Approach – Blocking </a:t>
            </a:r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approach : wait until the </a:t>
            </a:r>
            <a:r>
              <a:rPr lang="en-US" dirty="0" smtClean="0"/>
              <a:t>I/O </a:t>
            </a:r>
            <a:r>
              <a:rPr lang="en-US" dirty="0"/>
              <a:t>operation will complete</a:t>
            </a:r>
          </a:p>
          <a:p>
            <a:r>
              <a:rPr lang="en-US" dirty="0"/>
              <a:t>Block the program until </a:t>
            </a:r>
            <a:r>
              <a:rPr lang="en-US" dirty="0" smtClean="0"/>
              <a:t>I/O </a:t>
            </a:r>
            <a:r>
              <a:rPr lang="en-US" dirty="0"/>
              <a:t>returns and leave the system idle.</a:t>
            </a:r>
          </a:p>
        </p:txBody>
      </p:sp>
    </p:spTree>
    <p:extLst>
      <p:ext uri="{BB962C8B-B14F-4D97-AF65-F5344CB8AC3E}">
        <p14:creationId xmlns:p14="http://schemas.microsoft.com/office/powerpoint/2010/main" val="249467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Approach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83914" y="2819400"/>
            <a:ext cx="1922833" cy="16383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6" name="Oval 5"/>
          <p:cNvSpPr/>
          <p:nvPr/>
        </p:nvSpPr>
        <p:spPr>
          <a:xfrm>
            <a:off x="3839329" y="2102709"/>
            <a:ext cx="1237748" cy="73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9" name="Right Arrow 8"/>
          <p:cNvSpPr/>
          <p:nvPr/>
        </p:nvSpPr>
        <p:spPr>
          <a:xfrm rot="20472140">
            <a:off x="2451319" y="2439772"/>
            <a:ext cx="1247960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2" name="Right Arrow 8">
            <a:extLst>
              <a:ext uri="{FF2B5EF4-FFF2-40B4-BE49-F238E27FC236}">
                <a16:creationId xmlns="" xmlns:a16="http://schemas.microsoft.com/office/drawing/2014/main" id="{9B6A5C66-3111-42AA-9715-A250ECC26D8A}"/>
              </a:ext>
            </a:extLst>
          </p:cNvPr>
          <p:cNvSpPr/>
          <p:nvPr/>
        </p:nvSpPr>
        <p:spPr>
          <a:xfrm>
            <a:off x="2490102" y="3321066"/>
            <a:ext cx="1247960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3" name="Right Arrow 8">
            <a:extLst>
              <a:ext uri="{FF2B5EF4-FFF2-40B4-BE49-F238E27FC236}">
                <a16:creationId xmlns="" xmlns:a16="http://schemas.microsoft.com/office/drawing/2014/main" id="{257D4A4D-49E1-452C-B8F8-AC8F9EC55A3C}"/>
              </a:ext>
            </a:extLst>
          </p:cNvPr>
          <p:cNvSpPr/>
          <p:nvPr/>
        </p:nvSpPr>
        <p:spPr>
          <a:xfrm rot="1257121">
            <a:off x="2441919" y="4311296"/>
            <a:ext cx="1247960" cy="692804"/>
          </a:xfrm>
          <a:prstGeom prst="rightArrow">
            <a:avLst>
              <a:gd name="adj1" fmla="val 50000"/>
              <a:gd name="adj2" fmla="val 489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8A83D4FD-AB2E-465C-BCEC-16369A33469C}"/>
              </a:ext>
            </a:extLst>
          </p:cNvPr>
          <p:cNvSpPr/>
          <p:nvPr/>
        </p:nvSpPr>
        <p:spPr>
          <a:xfrm>
            <a:off x="3841815" y="3217116"/>
            <a:ext cx="1237748" cy="73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28EACCF-2AA1-40E1-8755-6DE9B427B333}"/>
              </a:ext>
            </a:extLst>
          </p:cNvPr>
          <p:cNvSpPr/>
          <p:nvPr/>
        </p:nvSpPr>
        <p:spPr>
          <a:xfrm>
            <a:off x="3839329" y="4454680"/>
            <a:ext cx="1237748" cy="73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41716F7C-379D-4F85-991A-8555B3EC1DA6}"/>
              </a:ext>
            </a:extLst>
          </p:cNvPr>
          <p:cNvSpPr/>
          <p:nvPr/>
        </p:nvSpPr>
        <p:spPr>
          <a:xfrm>
            <a:off x="5373130" y="2819400"/>
            <a:ext cx="1922833" cy="16383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10678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allocates CPU </a:t>
            </a:r>
            <a:r>
              <a:rPr lang="en-US" dirty="0"/>
              <a:t>and memory resources for </a:t>
            </a:r>
            <a:r>
              <a:rPr lang="en-US" dirty="0" smtClean="0"/>
              <a:t>every new </a:t>
            </a:r>
            <a:r>
              <a:rPr lang="en-US" dirty="0"/>
              <a:t>thread</a:t>
            </a:r>
          </a:p>
          <a:p>
            <a:r>
              <a:rPr lang="en-US" dirty="0" smtClean="0"/>
              <a:t>When the system is stressed – overhead of </a:t>
            </a:r>
            <a:r>
              <a:rPr lang="en-US" dirty="0"/>
              <a:t>t</a:t>
            </a:r>
            <a:r>
              <a:rPr lang="en-US" dirty="0" smtClean="0"/>
              <a:t>hread </a:t>
            </a:r>
            <a:r>
              <a:rPr lang="en-US" dirty="0"/>
              <a:t>scheduling and context </a:t>
            </a:r>
            <a:r>
              <a:rPr lang="en-US" dirty="0" smtClean="0"/>
              <a:t>switching</a:t>
            </a:r>
          </a:p>
          <a:p>
            <a:r>
              <a:rPr lang="en-US" dirty="0" smtClean="0"/>
              <a:t>The system waste resources for allocating threads instead of doing actual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5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29" y="1752600"/>
            <a:ext cx="7006651" cy="41295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opposite – Non Blocking </a:t>
            </a:r>
            <a:r>
              <a:rPr lang="en-US" dirty="0" smtClean="0"/>
              <a:t>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108200"/>
            <a:ext cx="6347713" cy="1320800"/>
          </a:xfrm>
        </p:spPr>
        <p:txBody>
          <a:bodyPr/>
          <a:lstStyle/>
          <a:p>
            <a:r>
              <a:rPr lang="en-US" dirty="0" smtClean="0"/>
              <a:t>Event Loop In A Nutshell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011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 in a nutshell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7" t="4905" r="13462" b="6793"/>
          <a:stretch/>
        </p:blipFill>
        <p:spPr>
          <a:xfrm>
            <a:off x="304800" y="1600200"/>
            <a:ext cx="6019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6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28953</TotalTime>
  <Words>602</Words>
  <Application>Microsoft Office PowerPoint</Application>
  <PresentationFormat>On-screen Show (4:3)</PresentationFormat>
  <Paragraphs>128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Facet</vt:lpstr>
      <vt:lpstr>Event loop deep dive</vt:lpstr>
      <vt:lpstr>Agenda</vt:lpstr>
      <vt:lpstr>What is an I/O operation ?</vt:lpstr>
      <vt:lpstr>Traditional Approach – Blocking I/O</vt:lpstr>
      <vt:lpstr>Traditional Approach</vt:lpstr>
      <vt:lpstr>Problems</vt:lpstr>
      <vt:lpstr>The opposite – Non Blocking I/O</vt:lpstr>
      <vt:lpstr>Event Loop In A Nutshell</vt:lpstr>
      <vt:lpstr>Event Loop in a nutshell</vt:lpstr>
      <vt:lpstr>Event loop in a nutshell</vt:lpstr>
      <vt:lpstr>Event loop architecture and different components</vt:lpstr>
      <vt:lpstr>The Architecture</vt:lpstr>
      <vt:lpstr>Event loop thread</vt:lpstr>
      <vt:lpstr>Workers thread pool</vt:lpstr>
      <vt:lpstr>Modules who use worker pool</vt:lpstr>
      <vt:lpstr>What happening on the  operating system level?</vt:lpstr>
      <vt:lpstr>Event loop – What the operation system do ?</vt:lpstr>
      <vt:lpstr>Worker Thread Pool implementation</vt:lpstr>
      <vt:lpstr>PowerPoint Presentation</vt:lpstr>
      <vt:lpstr>The order of operations in  the event loop</vt:lpstr>
      <vt:lpstr>Event loop phases overview</vt:lpstr>
      <vt:lpstr>Phase General Mechanism</vt:lpstr>
      <vt:lpstr>Timers Phase</vt:lpstr>
      <vt:lpstr>I/O callbacks Phase</vt:lpstr>
      <vt:lpstr>Poll Phase</vt:lpstr>
      <vt:lpstr>Check Phase and Close Phase</vt:lpstr>
      <vt:lpstr>Process.nextTick()</vt:lpstr>
      <vt:lpstr>The secret of Node Scalability</vt:lpstr>
      <vt:lpstr>Why Node scales well ?</vt:lpstr>
      <vt:lpstr>Each Thread is critical !</vt:lpstr>
      <vt:lpstr>Conclusion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Zero To Hero In NodeJS</dc:title>
  <dc:creator>תמר תוינה</dc:creator>
  <cp:lastModifiedBy>תמר תוינה</cp:lastModifiedBy>
  <cp:revision>211</cp:revision>
  <dcterms:created xsi:type="dcterms:W3CDTF">2006-08-16T00:00:00Z</dcterms:created>
  <dcterms:modified xsi:type="dcterms:W3CDTF">2018-04-20T23:06:45Z</dcterms:modified>
</cp:coreProperties>
</file>