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2"/>
  </p:notesMasterIdLst>
  <p:sldIdLst>
    <p:sldId id="256" r:id="rId2"/>
    <p:sldId id="313" r:id="rId3"/>
    <p:sldId id="408" r:id="rId4"/>
    <p:sldId id="385" r:id="rId5"/>
    <p:sldId id="394" r:id="rId6"/>
    <p:sldId id="395" r:id="rId7"/>
    <p:sldId id="393" r:id="rId8"/>
    <p:sldId id="396" r:id="rId9"/>
    <p:sldId id="389" r:id="rId10"/>
    <p:sldId id="397" r:id="rId11"/>
    <p:sldId id="406" r:id="rId12"/>
    <p:sldId id="407" r:id="rId13"/>
    <p:sldId id="398" r:id="rId14"/>
    <p:sldId id="399" r:id="rId15"/>
    <p:sldId id="402" r:id="rId16"/>
    <p:sldId id="400" r:id="rId17"/>
    <p:sldId id="401" r:id="rId18"/>
    <p:sldId id="403" r:id="rId19"/>
    <p:sldId id="404" r:id="rId20"/>
    <p:sldId id="405" r:id="rId21"/>
    <p:sldId id="409" r:id="rId22"/>
    <p:sldId id="410" r:id="rId23"/>
    <p:sldId id="411" r:id="rId24"/>
    <p:sldId id="414" r:id="rId25"/>
    <p:sldId id="413" r:id="rId26"/>
    <p:sldId id="412" r:id="rId27"/>
    <p:sldId id="415" r:id="rId28"/>
    <p:sldId id="416" r:id="rId29"/>
    <p:sldId id="417" r:id="rId30"/>
    <p:sldId id="418" r:id="rId31"/>
    <p:sldId id="419" r:id="rId32"/>
    <p:sldId id="420" r:id="rId33"/>
    <p:sldId id="421" r:id="rId34"/>
    <p:sldId id="422" r:id="rId35"/>
    <p:sldId id="423" r:id="rId36"/>
    <p:sldId id="424" r:id="rId37"/>
    <p:sldId id="425" r:id="rId38"/>
    <p:sldId id="426" r:id="rId39"/>
    <p:sldId id="427" r:id="rId40"/>
    <p:sldId id="304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032" y="2590800"/>
            <a:ext cx="6936768" cy="1646302"/>
          </a:xfrm>
        </p:spPr>
        <p:txBody>
          <a:bodyPr/>
          <a:lstStyle/>
          <a:p>
            <a:pPr algn="l"/>
            <a:r>
              <a:rPr lang="en-US" dirty="0" smtClean="0"/>
              <a:t>Node.js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313301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89200"/>
            <a:ext cx="6347713" cy="1320800"/>
          </a:xfrm>
        </p:spPr>
        <p:txBody>
          <a:bodyPr/>
          <a:lstStyle/>
          <a:p>
            <a:r>
              <a:rPr lang="en-US" dirty="0" smtClean="0"/>
              <a:t>Avoid Serial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5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Serial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un functions one after another. </a:t>
            </a:r>
          </a:p>
          <a:p>
            <a:r>
              <a:rPr lang="en-US" dirty="0" smtClean="0"/>
              <a:t>Asynchronous operations are executed one by one.</a:t>
            </a:r>
          </a:p>
          <a:p>
            <a:r>
              <a:rPr lang="en-US" dirty="0" smtClean="0"/>
              <a:t>Schedule of the asynchronous operations is done one by one</a:t>
            </a:r>
          </a:p>
          <a:p>
            <a:r>
              <a:rPr lang="en-US" dirty="0" smtClean="0"/>
              <a:t>You wait until one asynchronous operation will finish – and only then execute the other one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331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Avoid Serial Code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way that the event loop is build</a:t>
            </a:r>
          </a:p>
          <a:p>
            <a:pPr lvl="1"/>
            <a:r>
              <a:rPr lang="en-US" dirty="0" smtClean="0"/>
              <a:t>In Node.js there is no parallel code execution</a:t>
            </a:r>
          </a:p>
          <a:p>
            <a:pPr lvl="1"/>
            <a:r>
              <a:rPr lang="en-US" dirty="0" smtClean="0"/>
              <a:t>You always schedule asynchronous operations one by one</a:t>
            </a:r>
          </a:p>
          <a:p>
            <a:pPr lvl="1"/>
            <a:r>
              <a:rPr lang="en-US" dirty="0" smtClean="0"/>
              <a:t>You can execute asynchronous operations in parallel with the worker thread pool</a:t>
            </a:r>
          </a:p>
          <a:p>
            <a:pPr lvl="1"/>
            <a:r>
              <a:rPr lang="en-US" dirty="0" smtClean="0"/>
              <a:t>Attention – real parallel execution happened only if you have multi core CPU</a:t>
            </a:r>
          </a:p>
          <a:p>
            <a:r>
              <a:rPr lang="en-US" dirty="0" smtClean="0"/>
              <a:t>When writing serial code :</a:t>
            </a:r>
          </a:p>
          <a:p>
            <a:pPr lvl="1"/>
            <a:r>
              <a:rPr lang="en-US" dirty="0" smtClean="0"/>
              <a:t>You do not use the advantages of the worker pool.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8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Code Example - </a:t>
            </a:r>
            <a:r>
              <a:rPr lang="en-US" dirty="0" err="1" smtClean="0"/>
              <a:t>CallBacks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574936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28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76200"/>
            <a:ext cx="6347713" cy="1320800"/>
          </a:xfrm>
        </p:spPr>
        <p:txBody>
          <a:bodyPr/>
          <a:lstStyle/>
          <a:p>
            <a:r>
              <a:rPr lang="en-US" dirty="0" smtClean="0"/>
              <a:t>Serial Code Example – </a:t>
            </a:r>
            <a:r>
              <a:rPr lang="en-US" dirty="0" err="1" smtClean="0"/>
              <a:t>async.series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53627"/>
            <a:ext cx="5943600" cy="509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93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6804913" cy="1320800"/>
          </a:xfrm>
        </p:spPr>
        <p:txBody>
          <a:bodyPr/>
          <a:lstStyle/>
          <a:p>
            <a:r>
              <a:rPr lang="en-US" dirty="0" smtClean="0"/>
              <a:t>Possible Solution – </a:t>
            </a:r>
            <a:r>
              <a:rPr lang="en-US" dirty="0" err="1" smtClean="0"/>
              <a:t>async.parallel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67" y="1663543"/>
            <a:ext cx="5677233" cy="504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56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/>
          <a:lstStyle/>
          <a:p>
            <a:r>
              <a:rPr lang="en-US" dirty="0" smtClean="0"/>
              <a:t>Serial Code Example - Promises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575703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9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3" cy="1320800"/>
          </a:xfrm>
        </p:spPr>
        <p:txBody>
          <a:bodyPr/>
          <a:lstStyle/>
          <a:p>
            <a:r>
              <a:rPr lang="en-US" dirty="0" smtClean="0"/>
              <a:t>Best Solution - Run promises In Parallel Whenever You Can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5707689" cy="480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71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3" cy="1320800"/>
          </a:xfrm>
        </p:spPr>
        <p:txBody>
          <a:bodyPr/>
          <a:lstStyle/>
          <a:p>
            <a:r>
              <a:rPr lang="en-US" dirty="0" smtClean="0"/>
              <a:t>Writing Serial Code With </a:t>
            </a:r>
            <a:r>
              <a:rPr lang="en-US" dirty="0" err="1" smtClean="0"/>
              <a:t>Async</a:t>
            </a:r>
            <a:r>
              <a:rPr lang="en-US" dirty="0" smtClean="0"/>
              <a:t> / Await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8" y="1600199"/>
            <a:ext cx="5752182" cy="499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24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55600"/>
            <a:ext cx="6347713" cy="1320800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/ Await Parallel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01" y="1066800"/>
            <a:ext cx="6542099" cy="557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1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Child Process module</a:t>
            </a:r>
          </a:p>
          <a:p>
            <a:r>
              <a:rPr lang="en-US" dirty="0" smtClean="0"/>
              <a:t>Child Process different operations</a:t>
            </a:r>
          </a:p>
          <a:p>
            <a:r>
              <a:rPr lang="en-US" dirty="0" smtClean="0"/>
              <a:t>The cluster module – a possible solution to scale your application on a multi-core machine</a:t>
            </a:r>
          </a:p>
          <a:p>
            <a:r>
              <a:rPr lang="en-US" dirty="0" smtClean="0"/>
              <a:t>Cluster Module Basic example</a:t>
            </a:r>
          </a:p>
          <a:p>
            <a:r>
              <a:rPr lang="en-US" dirty="0" smtClean="0"/>
              <a:t>Cluster Module IPC</a:t>
            </a:r>
          </a:p>
          <a:p>
            <a:r>
              <a:rPr lang="en-US" dirty="0" smtClean="0"/>
              <a:t>Basic Server with the cluster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look at your code and look for functions that you can run in parallel.</a:t>
            </a:r>
          </a:p>
          <a:p>
            <a:r>
              <a:rPr lang="en-US" dirty="0" smtClean="0"/>
              <a:t>Try to run as much code in parallel as you can.</a:t>
            </a:r>
            <a:endParaRPr lang="he-IL" dirty="0" smtClean="0"/>
          </a:p>
          <a:p>
            <a:r>
              <a:rPr lang="en-US" dirty="0" smtClean="0"/>
              <a:t>Try to re-structure your code in order to execute as much asynchronous operations in 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84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41600"/>
            <a:ext cx="6347713" cy="1320800"/>
          </a:xfrm>
        </p:spPr>
        <p:txBody>
          <a:bodyPr/>
          <a:lstStyle/>
          <a:p>
            <a:r>
              <a:rPr lang="en-US" dirty="0" smtClean="0"/>
              <a:t>Handle More Load with Your Node.js server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34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Must Use More Then One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is single process with event loop.</a:t>
            </a:r>
          </a:p>
          <a:p>
            <a:r>
              <a:rPr lang="en-US" dirty="0" smtClean="0"/>
              <a:t>It will utilize only one CPU of the machine</a:t>
            </a:r>
          </a:p>
          <a:p>
            <a:r>
              <a:rPr lang="en-US" dirty="0" smtClean="0"/>
              <a:t>There is a limitation to the load that one process can handle – no matter how strong the machine is</a:t>
            </a:r>
          </a:p>
          <a:p>
            <a:r>
              <a:rPr lang="en-US" dirty="0" smtClean="0"/>
              <a:t>If we want to utilize the entire power of the CPUs of the machine – we have to use more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2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Multi Process Setups – Option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86" y="1981200"/>
            <a:ext cx="6347714" cy="4441163"/>
          </a:xfrm>
        </p:spPr>
        <p:txBody>
          <a:bodyPr>
            <a:normAutofit/>
          </a:bodyPr>
          <a:lstStyle/>
          <a:p>
            <a:r>
              <a:rPr lang="en-US" dirty="0" smtClean="0"/>
              <a:t>Using the Cluster Module </a:t>
            </a:r>
          </a:p>
          <a:p>
            <a:pPr lvl="1"/>
            <a:r>
              <a:rPr lang="en-US" dirty="0" smtClean="0"/>
              <a:t>Master Process will span child processes</a:t>
            </a:r>
          </a:p>
          <a:p>
            <a:pPr lvl="1"/>
            <a:r>
              <a:rPr lang="en-US" dirty="0" smtClean="0"/>
              <a:t>Master Process will be responsible to load balance the requests to the worker process.</a:t>
            </a:r>
          </a:p>
          <a:p>
            <a:pPr lvl="1"/>
            <a:r>
              <a:rPr lang="en-US" dirty="0" smtClean="0"/>
              <a:t>All processes listen to the same port</a:t>
            </a:r>
          </a:p>
          <a:p>
            <a:pPr lvl="1"/>
            <a:r>
              <a:rPr lang="en-US" dirty="0" smtClean="0"/>
              <a:t>The number of worker processes is equal to the number of the CPUs in the machine</a:t>
            </a:r>
          </a:p>
        </p:txBody>
      </p:sp>
    </p:spTree>
    <p:extLst>
      <p:ext uri="{BB962C8B-B14F-4D97-AF65-F5344CB8AC3E}">
        <p14:creationId xmlns:p14="http://schemas.microsoft.com/office/powerpoint/2010/main" val="2889138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Multi Process Setup – Option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IPTable</a:t>
            </a:r>
            <a:r>
              <a:rPr lang="en-US" dirty="0"/>
              <a:t> module to load balance the requests</a:t>
            </a:r>
          </a:p>
          <a:p>
            <a:pPr lvl="1"/>
            <a:r>
              <a:rPr lang="en-US" dirty="0"/>
              <a:t>Setup several </a:t>
            </a:r>
            <a:r>
              <a:rPr lang="en-US" dirty="0" err="1"/>
              <a:t>docker</a:t>
            </a:r>
            <a:r>
              <a:rPr lang="en-US" dirty="0"/>
              <a:t> containers </a:t>
            </a:r>
          </a:p>
          <a:p>
            <a:pPr lvl="1"/>
            <a:r>
              <a:rPr lang="en-US" dirty="0" smtClean="0"/>
              <a:t>Containers listening </a:t>
            </a:r>
            <a:r>
              <a:rPr lang="en-US" dirty="0"/>
              <a:t>on different </a:t>
            </a:r>
            <a:r>
              <a:rPr lang="en-US" dirty="0" smtClean="0"/>
              <a:t>ports</a:t>
            </a:r>
          </a:p>
          <a:p>
            <a:pPr lvl="1"/>
            <a:r>
              <a:rPr lang="en-US" dirty="0" smtClean="0"/>
              <a:t>each Container is mapped </a:t>
            </a:r>
            <a:r>
              <a:rPr lang="en-US" dirty="0"/>
              <a:t>to one CPU</a:t>
            </a:r>
          </a:p>
          <a:p>
            <a:pPr lvl="1"/>
            <a:r>
              <a:rPr lang="en-US" dirty="0" err="1"/>
              <a:t>IPTables</a:t>
            </a:r>
            <a:r>
              <a:rPr lang="en-US" dirty="0"/>
              <a:t> will listen on port 80 and will redirect to containers.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8439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Multi Process Setup – Option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load balancer to load balance the requests</a:t>
            </a:r>
          </a:p>
          <a:p>
            <a:pPr lvl="1"/>
            <a:r>
              <a:rPr lang="en-US" dirty="0"/>
              <a:t>Setup several </a:t>
            </a:r>
            <a:r>
              <a:rPr lang="en-US" dirty="0" err="1"/>
              <a:t>docker</a:t>
            </a:r>
            <a:r>
              <a:rPr lang="en-US" dirty="0"/>
              <a:t> containers </a:t>
            </a:r>
            <a:endParaRPr lang="en-US" dirty="0" smtClean="0"/>
          </a:p>
          <a:p>
            <a:pPr lvl="1"/>
            <a:r>
              <a:rPr lang="en-US" dirty="0" smtClean="0"/>
              <a:t>Each container </a:t>
            </a:r>
            <a:r>
              <a:rPr lang="en-US" dirty="0"/>
              <a:t>listening on different </a:t>
            </a:r>
            <a:r>
              <a:rPr lang="en-US" dirty="0" smtClean="0"/>
              <a:t>port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one mapped to one CPU</a:t>
            </a:r>
          </a:p>
          <a:p>
            <a:pPr lvl="1"/>
            <a:r>
              <a:rPr lang="en-US" dirty="0"/>
              <a:t>We can use </a:t>
            </a:r>
            <a:r>
              <a:rPr lang="en-US" dirty="0" err="1"/>
              <a:t>Ngnix</a:t>
            </a:r>
            <a:r>
              <a:rPr lang="en-US" dirty="0"/>
              <a:t> or </a:t>
            </a:r>
            <a:r>
              <a:rPr lang="en-US" dirty="0" err="1"/>
              <a:t>HAProxy</a:t>
            </a:r>
            <a:r>
              <a:rPr lang="en-US" dirty="0"/>
              <a:t> as load balancer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3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Load Comparison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6576630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84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Requests Per Process – Cluster Module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90" y="1981200"/>
            <a:ext cx="6348010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29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Requests Per Process - Nginx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018628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23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Cluster Module Handles Less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cluster module, the master process is responsible for load balancing the requests.</a:t>
            </a:r>
          </a:p>
          <a:p>
            <a:r>
              <a:rPr lang="en-US" dirty="0" smtClean="0"/>
              <a:t>This will not come without a price :</a:t>
            </a:r>
          </a:p>
          <a:p>
            <a:pPr lvl="1"/>
            <a:r>
              <a:rPr lang="en-US" dirty="0" smtClean="0"/>
              <a:t>The Master process will handle much less load.</a:t>
            </a:r>
          </a:p>
          <a:p>
            <a:pPr lvl="1"/>
            <a:r>
              <a:rPr lang="en-US" dirty="0" smtClean="0"/>
              <a:t>The master process will waste the CPU on load balancing </a:t>
            </a:r>
          </a:p>
          <a:p>
            <a:pPr lvl="1"/>
            <a:r>
              <a:rPr lang="en-US" dirty="0" smtClean="0"/>
              <a:t>The master process will usually use much more memory then other processes.</a:t>
            </a:r>
          </a:p>
        </p:txBody>
      </p:sp>
    </p:spTree>
    <p:extLst>
      <p:ext uri="{BB962C8B-B14F-4D97-AF65-F5344CB8AC3E}">
        <p14:creationId xmlns:p14="http://schemas.microsoft.com/office/powerpoint/2010/main" val="299499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844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Node.js Programming Patterns That Support Good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8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886" y="1681827"/>
            <a:ext cx="6347714" cy="3880773"/>
          </a:xfrm>
        </p:spPr>
        <p:txBody>
          <a:bodyPr/>
          <a:lstStyle/>
          <a:p>
            <a:r>
              <a:rPr lang="en-US" dirty="0"/>
              <a:t>If you want to squeeze performance – 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Use load balancer</a:t>
            </a:r>
          </a:p>
          <a:p>
            <a:pPr lvl="1"/>
            <a:r>
              <a:rPr lang="en-US" dirty="0" smtClean="0"/>
              <a:t>Do not the cluster module</a:t>
            </a:r>
          </a:p>
          <a:p>
            <a:r>
              <a:rPr lang="en-US" dirty="0" smtClean="0"/>
              <a:t>Load balancer routing performance will always be better then cluster module</a:t>
            </a:r>
          </a:p>
          <a:p>
            <a:r>
              <a:rPr lang="en-US" dirty="0" smtClean="0"/>
              <a:t>Cluster module is an easy ,out of the box solution</a:t>
            </a:r>
          </a:p>
          <a:p>
            <a:pPr lvl="1"/>
            <a:r>
              <a:rPr lang="en-US" dirty="0" smtClean="0"/>
              <a:t>Does not require other software or much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22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514600"/>
            <a:ext cx="6347713" cy="1320800"/>
          </a:xfrm>
        </p:spPr>
        <p:txBody>
          <a:bodyPr/>
          <a:lstStyle/>
          <a:p>
            <a:r>
              <a:rPr lang="en-US" dirty="0" smtClean="0"/>
              <a:t>Promises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70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ES6 – promises became the standard in node.js programming</a:t>
            </a:r>
          </a:p>
          <a:p>
            <a:r>
              <a:rPr lang="en-US" dirty="0" smtClean="0"/>
              <a:t>It event became wider with </a:t>
            </a:r>
            <a:r>
              <a:rPr lang="en-US" dirty="0" err="1" smtClean="0"/>
              <a:t>async</a:t>
            </a:r>
            <a:r>
              <a:rPr lang="en-US" dirty="0" smtClean="0"/>
              <a:t> / await in ES7 </a:t>
            </a:r>
          </a:p>
          <a:p>
            <a:r>
              <a:rPr lang="en-US" dirty="0" smtClean="0"/>
              <a:t>The recommendation is to write everything with promises</a:t>
            </a:r>
          </a:p>
          <a:p>
            <a:r>
              <a:rPr lang="en-US" dirty="0" smtClean="0"/>
              <a:t>Which promise library will give me the best performance?</a:t>
            </a:r>
          </a:p>
          <a:p>
            <a:r>
              <a:rPr lang="en-US" dirty="0" smtClean="0"/>
              <a:t>What is the overhead on callbacks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75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606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Demo – Performance : Native Promises vs Bluebird 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89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Bluebird Promises Are Much Faster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Allocate space much more efficiently</a:t>
            </a:r>
          </a:p>
          <a:p>
            <a:r>
              <a:rPr lang="en-US" dirty="0" smtClean="0"/>
              <a:t>Use much less memory</a:t>
            </a:r>
          </a:p>
          <a:p>
            <a:r>
              <a:rPr lang="en-US" dirty="0" smtClean="0"/>
              <a:t>Much more optimize</a:t>
            </a:r>
          </a:p>
          <a:p>
            <a:r>
              <a:rPr lang="en-US" dirty="0" smtClean="0"/>
              <a:t>Current Recommendation – always prefer to use bluebird and not   native promises.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03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 vs Promises vs </a:t>
            </a:r>
            <a:r>
              <a:rPr lang="en-US" dirty="0" err="1" smtClean="0"/>
              <a:t>Async</a:t>
            </a:r>
            <a:r>
              <a:rPr lang="en-US" dirty="0" smtClean="0"/>
              <a:t> / Await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88" y="2133600"/>
            <a:ext cx="8024555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84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romises and </a:t>
            </a:r>
            <a:r>
              <a:rPr lang="en-US" dirty="0" err="1" smtClean="0"/>
              <a:t>async</a:t>
            </a:r>
            <a:r>
              <a:rPr lang="en-US" dirty="0" smtClean="0"/>
              <a:t> await are adding overhead</a:t>
            </a:r>
          </a:p>
          <a:p>
            <a:r>
              <a:rPr lang="en-US" dirty="0"/>
              <a:t>T</a:t>
            </a:r>
            <a:r>
              <a:rPr lang="en-US" dirty="0" smtClean="0"/>
              <a:t>he recommendation is to write mostly with promises and </a:t>
            </a:r>
            <a:r>
              <a:rPr lang="en-US" dirty="0" err="1" smtClean="0"/>
              <a:t>async</a:t>
            </a:r>
            <a:r>
              <a:rPr lang="en-US" dirty="0" smtClean="0"/>
              <a:t> await</a:t>
            </a:r>
          </a:p>
          <a:p>
            <a:r>
              <a:rPr lang="en-US" dirty="0" smtClean="0"/>
              <a:t>Use Bluebird promises</a:t>
            </a:r>
          </a:p>
          <a:p>
            <a:r>
              <a:rPr lang="en-US" dirty="0" smtClean="0"/>
              <a:t>In case you need to </a:t>
            </a:r>
            <a:r>
              <a:rPr lang="en-US" b="1" dirty="0" smtClean="0"/>
              <a:t>‘fight for every millisecond’ </a:t>
            </a:r>
            <a:endParaRPr lang="en-US" dirty="0"/>
          </a:p>
          <a:p>
            <a:pPr lvl="1"/>
            <a:r>
              <a:rPr lang="en-US" dirty="0" smtClean="0"/>
              <a:t>Remove promises</a:t>
            </a:r>
          </a:p>
          <a:p>
            <a:pPr lvl="1"/>
            <a:r>
              <a:rPr lang="en-US" dirty="0" smtClean="0"/>
              <a:t>Go back to callbacks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21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87" y="2362200"/>
            <a:ext cx="6347713" cy="1320800"/>
          </a:xfrm>
        </p:spPr>
        <p:txBody>
          <a:bodyPr/>
          <a:lstStyle/>
          <a:p>
            <a:r>
              <a:rPr lang="en-US" dirty="0" smtClean="0"/>
              <a:t>JavaScript Code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58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vs </a:t>
            </a:r>
            <a:r>
              <a:rPr lang="en-US" dirty="0" err="1" smtClean="0"/>
              <a:t>forEach</a:t>
            </a:r>
            <a:r>
              <a:rPr lang="en-US" dirty="0" smtClean="0"/>
              <a:t>()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foreach</a:t>
            </a:r>
            <a:r>
              <a:rPr lang="en-US" dirty="0" smtClean="0"/>
              <a:t>() while iterating on arrays </a:t>
            </a:r>
          </a:p>
          <a:p>
            <a:r>
              <a:rPr lang="en-US" dirty="0" smtClean="0"/>
              <a:t>Prefer not to use the for loop</a:t>
            </a:r>
          </a:p>
          <a:p>
            <a:r>
              <a:rPr lang="en-US" dirty="0" err="1" smtClean="0"/>
              <a:t>Foreach</a:t>
            </a:r>
            <a:r>
              <a:rPr lang="en-US" dirty="0" smtClean="0"/>
              <a:t>() Prevent you from iterating empty elements in the array.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57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08200"/>
            <a:ext cx="6347713" cy="1320800"/>
          </a:xfrm>
        </p:spPr>
        <p:txBody>
          <a:bodyPr/>
          <a:lstStyle/>
          <a:p>
            <a:r>
              <a:rPr lang="en-US" dirty="0" smtClean="0"/>
              <a:t>Demo – For vs </a:t>
            </a:r>
            <a:r>
              <a:rPr lang="en-US" dirty="0" err="1" smtClean="0"/>
              <a:t>forEach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9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Event Loop - Reminder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7696200" cy="4343400"/>
          </a:xfrm>
        </p:spPr>
      </p:pic>
    </p:spTree>
    <p:extLst>
      <p:ext uri="{BB962C8B-B14F-4D97-AF65-F5344CB8AC3E}">
        <p14:creationId xmlns:p14="http://schemas.microsoft.com/office/powerpoint/2010/main" val="2870862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Synchronous Operations Are Bad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52600"/>
            <a:ext cx="6347714" cy="3880773"/>
          </a:xfrm>
        </p:spPr>
        <p:txBody>
          <a:bodyPr/>
          <a:lstStyle/>
          <a:p>
            <a:r>
              <a:rPr lang="en-US" dirty="0"/>
              <a:t>Small number of threads to handle many clients</a:t>
            </a:r>
          </a:p>
          <a:p>
            <a:pPr lvl="1"/>
            <a:r>
              <a:rPr lang="en-US" dirty="0"/>
              <a:t>One thread for event loop</a:t>
            </a:r>
          </a:p>
          <a:p>
            <a:pPr lvl="1"/>
            <a:r>
              <a:rPr lang="en-US" dirty="0"/>
              <a:t>Constant amount of threads in workers pool</a:t>
            </a:r>
          </a:p>
          <a:p>
            <a:r>
              <a:rPr lang="en-US" dirty="0" smtClean="0"/>
              <a:t>Benefit : </a:t>
            </a:r>
          </a:p>
          <a:p>
            <a:pPr lvl="1"/>
            <a:r>
              <a:rPr lang="en-US" dirty="0" smtClean="0"/>
              <a:t>The server spend </a:t>
            </a:r>
            <a:r>
              <a:rPr lang="en-US" dirty="0"/>
              <a:t>more time and memory working on </a:t>
            </a:r>
            <a:r>
              <a:rPr lang="en-US" dirty="0" smtClean="0"/>
              <a:t>clients actual work </a:t>
            </a:r>
            <a:endParaRPr lang="en-US" dirty="0" smtClean="0"/>
          </a:p>
          <a:p>
            <a:pPr lvl="1"/>
            <a:r>
              <a:rPr lang="en-US" dirty="0" smtClean="0"/>
              <a:t>Not </a:t>
            </a:r>
            <a:r>
              <a:rPr lang="en-US" dirty="0" smtClean="0"/>
              <a:t>paying </a:t>
            </a:r>
            <a:r>
              <a:rPr lang="en-US" dirty="0"/>
              <a:t>space and time overheads for threads</a:t>
            </a:r>
          </a:p>
        </p:txBody>
      </p:sp>
    </p:spTree>
    <p:extLst>
      <p:ext uri="{BB962C8B-B14F-4D97-AF65-F5344CB8AC3E}">
        <p14:creationId xmlns:p14="http://schemas.microsoft.com/office/powerpoint/2010/main" val="174380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Thread is critical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553201" cy="4525963"/>
          </a:xfrm>
        </p:spPr>
        <p:txBody>
          <a:bodyPr/>
          <a:lstStyle/>
          <a:p>
            <a:r>
              <a:rPr lang="en-US" dirty="0"/>
              <a:t>Blocked Thread :</a:t>
            </a:r>
          </a:p>
          <a:p>
            <a:pPr lvl="1"/>
            <a:r>
              <a:rPr lang="en-US" dirty="0"/>
              <a:t>Long callback (event loop)</a:t>
            </a:r>
          </a:p>
          <a:p>
            <a:pPr lvl="1"/>
            <a:r>
              <a:rPr lang="en-US" dirty="0"/>
              <a:t>Long task (worker pool)</a:t>
            </a:r>
          </a:p>
          <a:p>
            <a:r>
              <a:rPr lang="en-US" dirty="0"/>
              <a:t>If thread is blocked  - cannot handle requests from any other </a:t>
            </a:r>
            <a:r>
              <a:rPr lang="en-US" dirty="0" smtClean="0"/>
              <a:t>client.</a:t>
            </a:r>
            <a:endParaRPr lang="en-US" dirty="0"/>
          </a:p>
          <a:p>
            <a:r>
              <a:rPr lang="en-US" dirty="0" smtClean="0"/>
              <a:t>You have small number of Threads – and each blocked thread will give you severe performance hit.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4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synchronous operations </a:t>
            </a:r>
          </a:p>
          <a:p>
            <a:r>
              <a:rPr lang="en-US" dirty="0" smtClean="0"/>
              <a:t>Write parallel code and Not serial – to schedule parallel asynchronous operations  </a:t>
            </a:r>
          </a:p>
          <a:p>
            <a:pPr lvl="1"/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Timers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Make sure that each total work assign to each client is Small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4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89200"/>
            <a:ext cx="6347713" cy="1320800"/>
          </a:xfrm>
        </p:spPr>
        <p:txBody>
          <a:bodyPr/>
          <a:lstStyle/>
          <a:p>
            <a:r>
              <a:rPr lang="en-US" dirty="0" smtClean="0"/>
              <a:t>Avoid Synchronous API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/>
          <a:lstStyle/>
          <a:p>
            <a:r>
              <a:rPr lang="en-US" dirty="0" smtClean="0"/>
              <a:t>Always work with asynchronous API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57" y="1565748"/>
            <a:ext cx="6159743" cy="1329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0"/>
            <a:ext cx="6371029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429" y="3818467"/>
            <a:ext cx="1752600" cy="175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18" y="1693626"/>
            <a:ext cx="1201974" cy="12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76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41907</TotalTime>
  <Words>876</Words>
  <Application>Microsoft Office PowerPoint</Application>
  <PresentationFormat>On-screen Show (4:3)</PresentationFormat>
  <Paragraphs>127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Facet</vt:lpstr>
      <vt:lpstr>Node.js performance</vt:lpstr>
      <vt:lpstr>Agenda</vt:lpstr>
      <vt:lpstr>Node.js Programming Patterns That Support Good Performance</vt:lpstr>
      <vt:lpstr>The Event Loop - Reminder</vt:lpstr>
      <vt:lpstr>Why Synchronous Operations Are Bad ?</vt:lpstr>
      <vt:lpstr>Each Thread is critical !</vt:lpstr>
      <vt:lpstr>Conclusions</vt:lpstr>
      <vt:lpstr>Avoid Synchronous API </vt:lpstr>
      <vt:lpstr>Always work with asynchronous API</vt:lpstr>
      <vt:lpstr>Avoid Serial Code</vt:lpstr>
      <vt:lpstr>What Is Serial Code?</vt:lpstr>
      <vt:lpstr>Why To Avoid Serial Code ?</vt:lpstr>
      <vt:lpstr>Serial Code Example - CallBacks</vt:lpstr>
      <vt:lpstr>Serial Code Example – async.series</vt:lpstr>
      <vt:lpstr>Possible Solution – async.parallel</vt:lpstr>
      <vt:lpstr>Serial Code Example - Promises</vt:lpstr>
      <vt:lpstr>Best Solution - Run promises In Parallel Whenever You Can</vt:lpstr>
      <vt:lpstr>Writing Serial Code With Async / Await</vt:lpstr>
      <vt:lpstr>Async / Await Parallel Code</vt:lpstr>
      <vt:lpstr>Summary</vt:lpstr>
      <vt:lpstr>Handle More Load with Your Node.js server cluster</vt:lpstr>
      <vt:lpstr>We Must Use More Then One Process</vt:lpstr>
      <vt:lpstr>Possible Multi Process Setups – Option 1</vt:lpstr>
      <vt:lpstr>Possible Multi Process Setup – Option 2</vt:lpstr>
      <vt:lpstr>Possible Multi Process Setup – Option 3</vt:lpstr>
      <vt:lpstr>Request Load Comparison</vt:lpstr>
      <vt:lpstr>Number Of Requests Per Process – Cluster Module</vt:lpstr>
      <vt:lpstr>Number Of Requests Per Process - Nginx</vt:lpstr>
      <vt:lpstr>Why Cluster Module Handles Less Load</vt:lpstr>
      <vt:lpstr>Conclusion</vt:lpstr>
      <vt:lpstr>Promises Performance</vt:lpstr>
      <vt:lpstr>Promises - Overview</vt:lpstr>
      <vt:lpstr>Code Demo – Performance : Native Promises vs Bluebird Promises</vt:lpstr>
      <vt:lpstr>Bluebird Promises Are Much Faster</vt:lpstr>
      <vt:lpstr>Callbacks vs Promises vs Async / Await</vt:lpstr>
      <vt:lpstr>Conclusions</vt:lpstr>
      <vt:lpstr>JavaScript Code Optimizations</vt:lpstr>
      <vt:lpstr>For vs forEach() Loops</vt:lpstr>
      <vt:lpstr>Demo – For vs forEach()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576</cp:revision>
  <dcterms:created xsi:type="dcterms:W3CDTF">2006-08-16T00:00:00Z</dcterms:created>
  <dcterms:modified xsi:type="dcterms:W3CDTF">2018-04-14T21:38:46Z</dcterms:modified>
</cp:coreProperties>
</file>