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2" r:id="rId5"/>
    <p:sldId id="259" r:id="rId6"/>
    <p:sldId id="260" r:id="rId7"/>
    <p:sldId id="263"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8" d="100"/>
          <a:sy n="98" d="100"/>
        </p:scale>
        <p:origin x="-19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54C299-8359-5B4D-8FA7-E9A587887A0D}" type="datetimeFigureOut">
              <a:rPr lang="en-US" smtClean="0"/>
              <a:t>8/17/15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332D8B-7B6C-A54D-BAC6-226B3ACA1459}" type="slidenum">
              <a:rPr lang="en-US" smtClean="0"/>
              <a:t>‹#›</a:t>
            </a:fld>
            <a:endParaRPr lang="en-US"/>
          </a:p>
        </p:txBody>
      </p:sp>
    </p:spTree>
    <p:extLst>
      <p:ext uri="{BB962C8B-B14F-4D97-AF65-F5344CB8AC3E}">
        <p14:creationId xmlns:p14="http://schemas.microsoft.com/office/powerpoint/2010/main" val="19904619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Connor – Energy</a:t>
            </a:r>
            <a:r>
              <a:rPr lang="en-US" baseline="0" dirty="0" smtClean="0"/>
              <a:t> efficient &amp; convenient, replace current in home light switch with Wi-Fi and motion controlled switches, use rules and scheduling to help save money and time with home lighting, example going away on vacation can turn on lights at night time, or not have hallway lights turn on at night when walking around the house</a:t>
            </a:r>
            <a:endParaRPr lang="en-US" dirty="0"/>
          </a:p>
        </p:txBody>
      </p:sp>
      <p:sp>
        <p:nvSpPr>
          <p:cNvPr id="4" name="Slide Number Placeholder 3"/>
          <p:cNvSpPr>
            <a:spLocks noGrp="1"/>
          </p:cNvSpPr>
          <p:nvPr>
            <p:ph type="sldNum" sz="quarter" idx="10"/>
          </p:nvPr>
        </p:nvSpPr>
        <p:spPr/>
        <p:txBody>
          <a:bodyPr/>
          <a:lstStyle/>
          <a:p>
            <a:fld id="{05332D8B-7B6C-A54D-BAC6-226B3ACA1459}" type="slidenum">
              <a:rPr lang="en-US" smtClean="0"/>
              <a:t>2</a:t>
            </a:fld>
            <a:endParaRPr lang="en-US"/>
          </a:p>
        </p:txBody>
      </p:sp>
    </p:spTree>
    <p:extLst>
      <p:ext uri="{BB962C8B-B14F-4D97-AF65-F5344CB8AC3E}">
        <p14:creationId xmlns:p14="http://schemas.microsoft.com/office/powerpoint/2010/main" val="3788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Chris</a:t>
            </a:r>
            <a:endParaRPr lang="en-US" dirty="0"/>
          </a:p>
        </p:txBody>
      </p:sp>
      <p:sp>
        <p:nvSpPr>
          <p:cNvPr id="4" name="Slide Number Placeholder 3"/>
          <p:cNvSpPr>
            <a:spLocks noGrp="1"/>
          </p:cNvSpPr>
          <p:nvPr>
            <p:ph type="sldNum" sz="quarter" idx="10"/>
          </p:nvPr>
        </p:nvSpPr>
        <p:spPr/>
        <p:txBody>
          <a:bodyPr/>
          <a:lstStyle/>
          <a:p>
            <a:fld id="{05332D8B-7B6C-A54D-BAC6-226B3ACA1459}" type="slidenum">
              <a:rPr lang="en-US" smtClean="0"/>
              <a:t>3</a:t>
            </a:fld>
            <a:endParaRPr lang="en-US"/>
          </a:p>
        </p:txBody>
      </p:sp>
    </p:spTree>
    <p:extLst>
      <p:ext uri="{BB962C8B-B14F-4D97-AF65-F5344CB8AC3E}">
        <p14:creationId xmlns:p14="http://schemas.microsoft.com/office/powerpoint/2010/main" val="18480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Dan</a:t>
            </a:r>
            <a:endParaRPr lang="en-US" dirty="0"/>
          </a:p>
        </p:txBody>
      </p:sp>
      <p:sp>
        <p:nvSpPr>
          <p:cNvPr id="4" name="Slide Number Placeholder 3"/>
          <p:cNvSpPr>
            <a:spLocks noGrp="1"/>
          </p:cNvSpPr>
          <p:nvPr>
            <p:ph type="sldNum" sz="quarter" idx="10"/>
          </p:nvPr>
        </p:nvSpPr>
        <p:spPr/>
        <p:txBody>
          <a:bodyPr/>
          <a:lstStyle/>
          <a:p>
            <a:fld id="{05332D8B-7B6C-A54D-BAC6-226B3ACA1459}" type="slidenum">
              <a:rPr lang="en-US" smtClean="0"/>
              <a:t>4</a:t>
            </a:fld>
            <a:endParaRPr lang="en-US"/>
          </a:p>
        </p:txBody>
      </p:sp>
    </p:spTree>
    <p:extLst>
      <p:ext uri="{BB962C8B-B14F-4D97-AF65-F5344CB8AC3E}">
        <p14:creationId xmlns:p14="http://schemas.microsoft.com/office/powerpoint/2010/main" val="1151576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Joe – at the end w/ advanced features mention a few stretch goals we may try</a:t>
            </a:r>
            <a:endParaRPr lang="en-US" dirty="0"/>
          </a:p>
        </p:txBody>
      </p:sp>
      <p:sp>
        <p:nvSpPr>
          <p:cNvPr id="4" name="Slide Number Placeholder 3"/>
          <p:cNvSpPr>
            <a:spLocks noGrp="1"/>
          </p:cNvSpPr>
          <p:nvPr>
            <p:ph type="sldNum" sz="quarter" idx="10"/>
          </p:nvPr>
        </p:nvSpPr>
        <p:spPr/>
        <p:txBody>
          <a:bodyPr/>
          <a:lstStyle/>
          <a:p>
            <a:fld id="{05332D8B-7B6C-A54D-BAC6-226B3ACA1459}" type="slidenum">
              <a:rPr lang="en-US" smtClean="0"/>
              <a:t>5</a:t>
            </a:fld>
            <a:endParaRPr lang="en-US"/>
          </a:p>
        </p:txBody>
      </p:sp>
    </p:spTree>
    <p:extLst>
      <p:ext uri="{BB962C8B-B14F-4D97-AF65-F5344CB8AC3E}">
        <p14:creationId xmlns:p14="http://schemas.microsoft.com/office/powerpoint/2010/main" val="28240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Gunnar</a:t>
            </a:r>
            <a:endParaRPr lang="en-US" dirty="0"/>
          </a:p>
        </p:txBody>
      </p:sp>
      <p:sp>
        <p:nvSpPr>
          <p:cNvPr id="4" name="Slide Number Placeholder 3"/>
          <p:cNvSpPr>
            <a:spLocks noGrp="1"/>
          </p:cNvSpPr>
          <p:nvPr>
            <p:ph type="sldNum" sz="quarter" idx="10"/>
          </p:nvPr>
        </p:nvSpPr>
        <p:spPr/>
        <p:txBody>
          <a:bodyPr/>
          <a:lstStyle/>
          <a:p>
            <a:fld id="{05332D8B-7B6C-A54D-BAC6-226B3ACA1459}" type="slidenum">
              <a:rPr lang="en-US" smtClean="0"/>
              <a:t>6</a:t>
            </a:fld>
            <a:endParaRPr lang="en-US"/>
          </a:p>
        </p:txBody>
      </p:sp>
    </p:spTree>
    <p:extLst>
      <p:ext uri="{BB962C8B-B14F-4D97-AF65-F5344CB8AC3E}">
        <p14:creationId xmlns:p14="http://schemas.microsoft.com/office/powerpoint/2010/main" val="4135037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Gunnar</a:t>
            </a:r>
            <a:endParaRPr lang="en-US" dirty="0"/>
          </a:p>
        </p:txBody>
      </p:sp>
      <p:sp>
        <p:nvSpPr>
          <p:cNvPr id="4" name="Slide Number Placeholder 3"/>
          <p:cNvSpPr>
            <a:spLocks noGrp="1"/>
          </p:cNvSpPr>
          <p:nvPr>
            <p:ph type="sldNum" sz="quarter" idx="10"/>
          </p:nvPr>
        </p:nvSpPr>
        <p:spPr/>
        <p:txBody>
          <a:bodyPr/>
          <a:lstStyle/>
          <a:p>
            <a:fld id="{05332D8B-7B6C-A54D-BAC6-226B3ACA1459}" type="slidenum">
              <a:rPr lang="en-US" smtClean="0"/>
              <a:t>7</a:t>
            </a:fld>
            <a:endParaRPr lang="en-US"/>
          </a:p>
        </p:txBody>
      </p:sp>
    </p:spTree>
    <p:extLst>
      <p:ext uri="{BB962C8B-B14F-4D97-AF65-F5344CB8AC3E}">
        <p14:creationId xmlns:p14="http://schemas.microsoft.com/office/powerpoint/2010/main" val="3032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Everyone</a:t>
            </a:r>
            <a:endParaRPr lang="en-US" dirty="0"/>
          </a:p>
        </p:txBody>
      </p:sp>
      <p:sp>
        <p:nvSpPr>
          <p:cNvPr id="4" name="Slide Number Placeholder 3"/>
          <p:cNvSpPr>
            <a:spLocks noGrp="1"/>
          </p:cNvSpPr>
          <p:nvPr>
            <p:ph type="sldNum" sz="quarter" idx="10"/>
          </p:nvPr>
        </p:nvSpPr>
        <p:spPr/>
        <p:txBody>
          <a:bodyPr/>
          <a:lstStyle/>
          <a:p>
            <a:fld id="{05332D8B-7B6C-A54D-BAC6-226B3ACA1459}" type="slidenum">
              <a:rPr lang="en-US" smtClean="0"/>
              <a:t>8</a:t>
            </a:fld>
            <a:endParaRPr lang="en-US"/>
          </a:p>
        </p:txBody>
      </p:sp>
    </p:spTree>
    <p:extLst>
      <p:ext uri="{BB962C8B-B14F-4D97-AF65-F5344CB8AC3E}">
        <p14:creationId xmlns:p14="http://schemas.microsoft.com/office/powerpoint/2010/main" val="1274451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8/17/15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8/17/15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8/17/15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8/17/15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8/17/15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8/17/15</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57920"/>
            <a:ext cx="7772400" cy="978408"/>
          </a:xfrm>
        </p:spPr>
        <p:txBody>
          <a:bodyPr/>
          <a:lstStyle/>
          <a:p>
            <a:r>
              <a:rPr lang="en-US" dirty="0" err="1" smtClean="0"/>
              <a:t>Nosferatu</a:t>
            </a:r>
            <a:endParaRPr lang="en-US" dirty="0"/>
          </a:p>
        </p:txBody>
      </p:sp>
      <p:sp>
        <p:nvSpPr>
          <p:cNvPr id="4" name="TextBox 3"/>
          <p:cNvSpPr txBox="1"/>
          <p:nvPr/>
        </p:nvSpPr>
        <p:spPr>
          <a:xfrm>
            <a:off x="685800" y="4319098"/>
            <a:ext cx="7504114" cy="1200329"/>
          </a:xfrm>
          <a:prstGeom prst="rect">
            <a:avLst/>
          </a:prstGeom>
          <a:noFill/>
        </p:spPr>
        <p:txBody>
          <a:bodyPr wrap="square" rtlCol="0">
            <a:spAutoFit/>
          </a:bodyPr>
          <a:lstStyle/>
          <a:p>
            <a:pPr algn="ctr"/>
            <a:r>
              <a:rPr lang="en-US" dirty="0" smtClean="0"/>
              <a:t>By: Connor Igo, Dan Cardin, Joe Gorse, Chris </a:t>
            </a:r>
            <a:r>
              <a:rPr lang="en-US" dirty="0" err="1" smtClean="0"/>
              <a:t>Holtsnider</a:t>
            </a:r>
            <a:r>
              <a:rPr lang="en-US" dirty="0" smtClean="0"/>
              <a:t>, Gunnar Boehm</a:t>
            </a:r>
          </a:p>
          <a:p>
            <a:pPr algn="ctr"/>
            <a:r>
              <a:rPr lang="en-US" dirty="0" smtClean="0"/>
              <a:t>Advisor: John </a:t>
            </a:r>
            <a:r>
              <a:rPr lang="en-US" dirty="0" err="1" smtClean="0"/>
              <a:t>Kimani</a:t>
            </a:r>
            <a:endParaRPr lang="en-US" dirty="0" smtClean="0"/>
          </a:p>
          <a:p>
            <a:pPr algn="ctr"/>
            <a:r>
              <a:rPr lang="en-US" dirty="0" smtClean="0"/>
              <a:t>Summer 2 2015</a:t>
            </a:r>
          </a:p>
          <a:p>
            <a:pPr algn="ctr"/>
            <a:r>
              <a:rPr lang="en-US" dirty="0" smtClean="0"/>
              <a:t>Capstone 1</a:t>
            </a:r>
            <a:endParaRPr lang="en-US" dirty="0"/>
          </a:p>
        </p:txBody>
      </p:sp>
      <p:pic>
        <p:nvPicPr>
          <p:cNvPr id="3" name="Picture 2" descr="Tumblr_kxm7nkGnAo1qaqps8o1_500.jpg"/>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232330665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85800" y="1869141"/>
            <a:ext cx="7770813" cy="2031205"/>
          </a:xfrm>
        </p:spPr>
        <p:txBody>
          <a:bodyPr/>
          <a:lstStyle/>
          <a:p>
            <a:r>
              <a:rPr lang="en-US" dirty="0" err="1">
                <a:effectLst/>
              </a:rPr>
              <a:t>Nosferatu</a:t>
            </a:r>
            <a:r>
              <a:rPr lang="en-US" dirty="0">
                <a:effectLst/>
              </a:rPr>
              <a:t> is an energy efficient, convenient new way to control your home </a:t>
            </a:r>
            <a:r>
              <a:rPr lang="en-US" dirty="0" smtClean="0">
                <a:effectLst/>
              </a:rPr>
              <a:t>lighting.  Bringing </a:t>
            </a:r>
            <a:r>
              <a:rPr lang="en-US" dirty="0">
                <a:effectLst/>
              </a:rPr>
              <a:t>Wi-Fi and motion sensors to your light switches allows you to set schedules and rules </a:t>
            </a:r>
            <a:r>
              <a:rPr lang="en-US" dirty="0" smtClean="0">
                <a:effectLst/>
              </a:rPr>
              <a:t>to manage </a:t>
            </a:r>
            <a:r>
              <a:rPr lang="en-US" dirty="0">
                <a:effectLst/>
              </a:rPr>
              <a:t>your home lighting</a:t>
            </a:r>
            <a:r>
              <a:rPr lang="en-US" dirty="0" smtClean="0">
                <a:effectLst/>
              </a:rPr>
              <a:t>, as well as save </a:t>
            </a:r>
            <a:r>
              <a:rPr lang="en-US" dirty="0">
                <a:effectLst/>
              </a:rPr>
              <a:t>money, energy and time.</a:t>
            </a:r>
          </a:p>
          <a:p>
            <a:pPr marL="0" indent="0">
              <a:buNone/>
            </a:pPr>
            <a:endParaRPr lang="en-US" dirty="0"/>
          </a:p>
        </p:txBody>
      </p:sp>
      <p:pic>
        <p:nvPicPr>
          <p:cNvPr id="4" name="Picture 3" descr="tumblr_lp1w7deZBC1qjdk2k.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662" y="4042883"/>
            <a:ext cx="3550691" cy="2364760"/>
          </a:xfrm>
          <a:prstGeom prst="rect">
            <a:avLst/>
          </a:prstGeom>
        </p:spPr>
      </p:pic>
    </p:spTree>
    <p:extLst>
      <p:ext uri="{BB962C8B-B14F-4D97-AF65-F5344CB8AC3E}">
        <p14:creationId xmlns:p14="http://schemas.microsoft.com/office/powerpoint/2010/main" val="31610704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Layout</a:t>
            </a:r>
            <a:endParaRPr lang="en-US" dirty="0"/>
          </a:p>
        </p:txBody>
      </p:sp>
      <p:pic>
        <p:nvPicPr>
          <p:cNvPr id="6" name="Picture 5"/>
          <p:cNvPicPr>
            <a:picLocks noChangeAspect="1"/>
          </p:cNvPicPr>
          <p:nvPr/>
        </p:nvPicPr>
        <p:blipFill>
          <a:blip r:embed="rId3"/>
          <a:stretch>
            <a:fillRect/>
          </a:stretch>
        </p:blipFill>
        <p:spPr>
          <a:xfrm>
            <a:off x="0" y="1308754"/>
            <a:ext cx="9144000" cy="5549247"/>
          </a:xfrm>
          <a:prstGeom prst="rect">
            <a:avLst/>
          </a:prstGeom>
        </p:spPr>
      </p:pic>
    </p:spTree>
    <p:extLst>
      <p:ext uri="{BB962C8B-B14F-4D97-AF65-F5344CB8AC3E}">
        <p14:creationId xmlns:p14="http://schemas.microsoft.com/office/powerpoint/2010/main" val="42875874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1308753"/>
            <a:ext cx="9144000" cy="5549403"/>
          </a:xfrm>
          <a:prstGeom prst="rect">
            <a:avLst/>
          </a:prstGeom>
        </p:spPr>
      </p:pic>
      <p:sp>
        <p:nvSpPr>
          <p:cNvPr id="11" name="Title 1"/>
          <p:cNvSpPr>
            <a:spLocks noGrp="1"/>
          </p:cNvSpPr>
          <p:nvPr>
            <p:ph type="title"/>
          </p:nvPr>
        </p:nvSpPr>
        <p:spPr>
          <a:xfrm>
            <a:off x="685800" y="121023"/>
            <a:ext cx="7770813" cy="1429871"/>
          </a:xfrm>
        </p:spPr>
        <p:txBody>
          <a:bodyPr/>
          <a:lstStyle/>
          <a:p>
            <a:r>
              <a:rPr lang="en-US" dirty="0" smtClean="0"/>
              <a:t>Software Layout</a:t>
            </a:r>
            <a:endParaRPr lang="en-US" dirty="0"/>
          </a:p>
        </p:txBody>
      </p:sp>
    </p:spTree>
    <p:extLst>
      <p:ext uri="{BB962C8B-B14F-4D97-AF65-F5344CB8AC3E}">
        <p14:creationId xmlns:p14="http://schemas.microsoft.com/office/powerpoint/2010/main" val="30978738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07574352"/>
              </p:ext>
            </p:extLst>
          </p:nvPr>
        </p:nvGraphicFramePr>
        <p:xfrm>
          <a:off x="685801" y="1360578"/>
          <a:ext cx="7770811" cy="5209101"/>
        </p:xfrm>
        <a:graphic>
          <a:graphicData uri="http://schemas.openxmlformats.org/drawingml/2006/table">
            <a:tbl>
              <a:tblPr/>
              <a:tblGrid>
                <a:gridCol w="1098049"/>
                <a:gridCol w="1925810"/>
                <a:gridCol w="1098049"/>
                <a:gridCol w="1098049"/>
                <a:gridCol w="1098049"/>
                <a:gridCol w="1452805"/>
              </a:tblGrid>
              <a:tr h="218807">
                <a:tc>
                  <a:txBody>
                    <a:bodyPr/>
                    <a:lstStyle/>
                    <a:p>
                      <a:pPr algn="ctr" fontAlgn="ctr"/>
                      <a:r>
                        <a:rPr lang="en-US" sz="900" b="0" i="0" u="none" strike="noStrike">
                          <a:solidFill>
                            <a:srgbClr val="000000"/>
                          </a:solidFill>
                          <a:effectLst/>
                          <a:latin typeface="Calibri"/>
                        </a:rPr>
                        <a:t>ID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Task Name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dirty="0">
                          <a:solidFill>
                            <a:srgbClr val="000000"/>
                          </a:solidFill>
                          <a:effectLst/>
                          <a:latin typeface="Calibri"/>
                        </a:rPr>
                        <a:t>Start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Finish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Duration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Assigned To</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70904">
                <a:tc>
                  <a:txBody>
                    <a:bodyPr/>
                    <a:lstStyle/>
                    <a:p>
                      <a:pPr algn="ctr" fontAlgn="ctr"/>
                      <a:r>
                        <a:rPr lang="en-US" sz="900" b="0" i="0" u="none" strike="noStrike">
                          <a:solidFill>
                            <a:srgbClr val="000000"/>
                          </a:solidFill>
                          <a:effectLst/>
                          <a:latin typeface="Calibri"/>
                        </a:rPr>
                        <a:t>1</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Assemble Node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9/11/15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9/12/15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2d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Chris</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70904">
                <a:tc>
                  <a:txBody>
                    <a:bodyPr/>
                    <a:lstStyle/>
                    <a:p>
                      <a:pPr algn="ctr" fontAlgn="ctr"/>
                      <a:r>
                        <a:rPr lang="en-US" sz="900" b="0" i="0" u="none" strike="noStrike">
                          <a:solidFill>
                            <a:srgbClr val="000000"/>
                          </a:solidFill>
                          <a:effectLst/>
                          <a:latin typeface="Calibri"/>
                        </a:rPr>
                        <a:t>2</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Setup Raspberry Pi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9/11/15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9/11/15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Joe</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70904">
                <a:tc>
                  <a:txBody>
                    <a:bodyPr/>
                    <a:lstStyle/>
                    <a:p>
                      <a:pPr algn="ctr" fontAlgn="ctr"/>
                      <a:r>
                        <a:rPr lang="en-US" sz="900" b="0" i="0" u="none" strike="noStrike">
                          <a:solidFill>
                            <a:srgbClr val="000000"/>
                          </a:solidFill>
                          <a:effectLst/>
                          <a:latin typeface="Calibri"/>
                        </a:rPr>
                        <a:t>3</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Create Web Server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9/12/15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9/13/15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2d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Dan</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70904">
                <a:tc>
                  <a:txBody>
                    <a:bodyPr/>
                    <a:lstStyle/>
                    <a:p>
                      <a:pPr algn="ctr" fontAlgn="ctr"/>
                      <a:r>
                        <a:rPr lang="en-US" sz="900" b="0" i="0" u="none" strike="noStrike">
                          <a:solidFill>
                            <a:srgbClr val="000000"/>
                          </a:solidFill>
                          <a:effectLst/>
                          <a:latin typeface="Calibri"/>
                        </a:rPr>
                        <a:t>4</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Setup Flask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9/12/15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9/13/15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2d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Gunnar</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475274">
                <a:tc>
                  <a:txBody>
                    <a:bodyPr/>
                    <a:lstStyle/>
                    <a:p>
                      <a:pPr algn="ctr" fontAlgn="ctr"/>
                      <a:r>
                        <a:rPr lang="en-US" sz="900" b="0" i="0" u="none" strike="noStrike">
                          <a:solidFill>
                            <a:srgbClr val="000000"/>
                          </a:solidFill>
                          <a:effectLst/>
                          <a:latin typeface="Calibri"/>
                        </a:rPr>
                        <a:t>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Hub -&gt; Microcontrollers Connection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9/14/15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9/20/15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7d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Joe</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320322">
                <a:tc>
                  <a:txBody>
                    <a:bodyPr/>
                    <a:lstStyle/>
                    <a:p>
                      <a:pPr algn="ctr" fontAlgn="ctr"/>
                      <a:r>
                        <a:rPr lang="en-US" sz="900" b="0" i="0" u="none" strike="noStrike">
                          <a:solidFill>
                            <a:srgbClr val="000000"/>
                          </a:solidFill>
                          <a:effectLst/>
                          <a:latin typeface="Calibri"/>
                        </a:rPr>
                        <a:t>6</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Microcontroller -&gt; Hub Connection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9/21/15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9/27/15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7d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Connor</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320322">
                <a:tc>
                  <a:txBody>
                    <a:bodyPr/>
                    <a:lstStyle/>
                    <a:p>
                      <a:pPr algn="ctr" fontAlgn="ctr"/>
                      <a:r>
                        <a:rPr lang="en-US" sz="900" b="0" i="0" u="none" strike="noStrike">
                          <a:solidFill>
                            <a:srgbClr val="000000"/>
                          </a:solidFill>
                          <a:effectLst/>
                          <a:latin typeface="Calibri"/>
                        </a:rPr>
                        <a:t>7</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Relay Interface (Software)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9/14/15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9/15/15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2d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Connor</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70904">
                <a:tc>
                  <a:txBody>
                    <a:bodyPr/>
                    <a:lstStyle/>
                    <a:p>
                      <a:pPr algn="ctr" fontAlgn="ctr"/>
                      <a:r>
                        <a:rPr lang="en-US" sz="900" b="0" i="0" u="none" strike="noStrike">
                          <a:solidFill>
                            <a:srgbClr val="000000"/>
                          </a:solidFill>
                          <a:effectLst/>
                          <a:latin typeface="Calibri"/>
                        </a:rPr>
                        <a:t>8</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Motion Sensor Logic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9/16/15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9/17/15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2d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Joe</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320322">
                <a:tc>
                  <a:txBody>
                    <a:bodyPr/>
                    <a:lstStyle/>
                    <a:p>
                      <a:pPr algn="ctr" fontAlgn="ctr"/>
                      <a:r>
                        <a:rPr lang="en-US" sz="900" b="0" i="0" u="none" strike="noStrike">
                          <a:solidFill>
                            <a:srgbClr val="000000"/>
                          </a:solidFill>
                          <a:effectLst/>
                          <a:latin typeface="Calibri"/>
                        </a:rPr>
                        <a:t>9</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Web Server Logic (Base)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9/25/15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10/1/15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7d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Dan</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70904">
                <a:tc>
                  <a:txBody>
                    <a:bodyPr/>
                    <a:lstStyle/>
                    <a:p>
                      <a:pPr algn="ctr" fontAlgn="ctr"/>
                      <a:r>
                        <a:rPr lang="en-US" sz="900" b="0" i="0" u="none" strike="noStrike">
                          <a:solidFill>
                            <a:srgbClr val="000000"/>
                          </a:solidFill>
                          <a:effectLst/>
                          <a:latin typeface="Calibri"/>
                        </a:rPr>
                        <a:t>10</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Expand UI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10/2/15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10/8/15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7d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Gunnar</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475274">
                <a:tc>
                  <a:txBody>
                    <a:bodyPr/>
                    <a:lstStyle/>
                    <a:p>
                      <a:pPr algn="ctr" fontAlgn="ctr"/>
                      <a:r>
                        <a:rPr lang="en-US" sz="900" b="0" i="0" u="none" strike="noStrike">
                          <a:solidFill>
                            <a:srgbClr val="000000"/>
                          </a:solidFill>
                          <a:effectLst/>
                          <a:latin typeface="Calibri"/>
                        </a:rPr>
                        <a:t>11</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Design Node Enclosure (Create/Print)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10/2/15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10/13/15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12d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Dan / Gunnar</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320322">
                <a:tc>
                  <a:txBody>
                    <a:bodyPr/>
                    <a:lstStyle/>
                    <a:p>
                      <a:pPr algn="ctr" fontAlgn="ctr"/>
                      <a:r>
                        <a:rPr lang="en-US" sz="900" b="0" i="0" u="none" strike="noStrike">
                          <a:solidFill>
                            <a:srgbClr val="000000"/>
                          </a:solidFill>
                          <a:effectLst/>
                          <a:latin typeface="Calibri"/>
                        </a:rPr>
                        <a:t>12</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Setup Test Enviornment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10/12/15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10/13/15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2d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Everyone</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70904">
                <a:tc>
                  <a:txBody>
                    <a:bodyPr/>
                    <a:lstStyle/>
                    <a:p>
                      <a:pPr algn="ctr" fontAlgn="ctr"/>
                      <a:r>
                        <a:rPr lang="en-US" sz="900" b="0" i="0" u="none" strike="noStrike">
                          <a:solidFill>
                            <a:srgbClr val="000000"/>
                          </a:solidFill>
                          <a:effectLst/>
                          <a:latin typeface="Calibri"/>
                        </a:rPr>
                        <a:t>13</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Running Tests in Lab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10/14/15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10/27/15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14d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Everyone</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320322">
                <a:tc>
                  <a:txBody>
                    <a:bodyPr/>
                    <a:lstStyle/>
                    <a:p>
                      <a:pPr algn="ctr" fontAlgn="ctr"/>
                      <a:r>
                        <a:rPr lang="en-US" sz="900" b="0" i="0" u="none" strike="noStrike">
                          <a:solidFill>
                            <a:srgbClr val="000000"/>
                          </a:solidFill>
                          <a:effectLst/>
                          <a:latin typeface="Calibri"/>
                        </a:rPr>
                        <a:t>14</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Base Project Complete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8/1/15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8/1/15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0d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dirty="0">
                          <a:solidFill>
                            <a:srgbClr val="000000"/>
                          </a:solidFill>
                          <a:effectLst/>
                          <a:latin typeface="Calibri"/>
                        </a:rPr>
                        <a:t>Everyone</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70904">
                <a:tc>
                  <a:txBody>
                    <a:bodyPr/>
                    <a:lstStyle/>
                    <a:p>
                      <a:pPr algn="ctr" fontAlgn="ctr"/>
                      <a:r>
                        <a:rPr lang="en-US" sz="900" b="0" i="0" u="none" strike="noStrike">
                          <a:solidFill>
                            <a:srgbClr val="000000"/>
                          </a:solidFill>
                          <a:effectLst/>
                          <a:latin typeface="Calibri"/>
                        </a:rPr>
                        <a:t>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Advanced Features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10/28/15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11/16/15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20d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Everyone</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70904">
                <a:tc>
                  <a:txBody>
                    <a:bodyPr/>
                    <a:lstStyle/>
                    <a:p>
                      <a:pPr algn="ctr" fontAlgn="ctr"/>
                      <a:r>
                        <a:rPr lang="en-US" sz="900" b="0" i="0" u="none" strike="noStrike">
                          <a:solidFill>
                            <a:srgbClr val="000000"/>
                          </a:solidFill>
                          <a:effectLst/>
                          <a:latin typeface="Calibri"/>
                        </a:rPr>
                        <a:t>16</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Presentation Prep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11/17/15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11/30/15</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a:solidFill>
                            <a:srgbClr val="000000"/>
                          </a:solidFill>
                          <a:effectLst/>
                          <a:latin typeface="Calibri"/>
                        </a:rPr>
                        <a:t>14d </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900" b="0" i="0" u="none" strike="noStrike" dirty="0">
                          <a:solidFill>
                            <a:srgbClr val="000000"/>
                          </a:solidFill>
                          <a:effectLst/>
                          <a:latin typeface="Calibri"/>
                        </a:rPr>
                        <a:t>Everyone</a:t>
                      </a:r>
                    </a:p>
                  </a:txBody>
                  <a:tcPr marL="9223" marR="9223" marT="9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bl>
          </a:graphicData>
        </a:graphic>
      </p:graphicFrame>
    </p:spTree>
    <p:extLst>
      <p:ext uri="{BB962C8B-B14F-4D97-AF65-F5344CB8AC3E}">
        <p14:creationId xmlns:p14="http://schemas.microsoft.com/office/powerpoint/2010/main" val="38812484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9835287"/>
              </p:ext>
            </p:extLst>
          </p:nvPr>
        </p:nvGraphicFramePr>
        <p:xfrm>
          <a:off x="685800" y="1360584"/>
          <a:ext cx="7770813" cy="5209102"/>
        </p:xfrm>
        <a:graphic>
          <a:graphicData uri="http://schemas.openxmlformats.org/drawingml/2006/table">
            <a:tbl>
              <a:tblPr>
                <a:tableStyleId>{3C2FFA5D-87B4-456A-9821-1D502468CF0F}</a:tableStyleId>
              </a:tblPr>
              <a:tblGrid>
                <a:gridCol w="1501806"/>
                <a:gridCol w="2466269"/>
                <a:gridCol w="1446694"/>
                <a:gridCol w="2356044"/>
              </a:tblGrid>
              <a:tr h="470985">
                <a:tc>
                  <a:txBody>
                    <a:bodyPr/>
                    <a:lstStyle/>
                    <a:p>
                      <a:pPr algn="l" fontAlgn="b"/>
                      <a:r>
                        <a:rPr lang="en-US" sz="1500" u="none" strike="noStrike">
                          <a:effectLst/>
                        </a:rPr>
                        <a:t>Part List</a:t>
                      </a:r>
                      <a:endParaRPr lang="en-US" sz="1500" b="1" i="0" u="none" strike="noStrike">
                        <a:solidFill>
                          <a:srgbClr val="44546A"/>
                        </a:solidFill>
                        <a:effectLst/>
                        <a:latin typeface="Calibri"/>
                      </a:endParaRPr>
                    </a:p>
                  </a:txBody>
                  <a:tcPr marL="12700" marR="12700" marT="12700" marB="0" anchor="b"/>
                </a:tc>
                <a:tc>
                  <a:txBody>
                    <a:bodyPr/>
                    <a:lstStyle/>
                    <a:p>
                      <a:pPr algn="l" fontAlgn="b"/>
                      <a:r>
                        <a:rPr lang="en-US" sz="1500" u="none" strike="noStrike" dirty="0">
                          <a:effectLst/>
                        </a:rPr>
                        <a:t>Cost Estimate Per Part</a:t>
                      </a:r>
                      <a:endParaRPr lang="en-US" sz="1500" b="1" i="0" u="none" strike="noStrike" dirty="0">
                        <a:solidFill>
                          <a:srgbClr val="44546A"/>
                        </a:solidFill>
                        <a:effectLst/>
                        <a:latin typeface="Calibri"/>
                      </a:endParaRPr>
                    </a:p>
                  </a:txBody>
                  <a:tcPr marL="12700" marR="12700" marT="12700" marB="0" anchor="b"/>
                </a:tc>
                <a:tc>
                  <a:txBody>
                    <a:bodyPr/>
                    <a:lstStyle/>
                    <a:p>
                      <a:pPr algn="l" fontAlgn="b"/>
                      <a:r>
                        <a:rPr lang="en-US" sz="1500" u="none" strike="noStrike">
                          <a:effectLst/>
                        </a:rPr>
                        <a:t>Quantity</a:t>
                      </a:r>
                      <a:endParaRPr lang="en-US" sz="1500" b="1" i="0" u="none" strike="noStrike">
                        <a:solidFill>
                          <a:srgbClr val="44546A"/>
                        </a:solidFill>
                        <a:effectLst/>
                        <a:latin typeface="Calibri"/>
                      </a:endParaRPr>
                    </a:p>
                  </a:txBody>
                  <a:tcPr marL="12700" marR="12700" marT="12700" marB="0" anchor="b"/>
                </a:tc>
                <a:tc>
                  <a:txBody>
                    <a:bodyPr/>
                    <a:lstStyle/>
                    <a:p>
                      <a:pPr algn="r" fontAlgn="b"/>
                      <a:r>
                        <a:rPr lang="en-US" sz="1500" u="none" strike="noStrike">
                          <a:effectLst/>
                        </a:rPr>
                        <a:t>Cost Estimate(-tax)</a:t>
                      </a:r>
                      <a:endParaRPr lang="en-US" sz="1500" b="1" i="0" u="none" strike="noStrike">
                        <a:solidFill>
                          <a:srgbClr val="44546A"/>
                        </a:solidFill>
                        <a:effectLst/>
                        <a:latin typeface="Calibri"/>
                      </a:endParaRPr>
                    </a:p>
                  </a:txBody>
                  <a:tcPr marL="12700" marR="12700" marT="12700" marB="0" anchor="b"/>
                </a:tc>
              </a:tr>
              <a:tr h="353239">
                <a:tc>
                  <a:txBody>
                    <a:bodyPr/>
                    <a:lstStyle/>
                    <a:p>
                      <a:pPr algn="l" fontAlgn="ctr"/>
                      <a:r>
                        <a:rPr lang="en-US" sz="1100" u="none" strike="noStrike">
                          <a:effectLst/>
                        </a:rPr>
                        <a:t>Arduino</a:t>
                      </a:r>
                      <a:endParaRPr lang="en-US" sz="1100" b="0" i="0" u="none" strike="noStrike">
                        <a:solidFill>
                          <a:srgbClr val="000000"/>
                        </a:solidFill>
                        <a:effectLst/>
                        <a:latin typeface="Calibri"/>
                      </a:endParaRPr>
                    </a:p>
                  </a:txBody>
                  <a:tcPr marL="12700" marR="12700" marT="12700" marB="0" anchor="ctr"/>
                </a:tc>
                <a:tc>
                  <a:txBody>
                    <a:bodyPr/>
                    <a:lstStyle/>
                    <a:p>
                      <a:pPr algn="ctr" fontAlgn="ctr"/>
                      <a:r>
                        <a:rPr lang="en-US" sz="1100" u="none" strike="noStrike">
                          <a:effectLst/>
                        </a:rPr>
                        <a:t>$10.00</a:t>
                      </a:r>
                      <a:endParaRPr lang="en-US" sz="1100" b="0" i="0" u="none" strike="noStrike">
                        <a:solidFill>
                          <a:srgbClr val="000000"/>
                        </a:solidFill>
                        <a:effectLst/>
                        <a:latin typeface="Calibri"/>
                      </a:endParaRPr>
                    </a:p>
                  </a:txBody>
                  <a:tcPr marL="12700" marR="12700" marT="12700" marB="0" anchor="ctr"/>
                </a:tc>
                <a:tc>
                  <a:txBody>
                    <a:bodyPr/>
                    <a:lstStyle/>
                    <a:p>
                      <a:pPr algn="ctr" fontAlgn="ctr"/>
                      <a:r>
                        <a:rPr lang="en-US" sz="1100" u="none" strike="noStrike">
                          <a:effectLst/>
                        </a:rPr>
                        <a:t>4</a:t>
                      </a:r>
                      <a:endParaRPr lang="en-US" sz="1100" b="0" i="0" u="none" strike="noStrike">
                        <a:solidFill>
                          <a:srgbClr val="000000"/>
                        </a:solidFill>
                        <a:effectLst/>
                        <a:latin typeface="Calibri"/>
                      </a:endParaRPr>
                    </a:p>
                  </a:txBody>
                  <a:tcPr marL="12700" marR="12700" marT="12700" marB="0" anchor="ctr"/>
                </a:tc>
                <a:tc>
                  <a:txBody>
                    <a:bodyPr/>
                    <a:lstStyle/>
                    <a:p>
                      <a:pPr algn="r" fontAlgn="ctr"/>
                      <a:r>
                        <a:rPr lang="en-US" sz="1100" u="none" strike="noStrike">
                          <a:effectLst/>
                        </a:rPr>
                        <a:t>$40.00</a:t>
                      </a:r>
                      <a:endParaRPr lang="en-US" sz="1100" b="0" i="0" u="none" strike="noStrike">
                        <a:solidFill>
                          <a:srgbClr val="000000"/>
                        </a:solidFill>
                        <a:effectLst/>
                        <a:latin typeface="Calibri"/>
                      </a:endParaRPr>
                    </a:p>
                  </a:txBody>
                  <a:tcPr marL="12700" marR="12700" marT="12700" marB="0" anchor="ctr"/>
                </a:tc>
              </a:tr>
              <a:tr h="334400">
                <a:tc>
                  <a:txBody>
                    <a:bodyPr/>
                    <a:lstStyle/>
                    <a:p>
                      <a:pPr algn="l" fontAlgn="b"/>
                      <a:r>
                        <a:rPr lang="en-US" sz="1100" u="none" strike="noStrike" dirty="0">
                          <a:effectLst/>
                        </a:rPr>
                        <a:t>Motion Sensor</a:t>
                      </a:r>
                      <a:endParaRPr lang="en-US" sz="1100" b="0" i="0" u="none" strike="noStrike" dirty="0">
                        <a:solidFill>
                          <a:srgbClr val="000000"/>
                        </a:solidFill>
                        <a:effectLst/>
                        <a:latin typeface="Calibri"/>
                      </a:endParaRPr>
                    </a:p>
                  </a:txBody>
                  <a:tcPr marL="12700" marR="12700" marT="12700" marB="0" anchor="b"/>
                </a:tc>
                <a:tc>
                  <a:txBody>
                    <a:bodyPr/>
                    <a:lstStyle/>
                    <a:p>
                      <a:pPr algn="ctr" fontAlgn="ctr"/>
                      <a:r>
                        <a:rPr lang="en-US" sz="1100" u="none" strike="noStrike">
                          <a:effectLst/>
                        </a:rPr>
                        <a:t>$10.00</a:t>
                      </a:r>
                      <a:endParaRPr lang="en-US" sz="1100" b="0" i="0" u="none" strike="noStrike">
                        <a:solidFill>
                          <a:srgbClr val="000000"/>
                        </a:solidFill>
                        <a:effectLst/>
                        <a:latin typeface="Calibri"/>
                      </a:endParaRPr>
                    </a:p>
                  </a:txBody>
                  <a:tcPr marL="12700" marR="12700" marT="12700" marB="0" anchor="ctr"/>
                </a:tc>
                <a:tc>
                  <a:txBody>
                    <a:bodyPr/>
                    <a:lstStyle/>
                    <a:p>
                      <a:pPr algn="ctr" fontAlgn="ctr"/>
                      <a:r>
                        <a:rPr lang="en-US" sz="1100" u="none" strike="noStrike">
                          <a:effectLst/>
                        </a:rPr>
                        <a:t>4</a:t>
                      </a:r>
                      <a:endParaRPr lang="en-US" sz="1100" b="0" i="0" u="none" strike="noStrike">
                        <a:solidFill>
                          <a:srgbClr val="000000"/>
                        </a:solidFill>
                        <a:effectLst/>
                        <a:latin typeface="Calibri"/>
                      </a:endParaRPr>
                    </a:p>
                  </a:txBody>
                  <a:tcPr marL="12700" marR="12700" marT="12700" marB="0" anchor="ctr"/>
                </a:tc>
                <a:tc>
                  <a:txBody>
                    <a:bodyPr/>
                    <a:lstStyle/>
                    <a:p>
                      <a:pPr algn="r" fontAlgn="ctr"/>
                      <a:r>
                        <a:rPr lang="en-US" sz="1100" u="none" strike="noStrike" dirty="0">
                          <a:effectLst/>
                        </a:rPr>
                        <a:t>$40.00</a:t>
                      </a:r>
                      <a:endParaRPr lang="en-US" sz="1100" b="0" i="0" u="none" strike="noStrike" dirty="0">
                        <a:solidFill>
                          <a:srgbClr val="000000"/>
                        </a:solidFill>
                        <a:effectLst/>
                        <a:latin typeface="Calibri"/>
                      </a:endParaRPr>
                    </a:p>
                  </a:txBody>
                  <a:tcPr marL="12700" marR="12700" marT="12700" marB="0" anchor="ctr"/>
                </a:tc>
              </a:tr>
              <a:tr h="334400">
                <a:tc>
                  <a:txBody>
                    <a:bodyPr/>
                    <a:lstStyle/>
                    <a:p>
                      <a:pPr algn="l" fontAlgn="b"/>
                      <a:r>
                        <a:rPr lang="en-US" sz="1100" u="none" strike="noStrike">
                          <a:effectLst/>
                        </a:rPr>
                        <a:t>Wifi Module</a:t>
                      </a:r>
                      <a:endParaRPr lang="en-US" sz="1100" b="0" i="0" u="none" strike="noStrike">
                        <a:solidFill>
                          <a:srgbClr val="000000"/>
                        </a:solidFill>
                        <a:effectLst/>
                        <a:latin typeface="Calibri"/>
                      </a:endParaRPr>
                    </a:p>
                  </a:txBody>
                  <a:tcPr marL="12700" marR="12700" marT="12700" marB="0" anchor="b"/>
                </a:tc>
                <a:tc>
                  <a:txBody>
                    <a:bodyPr/>
                    <a:lstStyle/>
                    <a:p>
                      <a:pPr algn="ctr" fontAlgn="ctr"/>
                      <a:r>
                        <a:rPr lang="en-US" sz="1100" u="none" strike="noStrike">
                          <a:effectLst/>
                        </a:rPr>
                        <a:t>$7.00</a:t>
                      </a:r>
                      <a:endParaRPr lang="en-US" sz="1100" b="0" i="0" u="none" strike="noStrike">
                        <a:solidFill>
                          <a:srgbClr val="000000"/>
                        </a:solidFill>
                        <a:effectLst/>
                        <a:latin typeface="Calibri"/>
                      </a:endParaRPr>
                    </a:p>
                  </a:txBody>
                  <a:tcPr marL="12700" marR="12700" marT="12700" marB="0" anchor="ctr"/>
                </a:tc>
                <a:tc>
                  <a:txBody>
                    <a:bodyPr/>
                    <a:lstStyle/>
                    <a:p>
                      <a:pPr algn="ctr" fontAlgn="ctr"/>
                      <a:r>
                        <a:rPr lang="en-US" sz="1100" u="none" strike="noStrike">
                          <a:effectLst/>
                        </a:rPr>
                        <a:t>4</a:t>
                      </a:r>
                      <a:endParaRPr lang="en-US" sz="1100" b="0" i="0" u="none" strike="noStrike">
                        <a:solidFill>
                          <a:srgbClr val="000000"/>
                        </a:solidFill>
                        <a:effectLst/>
                        <a:latin typeface="Calibri"/>
                      </a:endParaRPr>
                    </a:p>
                  </a:txBody>
                  <a:tcPr marL="12700" marR="12700" marT="12700" marB="0" anchor="ctr"/>
                </a:tc>
                <a:tc>
                  <a:txBody>
                    <a:bodyPr/>
                    <a:lstStyle/>
                    <a:p>
                      <a:pPr algn="r" fontAlgn="ctr"/>
                      <a:r>
                        <a:rPr lang="en-US" sz="1100" u="none" strike="noStrike">
                          <a:effectLst/>
                        </a:rPr>
                        <a:t>$28.00</a:t>
                      </a:r>
                      <a:endParaRPr lang="en-US" sz="1100" b="0" i="0" u="none" strike="noStrike">
                        <a:solidFill>
                          <a:srgbClr val="000000"/>
                        </a:solidFill>
                        <a:effectLst/>
                        <a:latin typeface="Calibri"/>
                      </a:endParaRPr>
                    </a:p>
                  </a:txBody>
                  <a:tcPr marL="12700" marR="12700" marT="12700" marB="0" anchor="ctr"/>
                </a:tc>
              </a:tr>
              <a:tr h="334400">
                <a:tc>
                  <a:txBody>
                    <a:bodyPr/>
                    <a:lstStyle/>
                    <a:p>
                      <a:pPr algn="l" fontAlgn="b"/>
                      <a:r>
                        <a:rPr lang="en-US" sz="1100" u="none" strike="noStrike">
                          <a:effectLst/>
                        </a:rPr>
                        <a:t>Relay</a:t>
                      </a:r>
                      <a:endParaRPr lang="en-US" sz="1100" b="0" i="0" u="none" strike="noStrike">
                        <a:solidFill>
                          <a:srgbClr val="000000"/>
                        </a:solidFill>
                        <a:effectLst/>
                        <a:latin typeface="Calibri"/>
                      </a:endParaRPr>
                    </a:p>
                  </a:txBody>
                  <a:tcPr marL="12700" marR="12700" marT="12700" marB="0" anchor="b"/>
                </a:tc>
                <a:tc>
                  <a:txBody>
                    <a:bodyPr/>
                    <a:lstStyle/>
                    <a:p>
                      <a:pPr algn="ctr" fontAlgn="ctr"/>
                      <a:r>
                        <a:rPr lang="en-US" sz="1100" u="none" strike="noStrike" dirty="0">
                          <a:effectLst/>
                        </a:rPr>
                        <a:t>$8.00</a:t>
                      </a:r>
                      <a:endParaRPr lang="en-US" sz="1100" b="0" i="0" u="none" strike="noStrike" dirty="0">
                        <a:solidFill>
                          <a:srgbClr val="000000"/>
                        </a:solidFill>
                        <a:effectLst/>
                        <a:latin typeface="Calibri"/>
                      </a:endParaRPr>
                    </a:p>
                  </a:txBody>
                  <a:tcPr marL="12700" marR="12700" marT="12700" marB="0" anchor="ctr"/>
                </a:tc>
                <a:tc>
                  <a:txBody>
                    <a:bodyPr/>
                    <a:lstStyle/>
                    <a:p>
                      <a:pPr algn="ctr" fontAlgn="ctr"/>
                      <a:r>
                        <a:rPr lang="en-US" sz="1100" u="none" strike="noStrike">
                          <a:effectLst/>
                        </a:rPr>
                        <a:t>4</a:t>
                      </a:r>
                      <a:endParaRPr lang="en-US" sz="1100" b="0" i="0" u="none" strike="noStrike">
                        <a:solidFill>
                          <a:srgbClr val="000000"/>
                        </a:solidFill>
                        <a:effectLst/>
                        <a:latin typeface="Calibri"/>
                      </a:endParaRPr>
                    </a:p>
                  </a:txBody>
                  <a:tcPr marL="12700" marR="12700" marT="12700" marB="0" anchor="ctr"/>
                </a:tc>
                <a:tc>
                  <a:txBody>
                    <a:bodyPr/>
                    <a:lstStyle/>
                    <a:p>
                      <a:pPr algn="r" fontAlgn="ctr"/>
                      <a:r>
                        <a:rPr lang="en-US" sz="1100" u="none" strike="noStrike">
                          <a:effectLst/>
                        </a:rPr>
                        <a:t>$32.00</a:t>
                      </a:r>
                      <a:endParaRPr lang="en-US" sz="1100" b="0" i="0" u="none" strike="noStrike">
                        <a:solidFill>
                          <a:srgbClr val="000000"/>
                        </a:solidFill>
                        <a:effectLst/>
                        <a:latin typeface="Calibri"/>
                      </a:endParaRPr>
                    </a:p>
                  </a:txBody>
                  <a:tcPr marL="12700" marR="12700" marT="12700" marB="0" anchor="ctr"/>
                </a:tc>
              </a:tr>
              <a:tr h="334400">
                <a:tc>
                  <a:txBody>
                    <a:bodyPr/>
                    <a:lstStyle/>
                    <a:p>
                      <a:pPr algn="l" fontAlgn="b"/>
                      <a:r>
                        <a:rPr lang="en-US" sz="1100" u="none" strike="noStrike">
                          <a:effectLst/>
                        </a:rPr>
                        <a:t>Transformer</a:t>
                      </a:r>
                      <a:endParaRPr lang="en-US" sz="1100" b="0" i="0" u="none" strike="noStrike">
                        <a:solidFill>
                          <a:srgbClr val="000000"/>
                        </a:solidFill>
                        <a:effectLst/>
                        <a:latin typeface="Calibri"/>
                      </a:endParaRPr>
                    </a:p>
                  </a:txBody>
                  <a:tcPr marL="12700" marR="12700" marT="12700" marB="0" anchor="b"/>
                </a:tc>
                <a:tc>
                  <a:txBody>
                    <a:bodyPr/>
                    <a:lstStyle/>
                    <a:p>
                      <a:pPr algn="ctr" fontAlgn="ctr"/>
                      <a:r>
                        <a:rPr lang="en-US" sz="1100" u="none" strike="noStrike">
                          <a:effectLst/>
                        </a:rPr>
                        <a:t>$7.00</a:t>
                      </a:r>
                      <a:endParaRPr lang="en-US" sz="1100" b="0" i="0" u="none" strike="noStrike">
                        <a:solidFill>
                          <a:srgbClr val="000000"/>
                        </a:solidFill>
                        <a:effectLst/>
                        <a:latin typeface="Calibri"/>
                      </a:endParaRPr>
                    </a:p>
                  </a:txBody>
                  <a:tcPr marL="12700" marR="12700" marT="12700" marB="0" anchor="ctr"/>
                </a:tc>
                <a:tc>
                  <a:txBody>
                    <a:bodyPr/>
                    <a:lstStyle/>
                    <a:p>
                      <a:pPr algn="ctr" fontAlgn="ctr"/>
                      <a:r>
                        <a:rPr lang="en-US" sz="1100" u="none" strike="noStrike">
                          <a:effectLst/>
                        </a:rPr>
                        <a:t>4</a:t>
                      </a:r>
                      <a:endParaRPr lang="en-US" sz="1100" b="0" i="0" u="none" strike="noStrike">
                        <a:solidFill>
                          <a:srgbClr val="000000"/>
                        </a:solidFill>
                        <a:effectLst/>
                        <a:latin typeface="Calibri"/>
                      </a:endParaRPr>
                    </a:p>
                  </a:txBody>
                  <a:tcPr marL="12700" marR="12700" marT="12700" marB="0" anchor="ctr"/>
                </a:tc>
                <a:tc>
                  <a:txBody>
                    <a:bodyPr/>
                    <a:lstStyle/>
                    <a:p>
                      <a:pPr algn="r" fontAlgn="ctr"/>
                      <a:r>
                        <a:rPr lang="en-US" sz="1100" u="none" strike="noStrike">
                          <a:effectLst/>
                        </a:rPr>
                        <a:t>$28.00</a:t>
                      </a:r>
                      <a:endParaRPr lang="en-US" sz="1100" b="0" i="0" u="none" strike="noStrike">
                        <a:solidFill>
                          <a:srgbClr val="000000"/>
                        </a:solidFill>
                        <a:effectLst/>
                        <a:latin typeface="Calibri"/>
                      </a:endParaRPr>
                    </a:p>
                  </a:txBody>
                  <a:tcPr marL="12700" marR="12700" marT="12700" marB="0" anchor="ctr"/>
                </a:tc>
              </a:tr>
              <a:tr h="334400">
                <a:tc>
                  <a:txBody>
                    <a:bodyPr/>
                    <a:lstStyle/>
                    <a:p>
                      <a:pPr algn="l" fontAlgn="b"/>
                      <a:r>
                        <a:rPr lang="en-US" sz="1100" u="none" strike="noStrike">
                          <a:effectLst/>
                        </a:rPr>
                        <a:t>Micro SD Card</a:t>
                      </a:r>
                      <a:endParaRPr lang="en-US" sz="1100" b="0" i="0" u="none" strike="noStrike">
                        <a:solidFill>
                          <a:srgbClr val="000000"/>
                        </a:solidFill>
                        <a:effectLst/>
                        <a:latin typeface="Calibri"/>
                      </a:endParaRPr>
                    </a:p>
                  </a:txBody>
                  <a:tcPr marL="12700" marR="12700" marT="12700" marB="0" anchor="b"/>
                </a:tc>
                <a:tc>
                  <a:txBody>
                    <a:bodyPr/>
                    <a:lstStyle/>
                    <a:p>
                      <a:pPr algn="ctr" fontAlgn="ctr"/>
                      <a:r>
                        <a:rPr lang="en-US" sz="1100" u="none" strike="noStrike">
                          <a:effectLst/>
                        </a:rPr>
                        <a:t>$13.00</a:t>
                      </a:r>
                      <a:endParaRPr lang="en-US" sz="1100" b="0" i="0" u="none" strike="noStrike">
                        <a:solidFill>
                          <a:srgbClr val="000000"/>
                        </a:solidFill>
                        <a:effectLst/>
                        <a:latin typeface="Calibri"/>
                      </a:endParaRPr>
                    </a:p>
                  </a:txBody>
                  <a:tcPr marL="12700" marR="12700" marT="12700" marB="0" anchor="ctr"/>
                </a:tc>
                <a:tc>
                  <a:txBody>
                    <a:bodyPr/>
                    <a:lstStyle/>
                    <a:p>
                      <a:pPr algn="ctr" fontAlgn="ctr"/>
                      <a:r>
                        <a:rPr lang="en-US" sz="1100" u="none" strike="noStrike">
                          <a:effectLst/>
                        </a:rPr>
                        <a:t>1</a:t>
                      </a:r>
                      <a:endParaRPr lang="en-US" sz="1100" b="0" i="0" u="none" strike="noStrike">
                        <a:solidFill>
                          <a:srgbClr val="000000"/>
                        </a:solidFill>
                        <a:effectLst/>
                        <a:latin typeface="Calibri"/>
                      </a:endParaRPr>
                    </a:p>
                  </a:txBody>
                  <a:tcPr marL="12700" marR="12700" marT="12700" marB="0" anchor="ctr"/>
                </a:tc>
                <a:tc>
                  <a:txBody>
                    <a:bodyPr/>
                    <a:lstStyle/>
                    <a:p>
                      <a:pPr algn="r" fontAlgn="ctr"/>
                      <a:r>
                        <a:rPr lang="en-US" sz="1100" u="none" strike="noStrike">
                          <a:effectLst/>
                        </a:rPr>
                        <a:t>$13.00</a:t>
                      </a:r>
                      <a:endParaRPr lang="en-US" sz="1100" b="0" i="0" u="none" strike="noStrike">
                        <a:solidFill>
                          <a:srgbClr val="000000"/>
                        </a:solidFill>
                        <a:effectLst/>
                        <a:latin typeface="Calibri"/>
                      </a:endParaRPr>
                    </a:p>
                  </a:txBody>
                  <a:tcPr marL="12700" marR="12700" marT="12700" marB="0" anchor="ctr"/>
                </a:tc>
              </a:tr>
              <a:tr h="334400">
                <a:tc>
                  <a:txBody>
                    <a:bodyPr/>
                    <a:lstStyle/>
                    <a:p>
                      <a:pPr algn="l" fontAlgn="b"/>
                      <a:r>
                        <a:rPr lang="en-US" sz="1100" u="none" strike="noStrike">
                          <a:effectLst/>
                        </a:rPr>
                        <a:t>Button</a:t>
                      </a:r>
                      <a:endParaRPr lang="en-US" sz="1100" b="0" i="0" u="none" strike="noStrike">
                        <a:solidFill>
                          <a:srgbClr val="000000"/>
                        </a:solidFill>
                        <a:effectLst/>
                        <a:latin typeface="Calibri"/>
                      </a:endParaRPr>
                    </a:p>
                  </a:txBody>
                  <a:tcPr marL="12700" marR="12700" marT="12700" marB="0" anchor="b"/>
                </a:tc>
                <a:tc>
                  <a:txBody>
                    <a:bodyPr/>
                    <a:lstStyle/>
                    <a:p>
                      <a:pPr algn="ctr" fontAlgn="ctr"/>
                      <a:r>
                        <a:rPr lang="en-US" sz="1100" u="none" strike="noStrike">
                          <a:effectLst/>
                        </a:rPr>
                        <a:t>$0.50</a:t>
                      </a:r>
                      <a:endParaRPr lang="en-US" sz="1100" b="0" i="0" u="none" strike="noStrike">
                        <a:solidFill>
                          <a:srgbClr val="000000"/>
                        </a:solidFill>
                        <a:effectLst/>
                        <a:latin typeface="Calibri"/>
                      </a:endParaRPr>
                    </a:p>
                  </a:txBody>
                  <a:tcPr marL="12700" marR="12700" marT="12700" marB="0" anchor="ctr"/>
                </a:tc>
                <a:tc>
                  <a:txBody>
                    <a:bodyPr/>
                    <a:lstStyle/>
                    <a:p>
                      <a:pPr algn="ctr" fontAlgn="ctr"/>
                      <a:r>
                        <a:rPr lang="en-US" sz="1100" u="none" strike="noStrike">
                          <a:effectLst/>
                        </a:rPr>
                        <a:t>4</a:t>
                      </a:r>
                      <a:endParaRPr lang="en-US" sz="1100" b="0" i="0" u="none" strike="noStrike">
                        <a:solidFill>
                          <a:srgbClr val="000000"/>
                        </a:solidFill>
                        <a:effectLst/>
                        <a:latin typeface="Calibri"/>
                      </a:endParaRPr>
                    </a:p>
                  </a:txBody>
                  <a:tcPr marL="12700" marR="12700" marT="12700" marB="0" anchor="ctr"/>
                </a:tc>
                <a:tc>
                  <a:txBody>
                    <a:bodyPr/>
                    <a:lstStyle/>
                    <a:p>
                      <a:pPr algn="r" fontAlgn="ctr"/>
                      <a:r>
                        <a:rPr lang="en-US" sz="1100" u="none" strike="noStrike">
                          <a:effectLst/>
                        </a:rPr>
                        <a:t>$2.00</a:t>
                      </a:r>
                      <a:endParaRPr lang="en-US" sz="1100" b="0" i="0" u="none" strike="noStrike">
                        <a:solidFill>
                          <a:srgbClr val="000000"/>
                        </a:solidFill>
                        <a:effectLst/>
                        <a:latin typeface="Calibri"/>
                      </a:endParaRPr>
                    </a:p>
                  </a:txBody>
                  <a:tcPr marL="12700" marR="12700" marT="12700" marB="0" anchor="ctr"/>
                </a:tc>
              </a:tr>
              <a:tr h="334400">
                <a:tc>
                  <a:txBody>
                    <a:bodyPr/>
                    <a:lstStyle/>
                    <a:p>
                      <a:pPr algn="l" fontAlgn="b"/>
                      <a:r>
                        <a:rPr lang="en-US" sz="1100" u="none" strike="noStrike">
                          <a:effectLst/>
                        </a:rPr>
                        <a:t>LED</a:t>
                      </a:r>
                      <a:endParaRPr lang="en-US" sz="1100" b="0" i="0" u="none" strike="noStrike">
                        <a:solidFill>
                          <a:srgbClr val="000000"/>
                        </a:solidFill>
                        <a:effectLst/>
                        <a:latin typeface="Calibri"/>
                      </a:endParaRPr>
                    </a:p>
                  </a:txBody>
                  <a:tcPr marL="12700" marR="12700" marT="12700" marB="0" anchor="b"/>
                </a:tc>
                <a:tc>
                  <a:txBody>
                    <a:bodyPr/>
                    <a:lstStyle/>
                    <a:p>
                      <a:pPr algn="ctr" fontAlgn="ctr"/>
                      <a:r>
                        <a:rPr lang="en-US" sz="1100" u="none" strike="noStrike">
                          <a:effectLst/>
                        </a:rPr>
                        <a:t>$0.35</a:t>
                      </a:r>
                      <a:endParaRPr lang="en-US" sz="1100" b="0" i="0" u="none" strike="noStrike">
                        <a:solidFill>
                          <a:srgbClr val="000000"/>
                        </a:solidFill>
                        <a:effectLst/>
                        <a:latin typeface="Calibri"/>
                      </a:endParaRPr>
                    </a:p>
                  </a:txBody>
                  <a:tcPr marL="12700" marR="12700" marT="12700" marB="0" anchor="ctr"/>
                </a:tc>
                <a:tc>
                  <a:txBody>
                    <a:bodyPr/>
                    <a:lstStyle/>
                    <a:p>
                      <a:pPr algn="ctr" fontAlgn="ctr"/>
                      <a:r>
                        <a:rPr lang="en-US" sz="1100" u="none" strike="noStrike">
                          <a:effectLst/>
                        </a:rPr>
                        <a:t>4</a:t>
                      </a:r>
                      <a:endParaRPr lang="en-US" sz="1100" b="0" i="0" u="none" strike="noStrike">
                        <a:solidFill>
                          <a:srgbClr val="000000"/>
                        </a:solidFill>
                        <a:effectLst/>
                        <a:latin typeface="Calibri"/>
                      </a:endParaRPr>
                    </a:p>
                  </a:txBody>
                  <a:tcPr marL="12700" marR="12700" marT="12700" marB="0" anchor="ctr"/>
                </a:tc>
                <a:tc>
                  <a:txBody>
                    <a:bodyPr/>
                    <a:lstStyle/>
                    <a:p>
                      <a:pPr algn="r" fontAlgn="ctr"/>
                      <a:r>
                        <a:rPr lang="en-US" sz="1100" u="none" strike="noStrike">
                          <a:effectLst/>
                        </a:rPr>
                        <a:t>$1.40</a:t>
                      </a:r>
                      <a:endParaRPr lang="en-US" sz="1100" b="0" i="0" u="none" strike="noStrike">
                        <a:solidFill>
                          <a:srgbClr val="000000"/>
                        </a:solidFill>
                        <a:effectLst/>
                        <a:latin typeface="Calibri"/>
                      </a:endParaRPr>
                    </a:p>
                  </a:txBody>
                  <a:tcPr marL="12700" marR="12700" marT="12700" marB="0" anchor="ctr"/>
                </a:tc>
              </a:tr>
              <a:tr h="334400">
                <a:tc>
                  <a:txBody>
                    <a:bodyPr/>
                    <a:lstStyle/>
                    <a:p>
                      <a:pPr algn="l" fontAlgn="b"/>
                      <a:r>
                        <a:rPr lang="en-US" sz="1100" u="none" strike="noStrike">
                          <a:effectLst/>
                        </a:rPr>
                        <a:t>Rasberry Pi</a:t>
                      </a:r>
                      <a:endParaRPr lang="en-US" sz="1100" b="0" i="0" u="none" strike="noStrike">
                        <a:solidFill>
                          <a:srgbClr val="000000"/>
                        </a:solidFill>
                        <a:effectLst/>
                        <a:latin typeface="Calibri"/>
                      </a:endParaRPr>
                    </a:p>
                  </a:txBody>
                  <a:tcPr marL="12700" marR="12700" marT="12700" marB="0" anchor="b"/>
                </a:tc>
                <a:tc>
                  <a:txBody>
                    <a:bodyPr/>
                    <a:lstStyle/>
                    <a:p>
                      <a:pPr algn="ctr" fontAlgn="ctr"/>
                      <a:r>
                        <a:rPr lang="en-US" sz="1100" u="none" strike="noStrike">
                          <a:effectLst/>
                        </a:rPr>
                        <a:t>$42.00</a:t>
                      </a:r>
                      <a:endParaRPr lang="en-US" sz="1100" b="0" i="0" u="none" strike="noStrike">
                        <a:solidFill>
                          <a:srgbClr val="000000"/>
                        </a:solidFill>
                        <a:effectLst/>
                        <a:latin typeface="Calibri"/>
                      </a:endParaRPr>
                    </a:p>
                  </a:txBody>
                  <a:tcPr marL="12700" marR="12700" marT="12700" marB="0" anchor="ctr"/>
                </a:tc>
                <a:tc>
                  <a:txBody>
                    <a:bodyPr/>
                    <a:lstStyle/>
                    <a:p>
                      <a:pPr algn="ctr" fontAlgn="ctr"/>
                      <a:r>
                        <a:rPr lang="en-US" sz="1100" u="none" strike="noStrike">
                          <a:effectLst/>
                        </a:rPr>
                        <a:t>1</a:t>
                      </a:r>
                      <a:endParaRPr lang="en-US" sz="1100" b="0" i="0" u="none" strike="noStrike">
                        <a:solidFill>
                          <a:srgbClr val="000000"/>
                        </a:solidFill>
                        <a:effectLst/>
                        <a:latin typeface="Calibri"/>
                      </a:endParaRPr>
                    </a:p>
                  </a:txBody>
                  <a:tcPr marL="12700" marR="12700" marT="12700" marB="0" anchor="ctr"/>
                </a:tc>
                <a:tc>
                  <a:txBody>
                    <a:bodyPr/>
                    <a:lstStyle/>
                    <a:p>
                      <a:pPr algn="r" fontAlgn="ctr"/>
                      <a:r>
                        <a:rPr lang="en-US" sz="1100" u="none" strike="noStrike">
                          <a:effectLst/>
                        </a:rPr>
                        <a:t>$42.00</a:t>
                      </a:r>
                      <a:endParaRPr lang="en-US" sz="1100" b="0" i="0" u="none" strike="noStrike">
                        <a:solidFill>
                          <a:srgbClr val="000000"/>
                        </a:solidFill>
                        <a:effectLst/>
                        <a:latin typeface="Calibri"/>
                      </a:endParaRPr>
                    </a:p>
                  </a:txBody>
                  <a:tcPr marL="12700" marR="12700" marT="12700" marB="0" anchor="ctr"/>
                </a:tc>
              </a:tr>
              <a:tr h="334400">
                <a:tc>
                  <a:txBody>
                    <a:bodyPr/>
                    <a:lstStyle/>
                    <a:p>
                      <a:pPr algn="l" fontAlgn="b"/>
                      <a:r>
                        <a:rPr lang="en-US" sz="1100" u="none" strike="noStrike">
                          <a:effectLst/>
                        </a:rPr>
                        <a:t>Wifi Source Module</a:t>
                      </a:r>
                      <a:endParaRPr lang="en-US" sz="1100" b="0" i="0" u="none" strike="noStrike">
                        <a:solidFill>
                          <a:srgbClr val="000000"/>
                        </a:solidFill>
                        <a:effectLst/>
                        <a:latin typeface="Calibri"/>
                      </a:endParaRPr>
                    </a:p>
                  </a:txBody>
                  <a:tcPr marL="12700" marR="12700" marT="12700" marB="0" anchor="b"/>
                </a:tc>
                <a:tc>
                  <a:txBody>
                    <a:bodyPr/>
                    <a:lstStyle/>
                    <a:p>
                      <a:pPr algn="ctr" fontAlgn="ctr"/>
                      <a:r>
                        <a:rPr lang="en-US" sz="1100" u="none" strike="noStrike">
                          <a:effectLst/>
                        </a:rPr>
                        <a:t>$20.00</a:t>
                      </a:r>
                      <a:endParaRPr lang="en-US" sz="1100" b="0" i="0" u="none" strike="noStrike">
                        <a:solidFill>
                          <a:srgbClr val="000000"/>
                        </a:solidFill>
                        <a:effectLst/>
                        <a:latin typeface="Calibri"/>
                      </a:endParaRPr>
                    </a:p>
                  </a:txBody>
                  <a:tcPr marL="12700" marR="12700" marT="12700" marB="0" anchor="ctr"/>
                </a:tc>
                <a:tc>
                  <a:txBody>
                    <a:bodyPr/>
                    <a:lstStyle/>
                    <a:p>
                      <a:pPr algn="ctr" fontAlgn="ctr"/>
                      <a:r>
                        <a:rPr lang="en-US" sz="1100" u="none" strike="noStrike">
                          <a:effectLst/>
                        </a:rPr>
                        <a:t>1</a:t>
                      </a:r>
                      <a:endParaRPr lang="en-US" sz="1100" b="0" i="0" u="none" strike="noStrike">
                        <a:solidFill>
                          <a:srgbClr val="000000"/>
                        </a:solidFill>
                        <a:effectLst/>
                        <a:latin typeface="Calibri"/>
                      </a:endParaRPr>
                    </a:p>
                  </a:txBody>
                  <a:tcPr marL="12700" marR="12700" marT="12700" marB="0" anchor="ctr"/>
                </a:tc>
                <a:tc>
                  <a:txBody>
                    <a:bodyPr/>
                    <a:lstStyle/>
                    <a:p>
                      <a:pPr algn="r" fontAlgn="ctr"/>
                      <a:r>
                        <a:rPr lang="en-US" sz="1100" u="none" strike="noStrike">
                          <a:effectLst/>
                        </a:rPr>
                        <a:t>$20.00</a:t>
                      </a:r>
                      <a:endParaRPr lang="en-US" sz="1100" b="0" i="0" u="none" strike="noStrike">
                        <a:solidFill>
                          <a:srgbClr val="000000"/>
                        </a:solidFill>
                        <a:effectLst/>
                        <a:latin typeface="Calibri"/>
                      </a:endParaRPr>
                    </a:p>
                  </a:txBody>
                  <a:tcPr marL="12700" marR="12700" marT="12700" marB="0" anchor="ctr"/>
                </a:tc>
              </a:tr>
              <a:tr h="334400">
                <a:tc>
                  <a:txBody>
                    <a:bodyPr/>
                    <a:lstStyle/>
                    <a:p>
                      <a:pPr algn="l" fontAlgn="b"/>
                      <a:r>
                        <a:rPr lang="en-US" sz="1100" u="none" strike="noStrike">
                          <a:effectLst/>
                        </a:rPr>
                        <a:t>Wall Adapter</a:t>
                      </a:r>
                      <a:endParaRPr lang="en-US" sz="1100" b="0" i="0" u="none" strike="noStrike">
                        <a:solidFill>
                          <a:srgbClr val="000000"/>
                        </a:solidFill>
                        <a:effectLst/>
                        <a:latin typeface="Calibri"/>
                      </a:endParaRPr>
                    </a:p>
                  </a:txBody>
                  <a:tcPr marL="12700" marR="12700" marT="12700" marB="0" anchor="b"/>
                </a:tc>
                <a:tc>
                  <a:txBody>
                    <a:bodyPr/>
                    <a:lstStyle/>
                    <a:p>
                      <a:pPr algn="ctr" fontAlgn="ctr"/>
                      <a:r>
                        <a:rPr lang="en-US" sz="1100" u="none" strike="noStrike" dirty="0">
                          <a:effectLst/>
                        </a:rPr>
                        <a:t>$3.00</a:t>
                      </a:r>
                      <a:endParaRPr lang="en-US" sz="1100" b="0" i="0" u="none" strike="noStrike" dirty="0">
                        <a:solidFill>
                          <a:srgbClr val="000000"/>
                        </a:solidFill>
                        <a:effectLst/>
                        <a:latin typeface="Calibri"/>
                      </a:endParaRPr>
                    </a:p>
                  </a:txBody>
                  <a:tcPr marL="12700" marR="12700" marT="12700" marB="0" anchor="ctr"/>
                </a:tc>
                <a:tc>
                  <a:txBody>
                    <a:bodyPr/>
                    <a:lstStyle/>
                    <a:p>
                      <a:pPr algn="ctr" fontAlgn="ctr"/>
                      <a:r>
                        <a:rPr lang="en-US" sz="1100" u="none" strike="noStrike">
                          <a:effectLst/>
                        </a:rPr>
                        <a:t>1</a:t>
                      </a:r>
                      <a:endParaRPr lang="en-US" sz="1100" b="0" i="0" u="none" strike="noStrike">
                        <a:solidFill>
                          <a:srgbClr val="000000"/>
                        </a:solidFill>
                        <a:effectLst/>
                        <a:latin typeface="Calibri"/>
                      </a:endParaRPr>
                    </a:p>
                  </a:txBody>
                  <a:tcPr marL="12700" marR="12700" marT="12700" marB="0" anchor="ctr"/>
                </a:tc>
                <a:tc>
                  <a:txBody>
                    <a:bodyPr/>
                    <a:lstStyle/>
                    <a:p>
                      <a:pPr algn="r" fontAlgn="ctr"/>
                      <a:r>
                        <a:rPr lang="en-US" sz="1100" u="none" strike="noStrike">
                          <a:effectLst/>
                        </a:rPr>
                        <a:t>$3.00</a:t>
                      </a:r>
                      <a:endParaRPr lang="en-US" sz="1100" b="0" i="0" u="none" strike="noStrike">
                        <a:solidFill>
                          <a:srgbClr val="000000"/>
                        </a:solidFill>
                        <a:effectLst/>
                        <a:latin typeface="Calibri"/>
                      </a:endParaRPr>
                    </a:p>
                  </a:txBody>
                  <a:tcPr marL="12700" marR="12700" marT="12700" marB="0" anchor="ctr"/>
                </a:tc>
              </a:tr>
              <a:tr h="334400">
                <a:tc>
                  <a:txBody>
                    <a:bodyPr/>
                    <a:lstStyle/>
                    <a:p>
                      <a:pPr algn="l" fontAlgn="b"/>
                      <a:r>
                        <a:rPr lang="en-US" sz="1100" u="none" strike="noStrike">
                          <a:effectLst/>
                        </a:rPr>
                        <a:t>Programming Board</a:t>
                      </a:r>
                      <a:endParaRPr lang="en-US" sz="1100" b="0" i="0" u="none" strike="noStrike">
                        <a:solidFill>
                          <a:srgbClr val="000000"/>
                        </a:solidFill>
                        <a:effectLst/>
                        <a:latin typeface="Calibri"/>
                      </a:endParaRPr>
                    </a:p>
                  </a:txBody>
                  <a:tcPr marL="12700" marR="12700" marT="12700" marB="0" anchor="b"/>
                </a:tc>
                <a:tc>
                  <a:txBody>
                    <a:bodyPr/>
                    <a:lstStyle/>
                    <a:p>
                      <a:pPr algn="ctr" fontAlgn="ctr"/>
                      <a:r>
                        <a:rPr lang="en-US" sz="1100" u="none" strike="noStrike">
                          <a:effectLst/>
                        </a:rPr>
                        <a:t>$15.00</a:t>
                      </a:r>
                      <a:endParaRPr lang="en-US" sz="1100" b="0" i="0" u="none" strike="noStrike">
                        <a:solidFill>
                          <a:srgbClr val="000000"/>
                        </a:solidFill>
                        <a:effectLst/>
                        <a:latin typeface="Calibri"/>
                      </a:endParaRPr>
                    </a:p>
                  </a:txBody>
                  <a:tcPr marL="12700" marR="12700" marT="12700" marB="0" anchor="ctr"/>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12700" marR="12700" marT="12700" marB="0" anchor="b"/>
                </a:tc>
                <a:tc>
                  <a:txBody>
                    <a:bodyPr/>
                    <a:lstStyle/>
                    <a:p>
                      <a:pPr algn="r" fontAlgn="ctr"/>
                      <a:r>
                        <a:rPr lang="en-US" sz="1100" u="none" strike="noStrike" dirty="0">
                          <a:effectLst/>
                        </a:rPr>
                        <a:t>$15.00</a:t>
                      </a:r>
                      <a:endParaRPr lang="en-US" sz="1100" b="0" i="0" u="none" strike="noStrike" dirty="0">
                        <a:solidFill>
                          <a:srgbClr val="000000"/>
                        </a:solidFill>
                        <a:effectLst/>
                        <a:latin typeface="Calibri"/>
                      </a:endParaRPr>
                    </a:p>
                  </a:txBody>
                  <a:tcPr marL="12700" marR="12700" marT="12700" marB="0" anchor="ctr"/>
                </a:tc>
              </a:tr>
              <a:tr h="353239">
                <a:tc>
                  <a:txBody>
                    <a:bodyPr/>
                    <a:lstStyle/>
                    <a:p>
                      <a:pPr algn="l" fontAlgn="b"/>
                      <a:r>
                        <a:rPr lang="en-US" sz="1100" u="none" strike="noStrike">
                          <a:effectLst/>
                        </a:rPr>
                        <a:t>3D Printing Materials</a:t>
                      </a:r>
                      <a:endParaRPr lang="en-US" sz="1100" b="0" i="0" u="none" strike="noStrike">
                        <a:solidFill>
                          <a:srgbClr val="000000"/>
                        </a:solidFill>
                        <a:effectLst/>
                        <a:latin typeface="Calibri"/>
                      </a:endParaRPr>
                    </a:p>
                  </a:txBody>
                  <a:tcPr marL="12700" marR="12700" marT="12700" marB="0" anchor="b"/>
                </a:tc>
                <a:tc>
                  <a:txBody>
                    <a:bodyPr/>
                    <a:lstStyle/>
                    <a:p>
                      <a:pPr algn="ctr" fontAlgn="b"/>
                      <a:r>
                        <a:rPr lang="en-US" sz="1100" u="none" strike="noStrike">
                          <a:effectLst/>
                        </a:rPr>
                        <a:t>$20.00</a:t>
                      </a:r>
                      <a:endParaRPr lang="en-US" sz="1100" b="0" i="0" u="none" strike="noStrike">
                        <a:solidFill>
                          <a:srgbClr val="000000"/>
                        </a:solidFill>
                        <a:effectLst/>
                        <a:latin typeface="Calibri"/>
                      </a:endParaRPr>
                    </a:p>
                  </a:txBody>
                  <a:tcPr marL="12700" marR="12700" marT="12700" marB="0" anchor="b"/>
                </a:tc>
                <a:tc>
                  <a:txBody>
                    <a:bodyPr/>
                    <a:lstStyle/>
                    <a:p>
                      <a:pPr algn="ctr" fontAlgn="ctr"/>
                      <a:r>
                        <a:rPr lang="en-US" sz="1100" u="none" strike="noStrike">
                          <a:effectLst/>
                        </a:rPr>
                        <a:t>1</a:t>
                      </a:r>
                      <a:endParaRPr lang="en-US" sz="1100" b="0" i="0" u="none" strike="noStrike">
                        <a:solidFill>
                          <a:srgbClr val="000000"/>
                        </a:solidFill>
                        <a:effectLst/>
                        <a:latin typeface="Calibri"/>
                      </a:endParaRPr>
                    </a:p>
                  </a:txBody>
                  <a:tcPr marL="12700" marR="12700" marT="12700" marB="0" anchor="ctr"/>
                </a:tc>
                <a:tc>
                  <a:txBody>
                    <a:bodyPr/>
                    <a:lstStyle/>
                    <a:p>
                      <a:pPr algn="r" fontAlgn="ctr"/>
                      <a:r>
                        <a:rPr lang="en-US" sz="1100" u="none" strike="noStrike">
                          <a:effectLst/>
                        </a:rPr>
                        <a:t>$20.00</a:t>
                      </a:r>
                      <a:endParaRPr lang="en-US" sz="1100" b="0" i="0" u="none" strike="noStrike">
                        <a:solidFill>
                          <a:srgbClr val="000000"/>
                        </a:solidFill>
                        <a:effectLst/>
                        <a:latin typeface="Calibri"/>
                      </a:endParaRPr>
                    </a:p>
                  </a:txBody>
                  <a:tcPr marL="12700" marR="12700" marT="12700" marB="0" anchor="ctr"/>
                </a:tc>
              </a:tr>
              <a:tr h="353239">
                <a:tc>
                  <a:txBody>
                    <a:bodyPr/>
                    <a:lstStyle/>
                    <a:p>
                      <a:pPr algn="l" fontAlgn="b"/>
                      <a:r>
                        <a:rPr lang="en-US" sz="1100" u="none" strike="noStrike">
                          <a:effectLst/>
                        </a:rPr>
                        <a:t>Totals</a:t>
                      </a:r>
                      <a:endParaRPr lang="en-US" sz="1100" b="1" i="0" u="none" strike="noStrike">
                        <a:solidFill>
                          <a:srgbClr val="000000"/>
                        </a:solidFill>
                        <a:effectLst/>
                        <a:latin typeface="Calibri"/>
                      </a:endParaRPr>
                    </a:p>
                  </a:txBody>
                  <a:tcPr marL="12700" marR="12700" marT="12700"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12700" marR="12700" marT="12700"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12700" marR="12700" marT="12700" marB="0" anchor="b"/>
                </a:tc>
                <a:tc>
                  <a:txBody>
                    <a:bodyPr/>
                    <a:lstStyle/>
                    <a:p>
                      <a:pPr algn="r" fontAlgn="b"/>
                      <a:r>
                        <a:rPr lang="en-US" sz="1100" u="none" strike="noStrike" dirty="0">
                          <a:effectLst/>
                        </a:rPr>
                        <a:t>$284.40</a:t>
                      </a:r>
                      <a:endParaRPr lang="en-US" sz="1100" b="0" i="0" u="none" strike="noStrike" dirty="0">
                        <a:solidFill>
                          <a:srgbClr val="000000"/>
                        </a:solidFill>
                        <a:effectLst/>
                        <a:latin typeface="Calibri"/>
                      </a:endParaRPr>
                    </a:p>
                  </a:txBody>
                  <a:tcPr marL="12700" marR="12700" marT="12700" marB="0" anchor="b"/>
                </a:tc>
              </a:tr>
            </a:tbl>
          </a:graphicData>
        </a:graphic>
      </p:graphicFrame>
    </p:spTree>
    <p:extLst>
      <p:ext uri="{BB962C8B-B14F-4D97-AF65-F5344CB8AC3E}">
        <p14:creationId xmlns:p14="http://schemas.microsoft.com/office/powerpoint/2010/main" val="14998790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ours is different</a:t>
            </a:r>
            <a:endParaRPr lang="en-US" dirty="0"/>
          </a:p>
        </p:txBody>
      </p:sp>
      <p:sp>
        <p:nvSpPr>
          <p:cNvPr id="3" name="Content Placeholder 2"/>
          <p:cNvSpPr>
            <a:spLocks noGrp="1"/>
          </p:cNvSpPr>
          <p:nvPr>
            <p:ph idx="1"/>
          </p:nvPr>
        </p:nvSpPr>
        <p:spPr/>
        <p:txBody>
          <a:bodyPr/>
          <a:lstStyle/>
          <a:p>
            <a:r>
              <a:rPr lang="en-US" dirty="0" smtClean="0"/>
              <a:t>From Wi-Fi </a:t>
            </a:r>
            <a:r>
              <a:rPr lang="en-US" dirty="0" err="1" smtClean="0"/>
              <a:t>lightbulbs</a:t>
            </a:r>
            <a:endParaRPr lang="en-US" dirty="0"/>
          </a:p>
          <a:p>
            <a:pPr lvl="1"/>
            <a:r>
              <a:rPr lang="en-US" dirty="0" smtClean="0"/>
              <a:t>Don’t need to replace an expensive </a:t>
            </a:r>
            <a:r>
              <a:rPr lang="en-US" dirty="0" err="1" smtClean="0"/>
              <a:t>lightbulb</a:t>
            </a:r>
            <a:r>
              <a:rPr lang="en-US" dirty="0" smtClean="0"/>
              <a:t> whenever it dies</a:t>
            </a:r>
          </a:p>
          <a:p>
            <a:pPr lvl="1"/>
            <a:r>
              <a:rPr lang="en-US" dirty="0" smtClean="0"/>
              <a:t>More sophisticated and synchronized system/setup</a:t>
            </a:r>
          </a:p>
          <a:p>
            <a:r>
              <a:rPr lang="en-US" dirty="0" smtClean="0"/>
              <a:t>From similar switches (</a:t>
            </a:r>
            <a:r>
              <a:rPr lang="en-US" dirty="0" err="1" smtClean="0"/>
              <a:t>Wemo</a:t>
            </a:r>
            <a:r>
              <a:rPr lang="en-US" dirty="0" smtClean="0"/>
              <a:t>)</a:t>
            </a:r>
          </a:p>
          <a:p>
            <a:pPr lvl="1"/>
            <a:r>
              <a:rPr lang="en-US" dirty="0" smtClean="0"/>
              <a:t>Motion Sensor</a:t>
            </a:r>
          </a:p>
          <a:p>
            <a:pPr lvl="1"/>
            <a:r>
              <a:rPr lang="en-US" dirty="0" smtClean="0"/>
              <a:t>Rules</a:t>
            </a:r>
          </a:p>
        </p:txBody>
      </p:sp>
    </p:spTree>
    <p:extLst>
      <p:ext uri="{BB962C8B-B14F-4D97-AF65-F5344CB8AC3E}">
        <p14:creationId xmlns:p14="http://schemas.microsoft.com/office/powerpoint/2010/main" val="39035852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07912294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163</TotalTime>
  <Words>592</Words>
  <Application>Microsoft Macintosh PowerPoint</Application>
  <PresentationFormat>On-screen Show (4:3)</PresentationFormat>
  <Paragraphs>195</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Story</vt:lpstr>
      <vt:lpstr>Nosferatu</vt:lpstr>
      <vt:lpstr>Introduction</vt:lpstr>
      <vt:lpstr>Hardware Layout</vt:lpstr>
      <vt:lpstr>Software Layout</vt:lpstr>
      <vt:lpstr>Timeline</vt:lpstr>
      <vt:lpstr>Budget</vt:lpstr>
      <vt:lpstr>How ours is different</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Nosferatu</dc:title>
  <dc:creator>Connor Igo</dc:creator>
  <cp:lastModifiedBy>Connor Igo</cp:lastModifiedBy>
  <cp:revision>11</cp:revision>
  <dcterms:created xsi:type="dcterms:W3CDTF">2015-08-13T16:58:39Z</dcterms:created>
  <dcterms:modified xsi:type="dcterms:W3CDTF">2015-08-17T17:23:41Z</dcterms:modified>
</cp:coreProperties>
</file>