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57" r:id="rId4"/>
    <p:sldId id="265" r:id="rId5"/>
    <p:sldId id="258" r:id="rId6"/>
    <p:sldId id="266" r:id="rId7"/>
    <p:sldId id="259" r:id="rId8"/>
    <p:sldId id="260" r:id="rId9"/>
    <p:sldId id="263" r:id="rId10"/>
    <p:sldId id="267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0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C299-8359-5B4D-8FA7-E9A587887A0D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2D8B-7B6C-A54D-BAC6-226B3ACA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6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1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 – at the end w/ advanced features mention a few stretch goals we may 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37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Gunnar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Gunnar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7920"/>
            <a:ext cx="7772400" cy="978408"/>
          </a:xfrm>
        </p:spPr>
        <p:txBody>
          <a:bodyPr/>
          <a:lstStyle/>
          <a:p>
            <a:r>
              <a:rPr lang="en-US" dirty="0" err="1" smtClean="0"/>
              <a:t>Nosferatu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319098"/>
            <a:ext cx="7504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By: Connor Igo, Dan Cardin, Joe Gorse, Chris </a:t>
            </a:r>
            <a:r>
              <a:rPr lang="en-US" dirty="0" err="1" smtClean="0"/>
              <a:t>Holtsnider</a:t>
            </a:r>
            <a:r>
              <a:rPr lang="en-US" dirty="0" smtClean="0"/>
              <a:t>, Gunnar Boehm</a:t>
            </a:r>
          </a:p>
          <a:p>
            <a:pPr algn="ctr"/>
            <a:r>
              <a:rPr lang="en-US" dirty="0" smtClean="0"/>
              <a:t>Advisor: John </a:t>
            </a:r>
            <a:r>
              <a:rPr lang="en-US" dirty="0" err="1" smtClean="0"/>
              <a:t>Kimani</a:t>
            </a:r>
            <a:endParaRPr lang="en-US" dirty="0" smtClean="0"/>
          </a:p>
          <a:p>
            <a:pPr algn="ctr"/>
            <a:r>
              <a:rPr lang="en-US" dirty="0" smtClean="0"/>
              <a:t>Summer 2 2015</a:t>
            </a:r>
          </a:p>
          <a:p>
            <a:pPr algn="ctr"/>
            <a:r>
              <a:rPr lang="en-US" dirty="0" smtClean="0"/>
              <a:t>Capstone 1</a:t>
            </a:r>
            <a:endParaRPr lang="en-US" dirty="0"/>
          </a:p>
        </p:txBody>
      </p:sp>
      <p:pic>
        <p:nvPicPr>
          <p:cNvPr id="3" name="Picture 2" descr="Tumblr_kxm7nkGnAo1qaqps8o1_500.jpg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065" y="3469479"/>
            <a:ext cx="457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Hash Slinging Slash your electric 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77" y="121023"/>
            <a:ext cx="7770813" cy="1429871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effectLst/>
              </a:rPr>
              <a:t>Nosferatu is cheaper than the competition</a:t>
            </a:r>
          </a:p>
          <a:p>
            <a:r>
              <a:rPr lang="en-US" dirty="0" smtClean="0">
                <a:effectLst/>
              </a:rPr>
              <a:t>Nosferatu is easier to use</a:t>
            </a:r>
          </a:p>
          <a:p>
            <a:r>
              <a:rPr lang="en-US" dirty="0" smtClean="0">
                <a:effectLst/>
              </a:rPr>
              <a:t>Nosferatu is the most convenient way to manage your home lighting</a:t>
            </a:r>
          </a:p>
          <a:p>
            <a:r>
              <a:rPr lang="en-US" dirty="0" smtClean="0">
                <a:effectLst/>
              </a:rPr>
              <a:t>“I haven’t touched a light switch in weeks, 10/10” – Dan Cardin</a:t>
            </a:r>
          </a:p>
          <a:p>
            <a:r>
              <a:rPr lang="en-US" dirty="0" smtClean="0">
                <a:effectLst/>
              </a:rPr>
              <a:t>“Package still hasn’t arrived 1/5” – Amazon Reviewer </a:t>
            </a:r>
            <a:r>
              <a:rPr lang="en-US" dirty="0" err="1" smtClean="0">
                <a:effectLst/>
              </a:rPr>
              <a:t>squidw@rd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“Switch works great!  9/10, 10/10 with rice” –/u/DO_U_EVN_SPAGHETTI</a:t>
            </a:r>
          </a:p>
        </p:txBody>
      </p:sp>
    </p:spTree>
    <p:extLst>
      <p:ext uri="{BB962C8B-B14F-4D97-AF65-F5344CB8AC3E}">
        <p14:creationId xmlns:p14="http://schemas.microsoft.com/office/powerpoint/2010/main" val="12062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umblr_lfo0gz7n2T1qc9h2yo1_50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37" y="3408896"/>
            <a:ext cx="2829863" cy="2829863"/>
          </a:xfrm>
          <a:prstGeom prst="rect">
            <a:avLst/>
          </a:prstGeom>
        </p:spPr>
      </p:pic>
      <p:pic>
        <p:nvPicPr>
          <p:cNvPr id="5" name="Picture 4" descr="giphy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62" y="3307976"/>
            <a:ext cx="4051220" cy="30384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60188"/>
            <a:ext cx="7770813" cy="162950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Forgetting to turn your lights off when you leave your house</a:t>
            </a:r>
          </a:p>
          <a:p>
            <a:r>
              <a:rPr lang="en-US" dirty="0" smtClean="0"/>
              <a:t>Needing to get out of your comfortable bed to turn off lights</a:t>
            </a:r>
          </a:p>
          <a:p>
            <a:r>
              <a:rPr lang="en-US" dirty="0" smtClean="0"/>
              <a:t>Bumping into furniture on your way to the bathroom late at night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1266"/>
            <a:ext cx="2281062" cy="30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2031205"/>
          </a:xfrm>
        </p:spPr>
        <p:txBody>
          <a:bodyPr/>
          <a:lstStyle/>
          <a:p>
            <a:r>
              <a:rPr lang="en-US" dirty="0" err="1">
                <a:effectLst/>
              </a:rPr>
              <a:t>Nosferatu</a:t>
            </a:r>
            <a:r>
              <a:rPr lang="en-US" dirty="0">
                <a:effectLst/>
              </a:rPr>
              <a:t> is an energy efficient, convenient new way to control your home </a:t>
            </a:r>
            <a:r>
              <a:rPr lang="en-US" dirty="0" smtClean="0">
                <a:effectLst/>
              </a:rPr>
              <a:t>lighting.  Bringing </a:t>
            </a:r>
            <a:r>
              <a:rPr lang="en-US" dirty="0">
                <a:effectLst/>
              </a:rPr>
              <a:t>Wi-Fi and motion sensors to your light switches allows you to set schedules and rules </a:t>
            </a:r>
            <a:r>
              <a:rPr lang="en-US" dirty="0" smtClean="0">
                <a:effectLst/>
              </a:rPr>
              <a:t>to manage </a:t>
            </a:r>
            <a:r>
              <a:rPr lang="en-US" dirty="0">
                <a:effectLst/>
              </a:rPr>
              <a:t>your home lighting</a:t>
            </a:r>
            <a:r>
              <a:rPr lang="en-US" dirty="0" smtClean="0">
                <a:effectLst/>
              </a:rPr>
              <a:t>, as well as save </a:t>
            </a:r>
            <a:r>
              <a:rPr lang="en-US" dirty="0">
                <a:effectLst/>
              </a:rPr>
              <a:t>money, energy and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umblr_lp1w7deZBC1qjdk2k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56" y="3689033"/>
            <a:ext cx="4250460" cy="283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Walk into a room, motion sensor turns light on automatically</a:t>
            </a:r>
          </a:p>
          <a:p>
            <a:pPr lvl="1"/>
            <a:r>
              <a:rPr lang="en-US" dirty="0" smtClean="0"/>
              <a:t>With rules you can set a switch to not respond to motion at certain times of day</a:t>
            </a:r>
          </a:p>
          <a:p>
            <a:r>
              <a:rPr lang="en-US" dirty="0" smtClean="0"/>
              <a:t>Going away on vacation, can set a schedule to turn on some house lights to deter robbers</a:t>
            </a:r>
          </a:p>
          <a:p>
            <a:r>
              <a:rPr lang="en-US" dirty="0" smtClean="0"/>
              <a:t>Turn off/on a light from your computer or phone anywhere</a:t>
            </a:r>
          </a:p>
          <a:p>
            <a:pPr lvl="1"/>
            <a:r>
              <a:rPr lang="en-US" dirty="0" smtClean="0"/>
              <a:t>In bed</a:t>
            </a:r>
          </a:p>
          <a:p>
            <a:pPr lvl="1"/>
            <a:r>
              <a:rPr lang="en-US" dirty="0" smtClean="0"/>
              <a:t>At work</a:t>
            </a:r>
          </a:p>
          <a:p>
            <a:pPr lvl="1"/>
            <a:r>
              <a:rPr lang="en-US" dirty="0" smtClean="0"/>
              <a:t>At </a:t>
            </a:r>
            <a:r>
              <a:rPr lang="en-US" dirty="0" err="1" smtClean="0"/>
              <a:t>Conor</a:t>
            </a:r>
            <a:r>
              <a:rPr lang="en-US" dirty="0" smtClean="0"/>
              <a:t> Larkins</a:t>
            </a:r>
          </a:p>
          <a:p>
            <a:r>
              <a:rPr lang="en-US" dirty="0" smtClean="0"/>
              <a:t>Save on your electric bill by having your lights turn off after time intervals or certain times of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Layout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8754"/>
            <a:ext cx="9144000" cy="55492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308754"/>
            <a:ext cx="6305909" cy="17277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3036497"/>
            <a:ext cx="6305909" cy="38215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05909" y="1308754"/>
            <a:ext cx="2838091" cy="2245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05909" y="3554083"/>
            <a:ext cx="2838091" cy="33039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8753"/>
            <a:ext cx="9144000" cy="5549403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dirty="0" smtClean="0"/>
              <a:t>Software Layout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816746" y="2090554"/>
            <a:ext cx="1069759" cy="998875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6456" y="3832999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64192" y="2138450"/>
            <a:ext cx="3227714" cy="821013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019027" y="4781812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074241" y="4911598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57026" y="4140556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910614" y="3013025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892041" y="3959357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72" y="2874864"/>
            <a:ext cx="2077275" cy="2077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3453" y="2077451"/>
            <a:ext cx="6423069" cy="1718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Coffeescript (JS is the worst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7846" y="3775764"/>
            <a:ext cx="6423069" cy="18666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SQLAlchemy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Celery (Maybe)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180" y="5637906"/>
            <a:ext cx="6423069" cy="784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Cron</a:t>
            </a:r>
            <a:r>
              <a:rPr lang="en-US" dirty="0" smtClean="0"/>
              <a:t> (Maybe)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17" y="2367195"/>
            <a:ext cx="2651765" cy="188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027" y="3876331"/>
            <a:ext cx="2819924" cy="147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4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  <p:bldP spid="7" grpId="2" animBg="1"/>
      <p:bldP spid="7" grpId="3" animBg="1"/>
      <p:bldP spid="10" grpId="0" animBg="1"/>
      <p:bldP spid="10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74352"/>
              </p:ext>
            </p:extLst>
          </p:nvPr>
        </p:nvGraphicFramePr>
        <p:xfrm>
          <a:off x="685801" y="1360578"/>
          <a:ext cx="7770811" cy="5209101"/>
        </p:xfrm>
        <a:graphic>
          <a:graphicData uri="http://schemas.openxmlformats.org/drawingml/2006/table">
            <a:tbl>
              <a:tblPr/>
              <a:tblGrid>
                <a:gridCol w="1098049"/>
                <a:gridCol w="1925810"/>
                <a:gridCol w="1098049"/>
                <a:gridCol w="1098049"/>
                <a:gridCol w="1098049"/>
                <a:gridCol w="1452805"/>
              </a:tblGrid>
              <a:tr h="218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Name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Duration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Assigned To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Assemble Node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Setup Raspberry Pi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 Web Server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9/13/15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Setup Flask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9/13/15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Gunnar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75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Hub -&gt; Microcontrollers Connection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9/14/15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9/20/15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Microcontroller -&gt; Hub Connection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9/21/15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9/27/15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Connor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Relay Interface (Software)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9/14/15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9/15/15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Connor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Motion Sensor Logic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9/16/15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9/17/15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 Server Logic (Base)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9/25/15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Expand UI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10/8/15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Gunnar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75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 Node Enclosure (Create/Print)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10/13/15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 / Gunnar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Setup Test Enviornment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10/13/15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Running Tests in Lab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10/14/15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10/27/15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Project Complete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Advanced Features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10/28/15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11/16/15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 Prep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11/17/15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11/30/15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2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5287"/>
              </p:ext>
            </p:extLst>
          </p:nvPr>
        </p:nvGraphicFramePr>
        <p:xfrm>
          <a:off x="685800" y="1360584"/>
          <a:ext cx="7770813" cy="520910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01806"/>
                <a:gridCol w="2466269"/>
                <a:gridCol w="1446694"/>
                <a:gridCol w="2356044"/>
              </a:tblGrid>
              <a:tr h="470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Part List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Cost Estimate Per Part</a:t>
                      </a:r>
                      <a:endParaRPr lang="en-US" sz="1500" b="1" i="0" u="none" strike="noStrike" dirty="0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Quantity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Cost Estimate(-tax)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32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Arduino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$40.00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Motion Sensor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$40.00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Wifi Module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$28.00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$8.00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$32.00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Transformer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$28.00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 SD Card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$13.00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$1.40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Rasberry 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$42.00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$42.00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Wifi Source Module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$20.00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Wall Adapter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$3.00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Programming Board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$15.00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53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3D Printing Materials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53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$284.40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8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makes Nosferatu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Compared to Wi-Fi lightbulbs</a:t>
            </a:r>
            <a:endParaRPr lang="en-US" dirty="0"/>
          </a:p>
          <a:p>
            <a:pPr lvl="1"/>
            <a:r>
              <a:rPr lang="en-US" dirty="0" smtClean="0"/>
              <a:t>Don’t need to replace an expensive lightbulb whenever it dies</a:t>
            </a:r>
          </a:p>
          <a:p>
            <a:pPr lvl="1"/>
            <a:r>
              <a:rPr lang="en-US" dirty="0" smtClean="0"/>
              <a:t>More sophisticated and synchronized system/setup</a:t>
            </a:r>
          </a:p>
          <a:p>
            <a:r>
              <a:rPr lang="en-US" dirty="0" smtClean="0"/>
              <a:t>Compared to similar switches (such as the Belkin WeMo)</a:t>
            </a:r>
          </a:p>
          <a:p>
            <a:pPr lvl="1"/>
            <a:r>
              <a:rPr lang="en-US" dirty="0" smtClean="0"/>
              <a:t>Motion Sensor</a:t>
            </a:r>
          </a:p>
          <a:p>
            <a:pPr lvl="1"/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Web API</a:t>
            </a:r>
          </a:p>
          <a:p>
            <a:r>
              <a:rPr lang="en-US" dirty="0" smtClean="0"/>
              <a:t>Cheaper</a:t>
            </a:r>
          </a:p>
        </p:txBody>
      </p:sp>
    </p:spTree>
    <p:extLst>
      <p:ext uri="{BB962C8B-B14F-4D97-AF65-F5344CB8AC3E}">
        <p14:creationId xmlns:p14="http://schemas.microsoft.com/office/powerpoint/2010/main" val="39035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263</TotalTime>
  <Words>615</Words>
  <Application>Microsoft Office PowerPoint</Application>
  <PresentationFormat>On-screen Show (4:3)</PresentationFormat>
  <Paragraphs>231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Calisto MT</vt:lpstr>
      <vt:lpstr>Story</vt:lpstr>
      <vt:lpstr>Nosferatu</vt:lpstr>
      <vt:lpstr>The Problem</vt:lpstr>
      <vt:lpstr>Introduction</vt:lpstr>
      <vt:lpstr>Uses</vt:lpstr>
      <vt:lpstr>Hardware Layout</vt:lpstr>
      <vt:lpstr>Software Layout</vt:lpstr>
      <vt:lpstr>Timeline</vt:lpstr>
      <vt:lpstr>Budget</vt:lpstr>
      <vt:lpstr>What makes Nosferatu special</vt:lpstr>
      <vt:lpstr>Conclusion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Nosferatu</dc:title>
  <dc:creator>Connor Igo</dc:creator>
  <cp:lastModifiedBy>Chris Holtsnider</cp:lastModifiedBy>
  <cp:revision>24</cp:revision>
  <dcterms:created xsi:type="dcterms:W3CDTF">2015-08-13T16:58:39Z</dcterms:created>
  <dcterms:modified xsi:type="dcterms:W3CDTF">2015-08-20T00:55:47Z</dcterms:modified>
</cp:coreProperties>
</file>