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6" r:id="rId4"/>
    <p:sldId id="258" r:id="rId5"/>
    <p:sldId id="268" r:id="rId6"/>
    <p:sldId id="269" r:id="rId7"/>
    <p:sldId id="273" r:id="rId8"/>
    <p:sldId id="274" r:id="rId9"/>
    <p:sldId id="270" r:id="rId10"/>
    <p:sldId id="271" r:id="rId11"/>
    <p:sldId id="272" r:id="rId12"/>
    <p:sldId id="259" r:id="rId13"/>
    <p:sldId id="275" r:id="rId14"/>
    <p:sldId id="267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75530" autoAdjust="0"/>
  </p:normalViewPr>
  <p:slideViewPr>
    <p:cSldViewPr snapToGrid="0" snapToObjects="1">
      <p:cViewPr varScale="1">
        <p:scale>
          <a:sx n="71" d="100"/>
          <a:sy n="71" d="100"/>
        </p:scale>
        <p:origin x="5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C299-8359-5B4D-8FA7-E9A587887A0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2D8B-7B6C-A54D-BAC6-226B3ACA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6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88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68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Gunnar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Gunnar</a:t>
            </a:r>
          </a:p>
          <a:p>
            <a:pPr marL="228600" indent="-228600">
              <a:buAutoNum type="arabicParenR"/>
            </a:pPr>
            <a:r>
              <a:rPr lang="en-US" dirty="0" smtClean="0"/>
              <a:t>Newer MCU offered more reliable communication with server.</a:t>
            </a:r>
            <a:r>
              <a:rPr lang="en-US" baseline="0" dirty="0" smtClean="0"/>
              <a:t> Also offered additional functionality such as </a:t>
            </a:r>
            <a:r>
              <a:rPr lang="en-US" baseline="0" dirty="0" err="1" smtClean="0"/>
              <a:t>Lua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MicroPython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interpretors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Celery was slow to develop with and didn’t work reliably.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88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Gunnar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Such as rules that control more than 1 light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login page for the Node is clearly basic and could be much more interactive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Obvious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To lower our power consumption</a:t>
            </a:r>
          </a:p>
          <a:p>
            <a:pPr marL="228600" indent="-228600">
              <a:buAutoNum type="arabicParenR"/>
            </a:pPr>
            <a:r>
              <a:rPr lang="en-US" baseline="0" smtClean="0"/>
              <a:t>obvious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91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Connor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Chris</a:t>
            </a:r>
          </a:p>
          <a:p>
            <a:r>
              <a:rPr lang="en-US" sz="1200" dirty="0" smtClean="0"/>
              <a:t>Need to update this chart: Server is on </a:t>
            </a:r>
            <a:r>
              <a:rPr lang="en-US" sz="1200" dirty="0" err="1" smtClean="0"/>
              <a:t>Rpi</a:t>
            </a:r>
            <a:r>
              <a:rPr lang="en-US" sz="1200" dirty="0" smtClean="0"/>
              <a:t>, not external. Joe doesn’t have Visio so can someone else do that?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0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83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31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61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75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5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6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umblr_kxm7nkGnAo1qaqps8o1_500.jpg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479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7920"/>
            <a:ext cx="7772400" cy="978408"/>
          </a:xfrm>
        </p:spPr>
        <p:txBody>
          <a:bodyPr/>
          <a:lstStyle/>
          <a:p>
            <a:r>
              <a:rPr lang="en-US" dirty="0" err="1" smtClean="0"/>
              <a:t>Nosferatu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319098"/>
            <a:ext cx="750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By: </a:t>
            </a:r>
            <a:r>
              <a:rPr lang="en-US" dirty="0"/>
              <a:t>Gunnar </a:t>
            </a:r>
            <a:r>
              <a:rPr lang="en-US" dirty="0" smtClean="0"/>
              <a:t>Boehm, </a:t>
            </a:r>
            <a:r>
              <a:rPr lang="en-US" dirty="0"/>
              <a:t>Dan Cardin, Joe Gorse, </a:t>
            </a:r>
            <a:r>
              <a:rPr lang="en-US" dirty="0" smtClean="0"/>
              <a:t>Connor Igo, Chris </a:t>
            </a:r>
            <a:r>
              <a:rPr lang="en-US" dirty="0" err="1" smtClean="0"/>
              <a:t>Holtsnider</a:t>
            </a:r>
            <a:r>
              <a:rPr lang="en-US" dirty="0" smtClean="0"/>
              <a:t>, </a:t>
            </a:r>
          </a:p>
          <a:p>
            <a:pPr algn="ctr"/>
            <a:r>
              <a:rPr lang="en-US" dirty="0" smtClean="0"/>
              <a:t>Advisor: John </a:t>
            </a:r>
            <a:r>
              <a:rPr lang="en-US" dirty="0" err="1" smtClean="0"/>
              <a:t>Kimani</a:t>
            </a:r>
            <a:endParaRPr lang="en-US" dirty="0" smtClean="0"/>
          </a:p>
          <a:p>
            <a:pPr algn="ctr"/>
            <a:r>
              <a:rPr lang="en-US" dirty="0" smtClean="0"/>
              <a:t>2015 EECE Capstone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77065" y="3469479"/>
            <a:ext cx="457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Hash Slinging Slash your electric 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Frontend (UI)</a:t>
            </a:r>
          </a:p>
          <a:p>
            <a:pPr>
              <a:defRPr sz="3500"/>
            </a:pPr>
            <a:r>
              <a:t>continued…</a:t>
            </a:r>
          </a:p>
        </p:txBody>
      </p:sp>
      <p:pic>
        <p:nvPicPr>
          <p:cNvPr id="193" name="2015-12-02-184040_1280x1024_scro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56762"/>
            <a:ext cx="9144000" cy="2190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2015-12-02-185750_1280x1024_scro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6100" y="1681232"/>
            <a:ext cx="5511800" cy="306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2015-12-02-200411_1280x1024_scro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1882" y="4872270"/>
            <a:ext cx="9144001" cy="16158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2015-12-02-200833_1280x1024_scrot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1882" y="4547650"/>
            <a:ext cx="8318500" cy="240030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2704744" y="4017243"/>
            <a:ext cx="479765" cy="45583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7784744" y="4017243"/>
            <a:ext cx="479764" cy="45583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19235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 advAuto="0"/>
      <p:bldP spid="194" grpId="0" animBg="1" advAuto="0"/>
      <p:bldP spid="194" grpId="1" animBg="1" advAuto="0"/>
      <p:bldP spid="195" grpId="0" animBg="1" advAuto="0"/>
      <p:bldP spid="196" grpId="0" animBg="1" advAuto="0"/>
      <p:bldP spid="196" grpId="1" animBg="1" advAuto="0"/>
      <p:bldP spid="197" grpId="0" animBg="1" advAuto="0"/>
      <p:bldP spid="197" grpId="1" animBg="1" advAuto="0"/>
      <p:bldP spid="198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Frontend (UI)</a:t>
            </a:r>
          </a:p>
          <a:p>
            <a:pPr>
              <a:defRPr sz="3500"/>
            </a:pPr>
            <a:r>
              <a:t>continued…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endParaRPr/>
          </a:p>
        </p:txBody>
      </p:sp>
      <p:pic>
        <p:nvPicPr>
          <p:cNvPr id="202" name="2015-12-02-160412_1280x1024_scro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6292" y="978875"/>
            <a:ext cx="6829825" cy="5879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2015-12-02-160702_1280x1024_scro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6799" y="978875"/>
            <a:ext cx="8568813" cy="52184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816032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 advAuto="0"/>
      <p:bldP spid="202" grpId="1" animBg="1" advAuto="0"/>
      <p:bldP spid="203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pic>
        <p:nvPicPr>
          <p:cNvPr id="1026" name="Picture 2" descr="https://lh6.googleusercontent.com/-xiQwrmXF5B4/Vl9a-ea6KoI/AAAAAAAAAGU/pVPoHLpKc4E/w737-h553-no/2015-12-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43" y="1351226"/>
            <a:ext cx="7019925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43" y="1351226"/>
            <a:ext cx="7064829" cy="5267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43" y="1351226"/>
            <a:ext cx="7064829" cy="5267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43" y="1351226"/>
            <a:ext cx="7097028" cy="52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4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from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Switched from Arduino Pro Mini with an ESP8266 module to a </a:t>
            </a:r>
            <a:r>
              <a:rPr lang="en-US" dirty="0" err="1" smtClean="0"/>
              <a:t>NodeMCU</a:t>
            </a:r>
            <a:endParaRPr lang="en-US" dirty="0" smtClean="0"/>
          </a:p>
          <a:p>
            <a:r>
              <a:rPr lang="en-US" dirty="0" smtClean="0"/>
              <a:t>Developed with Celery, then switched to an in-memory SQLite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77" y="121023"/>
            <a:ext cx="7770813" cy="1429871"/>
          </a:xfrm>
        </p:spPr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More advanced schedules/rules</a:t>
            </a:r>
          </a:p>
          <a:p>
            <a:r>
              <a:rPr lang="en-US" dirty="0" smtClean="0">
                <a:effectLst/>
              </a:rPr>
              <a:t>More advanced UI on the Node</a:t>
            </a:r>
          </a:p>
          <a:p>
            <a:r>
              <a:rPr lang="en-US" dirty="0" smtClean="0">
                <a:effectLst/>
              </a:rPr>
              <a:t>Front end could easily hook into 3</a:t>
            </a:r>
            <a:r>
              <a:rPr lang="en-US" baseline="30000" dirty="0" smtClean="0">
                <a:effectLst/>
              </a:rPr>
              <a:t>rd</a:t>
            </a:r>
            <a:r>
              <a:rPr lang="en-US" dirty="0" smtClean="0">
                <a:effectLst/>
              </a:rPr>
              <a:t> party home automation</a:t>
            </a:r>
          </a:p>
          <a:p>
            <a:pPr lvl="1"/>
            <a:r>
              <a:rPr lang="en-US" dirty="0" smtClean="0">
                <a:effectLst/>
              </a:rPr>
              <a:t> like the Nest thermostat!</a:t>
            </a:r>
          </a:p>
          <a:p>
            <a:r>
              <a:rPr lang="en-US" dirty="0" smtClean="0">
                <a:effectLst/>
              </a:rPr>
              <a:t>Utilize  deep-sleep mode on the microcontroller</a:t>
            </a:r>
          </a:p>
          <a:p>
            <a:r>
              <a:rPr lang="en-US" dirty="0" smtClean="0">
                <a:effectLst/>
              </a:rPr>
              <a:t>Dan is not a UI designer, all the UI clearly needs work!</a:t>
            </a:r>
          </a:p>
          <a:p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62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Thank you to our advisor, John Kimani, for your guidance and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2031205"/>
          </a:xfrm>
        </p:spPr>
        <p:txBody>
          <a:bodyPr/>
          <a:lstStyle/>
          <a:p>
            <a:r>
              <a:rPr lang="en-US" dirty="0" err="1">
                <a:effectLst/>
              </a:rPr>
              <a:t>Nosferatu</a:t>
            </a:r>
            <a:r>
              <a:rPr lang="en-US" dirty="0">
                <a:effectLst/>
              </a:rPr>
              <a:t> is an energy efficient, convenient new way to control your home </a:t>
            </a:r>
            <a:r>
              <a:rPr lang="en-US" dirty="0" smtClean="0">
                <a:effectLst/>
              </a:rPr>
              <a:t>lighting.  Bringing </a:t>
            </a:r>
            <a:r>
              <a:rPr lang="en-US" dirty="0">
                <a:effectLst/>
              </a:rPr>
              <a:t>Wi-Fi and motion sensors to your light switches allows you to set schedules and rules </a:t>
            </a:r>
            <a:r>
              <a:rPr lang="en-US" dirty="0" smtClean="0">
                <a:effectLst/>
              </a:rPr>
              <a:t>to manage </a:t>
            </a:r>
            <a:r>
              <a:rPr lang="en-US" dirty="0">
                <a:effectLst/>
              </a:rPr>
              <a:t>your home lighting</a:t>
            </a:r>
            <a:r>
              <a:rPr lang="en-US" dirty="0" smtClean="0">
                <a:effectLst/>
              </a:rPr>
              <a:t>, as well as save </a:t>
            </a:r>
            <a:r>
              <a:rPr lang="en-US" dirty="0">
                <a:effectLst/>
              </a:rPr>
              <a:t>money, energy and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umblr_lp1w7deZBC1qjdk2k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56" y="3689033"/>
            <a:ext cx="4250460" cy="283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an easy to use solution for home lighting</a:t>
            </a:r>
          </a:p>
          <a:p>
            <a:r>
              <a:rPr lang="en-US" dirty="0" smtClean="0"/>
              <a:t>Provide an easy and effective way to save energy in homes</a:t>
            </a:r>
          </a:p>
          <a:p>
            <a:r>
              <a:rPr lang="en-US" dirty="0" smtClean="0"/>
              <a:t>Keep the design open to be integrated with other smart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0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Layout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8754"/>
            <a:ext cx="9144000" cy="55492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87" y="1429824"/>
            <a:ext cx="6305909" cy="17277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3036497"/>
            <a:ext cx="6305909" cy="38215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05909" y="1308754"/>
            <a:ext cx="2838091" cy="2245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05909" y="3554083"/>
            <a:ext cx="2838091" cy="33039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34" y="1691085"/>
            <a:ext cx="6340794" cy="430966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Hardware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32" y="2249725"/>
            <a:ext cx="5812805" cy="280749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Relay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Developed with Arduino IDE</a:t>
            </a:r>
          </a:p>
          <a:p>
            <a:pPr lvl="1"/>
            <a:r>
              <a:rPr lang="en-US" dirty="0" smtClean="0"/>
              <a:t>C/C++ Based</a:t>
            </a:r>
          </a:p>
          <a:p>
            <a:r>
              <a:rPr lang="en-US" dirty="0" smtClean="0"/>
              <a:t>Built in </a:t>
            </a:r>
            <a:r>
              <a:rPr lang="en-US" dirty="0" err="1" smtClean="0"/>
              <a:t>WiFi</a:t>
            </a:r>
            <a:r>
              <a:rPr lang="en-US" dirty="0" smtClean="0"/>
              <a:t> to board utilize multiple user libraries</a:t>
            </a:r>
          </a:p>
          <a:p>
            <a:r>
              <a:rPr lang="en-US" dirty="0" smtClean="0"/>
              <a:t>Digital control over all I/O such as:</a:t>
            </a:r>
          </a:p>
          <a:p>
            <a:pPr lvl="1"/>
            <a:r>
              <a:rPr lang="en-US" dirty="0" smtClean="0"/>
              <a:t>Relay to control lights</a:t>
            </a:r>
          </a:p>
          <a:p>
            <a:pPr lvl="1"/>
            <a:r>
              <a:rPr lang="en-US" dirty="0" smtClean="0"/>
              <a:t>Motion Control</a:t>
            </a:r>
          </a:p>
          <a:p>
            <a:pPr lvl="1"/>
            <a:r>
              <a:rPr lang="en-US" dirty="0" smtClean="0"/>
              <a:t>Manual Control</a:t>
            </a:r>
          </a:p>
          <a:p>
            <a:r>
              <a:rPr lang="en-US" dirty="0" smtClean="0"/>
              <a:t>Built in file system</a:t>
            </a:r>
          </a:p>
          <a:p>
            <a:pPr lvl="1"/>
            <a:r>
              <a:rPr lang="en-US" dirty="0" smtClean="0"/>
              <a:t>Used to store files for backup, or hosting more advanced forms</a:t>
            </a:r>
          </a:p>
          <a:p>
            <a:r>
              <a:rPr lang="en-US" dirty="0" smtClean="0"/>
              <a:t>LUA and Micro Python interpreters for 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User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7" y="1356052"/>
            <a:ext cx="8332694" cy="1333360"/>
          </a:xfrm>
        </p:spPr>
        <p:txBody>
          <a:bodyPr/>
          <a:lstStyle/>
          <a:p>
            <a:r>
              <a:rPr lang="en-US" dirty="0" smtClean="0"/>
              <a:t>If Node is not paired with a server, a basic webpage will be hosted for the user to input the SSID and Password of the server’s connection point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12" y="2785923"/>
            <a:ext cx="4851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Front End (UI)</a:t>
            </a:r>
          </a:p>
        </p:txBody>
      </p:sp>
      <p:pic>
        <p:nvPicPr>
          <p:cNvPr id="187" name="2015-12-02-160500_1280x1024_scro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5042" y="1287109"/>
            <a:ext cx="6365977" cy="5413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2015-12-02-160505_1280x1024_scro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85042" y="1287109"/>
            <a:ext cx="6359626" cy="55450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4193782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 advAuto="0"/>
      <p:bldP spid="188" grpId="0" animBg="1" advAuto="0"/>
      <p:bldP spid="188" grpId="1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1291</TotalTime>
  <Words>432</Words>
  <Application>Microsoft Macintosh PowerPoint</Application>
  <PresentationFormat>On-screen Show (4:3)</PresentationFormat>
  <Paragraphs>82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Calisto MT</vt:lpstr>
      <vt:lpstr>Arial</vt:lpstr>
      <vt:lpstr>Calibri</vt:lpstr>
      <vt:lpstr>Story</vt:lpstr>
      <vt:lpstr>Nosferatu</vt:lpstr>
      <vt:lpstr>Introduction</vt:lpstr>
      <vt:lpstr>Design Concept</vt:lpstr>
      <vt:lpstr>Hardware Layout</vt:lpstr>
      <vt:lpstr>PowerPoint Presentation</vt:lpstr>
      <vt:lpstr>PowerPoint Presentation</vt:lpstr>
      <vt:lpstr>Firmware</vt:lpstr>
      <vt:lpstr>Initial User Setup</vt:lpstr>
      <vt:lpstr>Front End (UI)</vt:lpstr>
      <vt:lpstr>Frontend (UI) continued…</vt:lpstr>
      <vt:lpstr>Frontend (UI) continued…</vt:lpstr>
      <vt:lpstr>Build Process</vt:lpstr>
      <vt:lpstr>Changes from Proposal</vt:lpstr>
      <vt:lpstr>Future Development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Nosferatu</dc:title>
  <dc:creator>Connor Igo</dc:creator>
  <cp:lastModifiedBy>Connor J Igo</cp:lastModifiedBy>
  <cp:revision>44</cp:revision>
  <dcterms:created xsi:type="dcterms:W3CDTF">2015-08-13T16:58:39Z</dcterms:created>
  <dcterms:modified xsi:type="dcterms:W3CDTF">2015-12-03T12:22:28Z</dcterms:modified>
</cp:coreProperties>
</file>