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59" r:id="rId1"/>
    <p:sldMasterId id="2147483699" r:id="rId2"/>
  </p:sldMasterIdLst>
  <p:notesMasterIdLst>
    <p:notesMasterId r:id="rId16"/>
  </p:notesMasterIdLst>
  <p:handoutMasterIdLst>
    <p:handoutMasterId r:id="rId17"/>
  </p:handoutMasterIdLst>
  <p:sldIdLst>
    <p:sldId id="309" r:id="rId3"/>
    <p:sldId id="320" r:id="rId4"/>
    <p:sldId id="311" r:id="rId5"/>
    <p:sldId id="315" r:id="rId6"/>
    <p:sldId id="317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</p:sldIdLst>
  <p:sldSz cx="12192000" cy="6858000"/>
  <p:notesSz cx="9928225" cy="6797675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50"/>
    <a:srgbClr val="707070"/>
    <a:srgbClr val="006F5F"/>
    <a:srgbClr val="003E2F"/>
    <a:srgbClr val="E4B402"/>
    <a:srgbClr val="FFD800"/>
    <a:srgbClr val="009EE3"/>
    <a:srgbClr val="51AE32"/>
    <a:srgbClr val="779A2B"/>
    <a:srgbClr val="003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7526" autoAdjust="0"/>
  </p:normalViewPr>
  <p:slideViewPr>
    <p:cSldViewPr snapToGrid="0">
      <p:cViewPr>
        <p:scale>
          <a:sx n="76" d="100"/>
          <a:sy n="76" d="100"/>
        </p:scale>
        <p:origin x="220" y="-3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430" y="-96"/>
      </p:cViewPr>
      <p:guideLst>
        <p:guide orient="horz" pos="2142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A9E21-4981-413F-9BAB-A1BE42E0A624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594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872BD-D2C1-4FAA-A740-000198079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76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4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750" y="509588"/>
            <a:ext cx="45307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0" y="3228190"/>
            <a:ext cx="7943508" cy="305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4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B2B633-7BEC-49A7-B3BF-92E0C7E450E6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6968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93196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5053C-270B-1C26-E6EA-2C8F89FD6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F99260E-A7A4-2E9F-3664-5BD6C5D181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0963E5C-D1D1-2EFF-964B-68EE03E82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3DEDA1-E4F5-8BF8-AABE-AA96D740F1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17821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96D46-4C09-8706-7F35-FA75EEB4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AB1E4D8-F99A-6AD7-B521-90BB3F72D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1250FEB-D47E-CF1A-BCE5-7A655CC28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EF4F7D-DCE8-13C9-BE63-0A4AFFA11E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79825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974E4-F28B-8432-0CCA-08A7AD0CE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DF01A56-8A98-A605-9EC7-E20956F11B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43026C5-8680-5ABB-9695-146A50A99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F6C71F-265C-65E5-EA34-F976E71BF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7146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5DBB1-60F9-7C80-5B31-46DB77284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FD8712C-4EB3-1702-ED7E-07776150C3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D597B20-2224-8682-CF23-F3C7DF12A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DCAD64-F362-80CE-FF5B-529CC958A6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1773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145E3-E586-140A-DED5-D08D74E20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3B400DA-5866-A341-089D-47D5863381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F9FE930-6E5C-29E9-1033-0A3C7FC03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28BD40-2D22-B8BE-367C-2F4D3FB8C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5775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61539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C5575-8EC4-47BE-DFE0-F2441FDF0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FF7B05F-8FE3-89B3-0AC6-1D78559E6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7173E85-64EF-F7B3-EE08-8B65AF48D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7FD63F-1BC8-1F49-1594-FA7F26D71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98236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E5C27-4F57-3EA6-2621-EDEE8900E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4419FEB-941D-3C52-4F4A-1186A0315F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ED2C3C6-24A5-7646-E23E-21D43C544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0B283C-62CA-73D9-A454-E113D8A0F9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7435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B9A59-E9DC-6635-872D-802D39D5F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6D8C1C1-0F54-F993-BE68-4B09A706A3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A8CA5E8-694E-4643-5959-CF156B0B2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C7610B-CD7D-48E7-AEFF-AB67DB61D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88810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7D3A8-D9B6-0CEE-ABBA-DD7E53A14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3BFCB72-2BCF-197B-98B8-5F30224B1D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0AB0886-337A-0556-1203-E487FE4D2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F8A854-8F8A-F350-B541-89B88032C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0014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A4F56-7FC3-ADB0-BBF6-B97FF3F94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5E3AE3D-BA40-C77B-0C27-AFB4C2F80F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2893AD4-DAA5-2362-C250-623371658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ED1A72-FDA9-D16F-4150-1511CADD4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31044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4412E-074F-FBF0-8A43-F2F03994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64D2B62-3AAA-B292-146A-729165D948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CAA3996-4671-62A5-B8E2-613488AD5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D63130-74C6-91E3-2498-88C24739D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574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eg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387600" y="266700"/>
            <a:ext cx="950436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420938"/>
            <a:ext cx="1219200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26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1162">
          <p15:clr>
            <a:srgbClr val="000000"/>
          </p15:clr>
        </p15:guide>
        <p15:guide id="8" orient="horz" pos="1525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bl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88" y="908050"/>
            <a:ext cx="11807825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8" y="1376363"/>
            <a:ext cx="3779837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92088" y="3497580"/>
            <a:ext cx="3779837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8"/>
          </p:nvPr>
        </p:nvSpPr>
        <p:spPr>
          <a:xfrm>
            <a:off x="4151784" y="1376363"/>
            <a:ext cx="385239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51313" y="3497580"/>
            <a:ext cx="3852862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9"/>
          </p:nvPr>
        </p:nvSpPr>
        <p:spPr>
          <a:xfrm>
            <a:off x="8184232" y="1376363"/>
            <a:ext cx="381568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183563" y="3497580"/>
            <a:ext cx="3816350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66122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5042" userDrawn="1">
          <p15:clr>
            <a:srgbClr val="5ACBF0"/>
          </p15:clr>
        </p15:guide>
        <p15:guide id="1" pos="2502" userDrawn="1">
          <p15:clr>
            <a:srgbClr val="5ACBF0"/>
          </p15:clr>
        </p15:guide>
        <p15:guide id="2" pos="2615" userDrawn="1">
          <p15:clr>
            <a:srgbClr val="5ACBF0"/>
          </p15:clr>
        </p15:guide>
        <p15:guide id="3" orient="horz" pos="867" userDrawn="1">
          <p15:clr>
            <a:srgbClr val="5ACBF0"/>
          </p15:clr>
        </p15:guide>
        <p15:guide id="4" orient="horz" pos="754" userDrawn="1">
          <p15:clr>
            <a:srgbClr val="5ACBF0"/>
          </p15:clr>
        </p15:guide>
        <p15:guide id="5" pos="515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lsb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387600" y="266700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420938"/>
            <a:ext cx="271145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2711450" y="2420938"/>
            <a:ext cx="5225098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7940040" y="2420938"/>
            <a:ext cx="425196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34963" y="5200968"/>
            <a:ext cx="1404937" cy="99980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2387601" y="5139267"/>
            <a:ext cx="9504362" cy="1061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795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3067" userDrawn="1">
          <p15:clr>
            <a:srgbClr val="5ACBF0"/>
          </p15:clr>
        </p15:guide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1162">
          <p15:clr>
            <a:srgbClr val="000000"/>
          </p15:clr>
        </p15:guide>
        <p15:guide id="8" orient="horz" pos="1525">
          <p15:clr>
            <a:srgbClr val="5ACBF0"/>
          </p15:clr>
        </p15:guide>
        <p15:guide id="9" orient="horz" pos="3271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ö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25"/>
          <p:cNvSpPr>
            <a:spLocks noGrp="1"/>
          </p:cNvSpPr>
          <p:nvPr>
            <p:ph type="title"/>
          </p:nvPr>
        </p:nvSpPr>
        <p:spPr>
          <a:xfrm>
            <a:off x="2387600" y="266700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334963" y="1844675"/>
            <a:ext cx="1404937" cy="13811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11449" y="1775461"/>
            <a:ext cx="9180513" cy="5181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711450" y="2420938"/>
            <a:ext cx="948055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815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1162">
          <p15:clr>
            <a:srgbClr val="000000"/>
          </p15:clr>
        </p15:guide>
        <p15:guide id="8" orient="horz" pos="152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ßb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387600" y="266700"/>
            <a:ext cx="950436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484313"/>
            <a:ext cx="316992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177540" y="1484313"/>
            <a:ext cx="493014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115300" y="1484313"/>
            <a:ext cx="407670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4938395"/>
            <a:ext cx="11557000" cy="12623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953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3749" userDrawn="1">
          <p15:clr>
            <a:srgbClr val="5ACBF0"/>
          </p15:clr>
        </p15:guide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935" userDrawn="1">
          <p15:clr>
            <a:srgbClr val="000000"/>
          </p15:clr>
        </p15:guide>
        <p15:guide id="8" orient="horz" pos="1525">
          <p15:clr>
            <a:srgbClr val="5ACBF0"/>
          </p15:clr>
        </p15:guide>
        <p15:guide id="9" pos="3931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ichenh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2088" y="1996440"/>
            <a:ext cx="11807825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398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u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9" y="2060575"/>
            <a:ext cx="5795962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03950" y="2060574"/>
            <a:ext cx="5795963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94367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72" userDrawn="1">
          <p15:clr>
            <a:srgbClr val="5ACBF0"/>
          </p15:clr>
        </p15:guide>
        <p15:guide id="2" pos="3908" userDrawn="1">
          <p15:clr>
            <a:srgbClr val="5ACBF0"/>
          </p15:clr>
        </p15:guide>
        <p15:guide id="3" orient="horz" pos="1298" userDrawn="1">
          <p15:clr>
            <a:srgbClr val="5ACBF0"/>
          </p15:clr>
        </p15:guide>
        <p15:guide id="4" orient="horz" pos="1162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ie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9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192088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203951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203950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582432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72">
          <p15:clr>
            <a:srgbClr val="5ACBF0"/>
          </p15:clr>
        </p15:guide>
        <p15:guide id="2" pos="3908">
          <p15:clr>
            <a:srgbClr val="5ACBF0"/>
          </p15:clr>
        </p15:guide>
        <p15:guide id="3" orient="horz" pos="1298">
          <p15:clr>
            <a:srgbClr val="5ACBF0"/>
          </p15:clr>
        </p15:guide>
        <p15:guide id="4" orient="horz" pos="1162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benst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9" y="2060575"/>
            <a:ext cx="3708399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116387" y="2060574"/>
            <a:ext cx="7883525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3849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57" userDrawn="1">
          <p15:clr>
            <a:srgbClr val="5ACBF0"/>
          </p15:clr>
        </p15:guide>
        <p15:guide id="2" pos="2593" userDrawn="1">
          <p15:clr>
            <a:srgbClr val="5ACBF0"/>
          </p15:clr>
        </p15:guide>
        <p15:guide id="3" orient="horz" pos="1298">
          <p15:clr>
            <a:srgbClr val="5ACBF0"/>
          </p15:clr>
        </p15:guide>
        <p15:guide id="4" orient="horz" pos="1162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fenschl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192088" y="908050"/>
            <a:ext cx="790576" cy="9283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58925" y="908050"/>
            <a:ext cx="10440988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1558925" y="1996440"/>
            <a:ext cx="10440988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7298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12192000" cy="15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61369" y="333375"/>
            <a:ext cx="0" cy="827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6525344"/>
            <a:ext cx="12192000" cy="1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Chemnitz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05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. November</a:t>
            </a:r>
            <a:r>
              <a:rPr lang="de-DE" sz="1400" baseline="0" dirty="0">
                <a:latin typeface="Roboto" panose="02000000000000000000" pitchFamily="2" charset="0"/>
                <a:ea typeface="Roboto" panose="02000000000000000000" pitchFamily="2" charset="0"/>
              </a:rPr>
              <a:t> 2025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</a:t>
            </a: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www.tu-chemnitz.de</a:t>
            </a:r>
          </a:p>
        </p:txBody>
      </p:sp>
      <p:pic>
        <p:nvPicPr>
          <p:cNvPr id="3" name="Grafik 2" title="Logo der TU Chemnitz mit Bezug zur Kulturhauptstadt 202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333375"/>
            <a:ext cx="1388034" cy="827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53" r:id="rId2"/>
    <p:sldLayoutId id="2147483751" r:id="rId3"/>
    <p:sldLayoutId id="2147483752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000000"/>
          </p15:clr>
        </p15:guide>
        <p15:guide id="2" orient="horz" pos="210">
          <p15:clr>
            <a:srgbClr val="9FCC3B"/>
          </p15:clr>
        </p15:guide>
        <p15:guide id="3" orient="horz" pos="731">
          <p15:clr>
            <a:srgbClr val="9FCC3B"/>
          </p15:clr>
        </p15:guide>
        <p15:guide id="4" pos="1300" userDrawn="1">
          <p15:clr>
            <a:srgbClr val="9FCC3B"/>
          </p15:clr>
        </p15:guide>
        <p15:guide id="5" pos="1096" userDrawn="1">
          <p15:clr>
            <a:srgbClr val="9FCC3B"/>
          </p15:clr>
        </p15:guide>
        <p15:guide id="6" pos="1504" userDrawn="1">
          <p15:clr>
            <a:srgbClr val="9FCC3B"/>
          </p15:clr>
        </p15:guide>
        <p15:guide id="7" pos="7491">
          <p15:clr>
            <a:srgbClr val="000000"/>
          </p15:clr>
        </p15:guide>
        <p15:guide id="8" orient="horz" pos="3906">
          <p15:clr>
            <a:srgbClr val="000000"/>
          </p15:clr>
        </p15:guide>
        <p15:guide id="9" orient="horz" pos="1162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274"/>
            <a:ext cx="12192000" cy="7647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166868" y="152713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www.tu-chemnitz.de</a:t>
            </a:r>
          </a:p>
        </p:txBody>
      </p:sp>
      <p:sp>
        <p:nvSpPr>
          <p:cNvPr id="34" name="Fußzeilenplatzhalter 4"/>
          <p:cNvSpPr txBox="1">
            <a:spLocks/>
          </p:cNvSpPr>
          <p:nvPr userDrawn="1"/>
        </p:nvSpPr>
        <p:spPr>
          <a:xfrm>
            <a:off x="4655840" y="6526933"/>
            <a:ext cx="5593060" cy="33265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fld id="{72C5D026-0A5E-414E-BDD7-AEAAC7E56A8F}" type="slidenum">
              <a:rPr lang="de-DE" sz="1400" smtClean="0">
                <a:latin typeface="Roboto" panose="02000000000000000000" pitchFamily="2" charset="0"/>
                <a:ea typeface="Roboto" panose="02000000000000000000" pitchFamily="2" charset="0"/>
              </a:rPr>
              <a:pPr algn="ctr">
                <a:defRPr/>
              </a:pPr>
              <a:t>‹#›</a:t>
            </a:fld>
            <a:endParaRPr lang="de-DE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Chemnitz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05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. November</a:t>
            </a:r>
            <a:r>
              <a:rPr lang="de-DE" sz="1400" baseline="0" dirty="0">
                <a:latin typeface="Roboto" panose="02000000000000000000" pitchFamily="2" charset="0"/>
                <a:ea typeface="Roboto" panose="02000000000000000000" pitchFamily="2" charset="0"/>
              </a:rPr>
              <a:t> 2025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</a:t>
            </a:r>
          </a:p>
        </p:txBody>
      </p:sp>
      <p:pic>
        <p:nvPicPr>
          <p:cNvPr id="10" name="Grafik 9" title="Logo der TU Chemnitz mit Bezug zur Kulturhauptstadt 202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9" y="152400"/>
            <a:ext cx="785406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3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4" r:id="rId2"/>
    <p:sldLayoutId id="2147483755" r:id="rId3"/>
    <p:sldLayoutId id="2147483756" r:id="rId4"/>
    <p:sldLayoutId id="2147483719" r:id="rId5"/>
    <p:sldLayoutId id="214748375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 userDrawn="1">
          <p15:clr>
            <a:srgbClr val="9FCC3B"/>
          </p15:clr>
        </p15:guide>
        <p15:guide id="2" orient="horz" pos="391" userDrawn="1">
          <p15:clr>
            <a:srgbClr val="9FCC3B"/>
          </p15:clr>
        </p15:guide>
        <p15:guide id="3" pos="846" userDrawn="1">
          <p15:clr>
            <a:srgbClr val="9FCC3B"/>
          </p15:clr>
        </p15:guide>
        <p15:guide id="4" pos="121" userDrawn="1">
          <p15:clr>
            <a:srgbClr val="000000"/>
          </p15:clr>
        </p15:guide>
        <p15:guide id="5" pos="733" userDrawn="1">
          <p15:clr>
            <a:srgbClr val="9FCC3B"/>
          </p15:clr>
        </p15:guide>
        <p15:guide id="6" pos="619" userDrawn="1">
          <p15:clr>
            <a:srgbClr val="9FCC3B"/>
          </p15:clr>
        </p15:guide>
        <p15:guide id="7" pos="7559" userDrawn="1">
          <p15:clr>
            <a:srgbClr val="000000"/>
          </p15:clr>
        </p15:guide>
        <p15:guide id="8" orient="horz" pos="572" userDrawn="1">
          <p15:clr>
            <a:srgbClr val="000000"/>
          </p15:clr>
        </p15:guide>
        <p15:guide id="9" orient="horz" pos="3997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7600" y="266700"/>
            <a:ext cx="9504363" cy="8937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Softwarepraktikum</a:t>
            </a:r>
            <a:r>
              <a:rPr lang="en-US" dirty="0"/>
              <a:t> WS25/26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34963" y="1776095"/>
            <a:ext cx="11678072" cy="1143274"/>
          </a:xfrm>
        </p:spPr>
        <p:txBody>
          <a:bodyPr>
            <a:normAutofit/>
          </a:bodyPr>
          <a:lstStyle/>
          <a:p>
            <a:r>
              <a:rPr lang="en-US" dirty="0" err="1"/>
              <a:t>Meilenstein</a:t>
            </a:r>
            <a:r>
              <a:rPr lang="en-US" dirty="0"/>
              <a:t> 1: Requirements</a:t>
            </a:r>
          </a:p>
          <a:p>
            <a:r>
              <a:rPr lang="en-US" dirty="0" err="1"/>
              <a:t>Abgabe</a:t>
            </a:r>
            <a:r>
              <a:rPr lang="en-US" dirty="0"/>
              <a:t>: 05.11.2025</a:t>
            </a:r>
            <a:endParaRPr lang="de-DE" dirty="0"/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16C208F8-EBF7-5C41-7919-1D11A41AFCCC}"/>
              </a:ext>
            </a:extLst>
          </p:cNvPr>
          <p:cNvSpPr txBox="1">
            <a:spLocks/>
          </p:cNvSpPr>
          <p:nvPr/>
        </p:nvSpPr>
        <p:spPr>
          <a:xfrm>
            <a:off x="889233" y="2927758"/>
            <a:ext cx="4135772" cy="317186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Anton Schmierer</a:t>
            </a:r>
          </a:p>
          <a:p>
            <a:pPr marL="0" indent="0">
              <a:buFontTx/>
              <a:buNone/>
            </a:pP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Hanna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Scheudeck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Pia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Scheffelmaier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Mohammed Rajeh</a:t>
            </a:r>
            <a:endParaRPr lang="de-DE" sz="2000" kern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32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3AF71-32A8-56BD-8B6E-8A4514A50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A28376B-A9F3-23C8-E2EF-7CC92DDB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152400"/>
            <a:ext cx="10656888" cy="468314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Funktional</a:t>
            </a:r>
            <a:r>
              <a:rPr lang="en-US" dirty="0"/>
              <a:t> Requirements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FE78972-ABCE-3DCC-E102-9CBA0893E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Funktionelle Anforderungen und Anforderungen an Daten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47299-E7B9-D7FB-FD41-E0DBDEAC22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088" y="2003564"/>
            <a:ext cx="11451832" cy="3946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3.5 Berechtigungen und Nutzerverwaltung</a:t>
            </a:r>
          </a:p>
          <a:p>
            <a:pPr lvl="1"/>
            <a:r>
              <a:rPr lang="de-DE" dirty="0"/>
              <a:t>Das System benötigt passwortgeschützte Konten mit abgestuften Rechten: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b="1" dirty="0"/>
              <a:t>Basiskonto</a:t>
            </a:r>
            <a:r>
              <a:rPr lang="de-DE" dirty="0"/>
              <a:t>: Datensätze erfassen/bearbeiten, Statistiken abrufen, (selbsterstellte?) Presets speichern/löschen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b="1" dirty="0"/>
              <a:t>Erweiterungskonto</a:t>
            </a:r>
            <a:r>
              <a:rPr lang="de-DE" dirty="0"/>
              <a:t>: Zusätzlich neue Formularfelder und geteilte Presets verwalten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b="1" dirty="0"/>
              <a:t>Administrationskonto</a:t>
            </a:r>
            <a:r>
              <a:rPr lang="de-DE" dirty="0"/>
              <a:t>: Zusätzlich Benutzerkonten verwalten (anlegen, Rechte zuweisen/entziehen, löschen)</a:t>
            </a:r>
          </a:p>
          <a:p>
            <a:pPr lvl="1"/>
            <a:r>
              <a:rPr lang="de-DE" dirty="0"/>
              <a:t>Es muss immer mindestens ein Konto mit Administrationsrechten existieren (empfohlen zwei)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22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DAC5A-1F8E-EFBE-FDF9-6A3F7C23A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2BB08F7-B29C-04F2-8D42-54972304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152400"/>
            <a:ext cx="10656888" cy="468314"/>
          </a:xfrm>
        </p:spPr>
        <p:txBody>
          <a:bodyPr>
            <a:normAutofit/>
          </a:bodyPr>
          <a:lstStyle/>
          <a:p>
            <a:r>
              <a:rPr lang="en-US" dirty="0"/>
              <a:t>4. Non-functional Requirements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C9A40D0-A9F8-90ED-96A6-C5CE1EFC03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sind (selbstverständliche) Erwartungen an das System?</a:t>
            </a:r>
          </a:p>
          <a:p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3D8E1-3E99-E708-56E3-1C9BA2C667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087" y="1556792"/>
            <a:ext cx="11904838" cy="501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Look and </a:t>
            </a:r>
            <a:r>
              <a:rPr lang="de-DE" b="1" dirty="0" err="1"/>
              <a:t>feel</a:t>
            </a:r>
            <a:endParaRPr lang="de-DE" b="1" dirty="0"/>
          </a:p>
          <a:p>
            <a:pPr lvl="1"/>
            <a:r>
              <a:rPr lang="de-DE" dirty="0"/>
              <a:t>sinnvolle Benutzerführung</a:t>
            </a:r>
          </a:p>
          <a:p>
            <a:pPr lvl="1"/>
            <a:r>
              <a:rPr lang="de-DE" dirty="0"/>
              <a:t>Fehlermeldungen</a:t>
            </a:r>
          </a:p>
          <a:p>
            <a:pPr lvl="1"/>
            <a:r>
              <a:rPr lang="de-DE" dirty="0"/>
              <a:t>optische Hinweise</a:t>
            </a:r>
          </a:p>
          <a:p>
            <a:pPr lvl="1"/>
            <a:r>
              <a:rPr lang="de-DE" dirty="0"/>
              <a:t>Benutzer*innenhandbuch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Usability and </a:t>
            </a:r>
            <a:r>
              <a:rPr lang="de-DE" b="1" dirty="0" err="1"/>
              <a:t>humanity</a:t>
            </a:r>
            <a:endParaRPr lang="de-DE" b="1" dirty="0"/>
          </a:p>
          <a:p>
            <a:pPr lvl="1"/>
            <a:r>
              <a:rPr lang="de-DE" dirty="0"/>
              <a:t>intuitive Bedienung</a:t>
            </a:r>
          </a:p>
          <a:p>
            <a:pPr lvl="1"/>
            <a:r>
              <a:rPr lang="de-DE" dirty="0"/>
              <a:t>Barrierefreiheit (z.B. Anpassung der Schriftgröße, Kontrast)</a:t>
            </a:r>
          </a:p>
          <a:p>
            <a:pPr lvl="1"/>
            <a:r>
              <a:rPr lang="de-DE" dirty="0"/>
              <a:t>light- und </a:t>
            </a:r>
            <a:r>
              <a:rPr lang="de-DE" dirty="0" err="1"/>
              <a:t>darkmode</a:t>
            </a:r>
            <a:r>
              <a:rPr lang="de-DE" dirty="0"/>
              <a:t>?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Performance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476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65371-E7CC-A705-7F5A-33B96C178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9D4F1CD-7B60-15E9-5835-216538D6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152400"/>
            <a:ext cx="10656888" cy="468314"/>
          </a:xfrm>
        </p:spPr>
        <p:txBody>
          <a:bodyPr>
            <a:normAutofit/>
          </a:bodyPr>
          <a:lstStyle/>
          <a:p>
            <a:r>
              <a:rPr lang="en-US" dirty="0"/>
              <a:t>4. Non-functional Requirements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F6E9FC5-328D-CAD6-6499-94DAE9977E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sind (selbstverständliche) Erwartungen an das System?</a:t>
            </a:r>
          </a:p>
          <a:p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47828-0881-0354-4792-7DF0365FC5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087" y="1735752"/>
            <a:ext cx="11468610" cy="395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Wartbarkeit- und Support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Sicherheit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Kulturell und politisch</a:t>
            </a:r>
          </a:p>
          <a:p>
            <a:pPr lvl="1"/>
            <a:r>
              <a:rPr lang="de-DE" dirty="0"/>
              <a:t>Geschlechtergerechte Sprache</a:t>
            </a:r>
          </a:p>
          <a:p>
            <a:pPr lvl="1"/>
            <a:r>
              <a:rPr lang="de-DE" dirty="0"/>
              <a:t>Gestaltung nach </a:t>
            </a:r>
            <a:r>
              <a:rPr lang="de-DE" dirty="0" err="1"/>
              <a:t>traumasensiblen</a:t>
            </a:r>
            <a:r>
              <a:rPr lang="de-DE" dirty="0"/>
              <a:t>, feministischen und intersektionalen </a:t>
            </a:r>
            <a:r>
              <a:rPr lang="de-DE" dirty="0" err="1"/>
              <a:t>Selbsverständnisses</a:t>
            </a:r>
            <a:endParaRPr lang="de-DE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Gesetzliche</a:t>
            </a:r>
          </a:p>
          <a:p>
            <a:pPr lvl="1"/>
            <a:r>
              <a:rPr lang="de-DE" dirty="0"/>
              <a:t>DSGVO-konform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380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85678-A7B1-21D8-5CF8-BFC27A948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DB9BCFA-0AC2-63D5-BA46-4C148ABE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152400"/>
            <a:ext cx="10656888" cy="468314"/>
          </a:xfrm>
        </p:spPr>
        <p:txBody>
          <a:bodyPr>
            <a:normAutofit fontScale="90000"/>
          </a:bodyPr>
          <a:lstStyle/>
          <a:p>
            <a:r>
              <a:rPr lang="en-US" dirty="0"/>
              <a:t>5. Project Issues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769D339-3890-4620-FC1C-0ED0582B18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Sonstige</a:t>
            </a:r>
            <a:r>
              <a:rPr lang="en-US" dirty="0"/>
              <a:t> </a:t>
            </a:r>
            <a:r>
              <a:rPr lang="en-US" dirty="0" err="1"/>
              <a:t>Eigenschaften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2F41-EE3E-43C5-DF89-45E23A117A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087" y="1660635"/>
            <a:ext cx="10831047" cy="353672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 </a:t>
            </a:r>
            <a:r>
              <a:rPr lang="en-US" dirty="0" err="1"/>
              <a:t>Offene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Off-the-Shelf </a:t>
            </a:r>
            <a:r>
              <a:rPr lang="en-US" dirty="0" err="1"/>
              <a:t>Lösungen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Neue </a:t>
            </a:r>
            <a:r>
              <a:rPr lang="en-US" dirty="0" err="1"/>
              <a:t>Probleme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Aufgaben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Migration auf </a:t>
            </a:r>
            <a:r>
              <a:rPr lang="en-US" dirty="0" err="1"/>
              <a:t>neues</a:t>
            </a:r>
            <a:r>
              <a:rPr lang="en-US" dirty="0"/>
              <a:t> </a:t>
            </a:r>
            <a:r>
              <a:rPr lang="en-US" dirty="0" err="1"/>
              <a:t>Produkt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Risiken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Kosten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Nutzerdokumentation</a:t>
            </a:r>
            <a:r>
              <a:rPr lang="en-US" dirty="0"/>
              <a:t> und –training </a:t>
            </a:r>
          </a:p>
          <a:p>
            <a:pPr lvl="1"/>
            <a:r>
              <a:rPr lang="en-US" dirty="0"/>
              <a:t> Waiting room </a:t>
            </a:r>
          </a:p>
          <a:p>
            <a:pPr lvl="1"/>
            <a:r>
              <a:rPr lang="en-US" dirty="0"/>
              <a:t> Ideen für </a:t>
            </a:r>
            <a:r>
              <a:rPr lang="en-US" dirty="0" err="1"/>
              <a:t>Lösungen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417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39897-9057-5217-03E6-7381E79A4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777DA1-E88C-4977-1E2D-114359AE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152400"/>
            <a:ext cx="10656888" cy="468314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BF33E3-905B-859A-0CDB-3636FA248E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9387" y="1394611"/>
            <a:ext cx="11913226" cy="4452515"/>
          </a:xfrm>
        </p:spPr>
        <p:txBody>
          <a:bodyPr>
            <a:normAutofit/>
          </a:bodyPr>
          <a:lstStyle/>
          <a:p>
            <a:r>
              <a:rPr lang="en-US" dirty="0"/>
              <a:t>1. Project Drivers</a:t>
            </a:r>
          </a:p>
          <a:p>
            <a:endParaRPr lang="en-US" dirty="0"/>
          </a:p>
          <a:p>
            <a:r>
              <a:rPr lang="en-US" dirty="0"/>
              <a:t>2. Project Constraints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Funktional</a:t>
            </a:r>
            <a:r>
              <a:rPr lang="en-US" dirty="0"/>
              <a:t> Requirements</a:t>
            </a:r>
          </a:p>
          <a:p>
            <a:endParaRPr lang="en-US" b="0" dirty="0"/>
          </a:p>
          <a:p>
            <a:r>
              <a:rPr lang="en-US" dirty="0"/>
              <a:t>4. Non-functional Requirements</a:t>
            </a:r>
          </a:p>
          <a:p>
            <a:endParaRPr lang="en-US" b="0" dirty="0"/>
          </a:p>
          <a:p>
            <a:r>
              <a:rPr lang="en-US" dirty="0"/>
              <a:t>5. Project Issues</a:t>
            </a:r>
          </a:p>
          <a:p>
            <a:endParaRPr lang="en-US" b="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36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343025" y="152400"/>
            <a:ext cx="10656888" cy="468314"/>
          </a:xfrm>
        </p:spPr>
        <p:txBody>
          <a:bodyPr>
            <a:normAutofit fontScale="90000"/>
          </a:bodyPr>
          <a:lstStyle/>
          <a:p>
            <a:r>
              <a:rPr lang="en-US" dirty="0"/>
              <a:t>1. Project Drivers</a:t>
            </a:r>
            <a:br>
              <a:rPr lang="en-US" dirty="0"/>
            </a:b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192088" y="1157541"/>
            <a:ext cx="11807825" cy="434879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Zweck des Systems</a:t>
            </a:r>
          </a:p>
          <a:p>
            <a:pPr lvl="1"/>
            <a:r>
              <a:rPr lang="de-DE" dirty="0"/>
              <a:t>Vereinfachung der Datenerfassung</a:t>
            </a:r>
          </a:p>
          <a:p>
            <a:pPr lvl="1"/>
            <a:r>
              <a:rPr lang="de-DE" dirty="0" err="1"/>
              <a:t>Atomatisierung</a:t>
            </a:r>
            <a:r>
              <a:rPr lang="de-DE" dirty="0"/>
              <a:t> der Datenauswertung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Stakeholder</a:t>
            </a:r>
          </a:p>
          <a:p>
            <a:pPr lvl="1"/>
            <a:r>
              <a:rPr lang="de-DE" dirty="0"/>
              <a:t>Mitarbeiter*innen Fachberatungsstelle für queere Betroffene von sexualisierter Gewalt in der Stadt Leipzig</a:t>
            </a:r>
          </a:p>
          <a:p>
            <a:pPr lvl="1"/>
            <a:r>
              <a:rPr lang="de-DE" dirty="0"/>
              <a:t>Mitarbeiter*innen Fachberatung gegen sexualisierte Gewalt im Landkreis Nordsachsen</a:t>
            </a:r>
          </a:p>
          <a:p>
            <a:pPr lvl="1"/>
            <a:r>
              <a:rPr lang="de-DE" dirty="0"/>
              <a:t>Mitarbeiter*innen Fachberatung gegen sexualisierte Gewalt im Landkreis Leipzig</a:t>
            </a:r>
          </a:p>
          <a:p>
            <a:pPr lvl="1"/>
            <a:r>
              <a:rPr lang="de-DE" dirty="0"/>
              <a:t>Client*innen</a:t>
            </a:r>
          </a:p>
          <a:p>
            <a:pPr lvl="1"/>
            <a:r>
              <a:rPr lang="de-DE" dirty="0"/>
              <a:t>Vereinsmitglieder Bellis e.V.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201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8202D-CC67-3B29-952E-3E7BAE09A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D664C6A-D230-4519-37D8-A3464070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152400"/>
            <a:ext cx="10656888" cy="468314"/>
          </a:xfrm>
        </p:spPr>
        <p:txBody>
          <a:bodyPr>
            <a:normAutofit fontScale="90000"/>
          </a:bodyPr>
          <a:lstStyle/>
          <a:p>
            <a:r>
              <a:rPr lang="en-US" dirty="0"/>
              <a:t>2. Project Constraints</a:t>
            </a:r>
            <a:br>
              <a:rPr lang="en-US" dirty="0"/>
            </a:b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49F8A7C-ADB7-8079-BC1E-9EBA8DED69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Welche (gesetzlichen) Rahmenbedingungen müssen eingehalten werden?</a:t>
            </a:r>
          </a:p>
          <a:p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9915B-CE4A-9796-72A7-69FB828E5B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087" y="1372235"/>
            <a:ext cx="11807825" cy="4348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Einschränkungen</a:t>
            </a:r>
          </a:p>
          <a:p>
            <a:pPr lvl="1"/>
            <a:r>
              <a:rPr lang="de-DE" dirty="0"/>
              <a:t>Datenschutz (DSGVO)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passwortgeschütztes Konto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abgestufte Berechtigungen (Basis, Erweiterung, Administration)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Welche Daten dürfen gespeichert werden? Anonymisierung? Wer hat Zugriff auf Daten?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Ab wann werden Daten gelöscht? (z.B. automatische Löschung nach 2 Jahren)</a:t>
            </a:r>
          </a:p>
          <a:p>
            <a:pPr lvl="1"/>
            <a:r>
              <a:rPr lang="de-DE" dirty="0"/>
              <a:t>Client-Server-Architektur mit zentraler Serverinstanz</a:t>
            </a:r>
          </a:p>
          <a:p>
            <a:pPr lvl="1"/>
            <a:r>
              <a:rPr lang="de-DE" dirty="0"/>
              <a:t>auf Serverinstanz läuft Microservice, der die Anfragen der Nutzer*innen verarbeitet und mit Datenbank kommuniziert</a:t>
            </a:r>
          </a:p>
          <a:p>
            <a:pPr lvl="1"/>
            <a:r>
              <a:rPr lang="de-DE" dirty="0"/>
              <a:t>Abgabe mit Docker Image, die Einrichtung auf eigenem Server erleichtert</a:t>
            </a:r>
          </a:p>
          <a:p>
            <a:pPr lvl="1"/>
            <a:r>
              <a:rPr lang="de-DE" dirty="0" err="1"/>
              <a:t>ReadMe</a:t>
            </a:r>
            <a:r>
              <a:rPr lang="de-DE" dirty="0"/>
              <a:t>-Datei mit Installationsanleitung</a:t>
            </a:r>
          </a:p>
        </p:txBody>
      </p:sp>
    </p:spTree>
    <p:extLst>
      <p:ext uri="{BB962C8B-B14F-4D97-AF65-F5344CB8AC3E}">
        <p14:creationId xmlns:p14="http://schemas.microsoft.com/office/powerpoint/2010/main" val="403017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85C3A-3E92-B93E-1C92-70370096C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08255F4-0877-ABCE-4406-9AD7BB3A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152400"/>
            <a:ext cx="10656888" cy="468314"/>
          </a:xfrm>
        </p:spPr>
        <p:txBody>
          <a:bodyPr>
            <a:normAutofit fontScale="90000"/>
          </a:bodyPr>
          <a:lstStyle/>
          <a:p>
            <a:r>
              <a:rPr lang="en-US" dirty="0"/>
              <a:t>2. Project Constraints</a:t>
            </a:r>
            <a:br>
              <a:rPr lang="en-US" dirty="0"/>
            </a:b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D5A8844-B12E-66FE-0DD6-6E3B1F2AE4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9725" y="1132514"/>
            <a:ext cx="11790188" cy="50333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Namenskonventionen und Terminologie</a:t>
            </a:r>
          </a:p>
          <a:p>
            <a:pPr lvl="1"/>
            <a:r>
              <a:rPr lang="de-DE" b="1" dirty="0"/>
              <a:t>Anfrage</a:t>
            </a:r>
            <a:r>
              <a:rPr lang="de-DE" dirty="0"/>
              <a:t>: Beratungsstelle wurde zwecks kurzer Frage oder zur Terminvereinbarung kontaktiert</a:t>
            </a:r>
          </a:p>
          <a:p>
            <a:pPr lvl="1"/>
            <a:r>
              <a:rPr lang="de-DE" b="1" dirty="0"/>
              <a:t>Beratungsfall (Fall)</a:t>
            </a:r>
            <a:r>
              <a:rPr lang="de-DE" dirty="0"/>
              <a:t>: Dokumentation einer oder mehrerer Beratungssitzungen</a:t>
            </a:r>
          </a:p>
          <a:p>
            <a:pPr lvl="1"/>
            <a:r>
              <a:rPr lang="de-DE" b="1" dirty="0"/>
              <a:t>Klient*in</a:t>
            </a:r>
            <a:r>
              <a:rPr lang="de-DE" dirty="0"/>
              <a:t>: Person, die Beratung in Anspruch nimmt</a:t>
            </a:r>
          </a:p>
          <a:p>
            <a:pPr lvl="1"/>
            <a:r>
              <a:rPr lang="de-DE" b="1" dirty="0"/>
              <a:t>Preset</a:t>
            </a:r>
            <a:r>
              <a:rPr lang="de-DE" dirty="0"/>
              <a:t>: gespeicherte Filterkonfiguration für die statistische Auswertung</a:t>
            </a:r>
          </a:p>
          <a:p>
            <a:pPr lvl="1"/>
            <a:r>
              <a:rPr lang="de-DE" b="1" dirty="0"/>
              <a:t>Mitarbeiter*in</a:t>
            </a:r>
            <a:r>
              <a:rPr lang="de-DE" dirty="0"/>
              <a:t>: Nutzer*in des Systems mit Basis- oder erweiterten Rechten</a:t>
            </a:r>
          </a:p>
          <a:p>
            <a:pPr lvl="1"/>
            <a:r>
              <a:rPr lang="de-DE" b="1" dirty="0"/>
              <a:t>Administrator*in</a:t>
            </a:r>
            <a:r>
              <a:rPr lang="de-DE" dirty="0"/>
              <a:t>: Nutzerin mit administrativen Rechten zur Benutzerverwaltung.</a:t>
            </a:r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Relevante Fakten und Annahmen</a:t>
            </a:r>
          </a:p>
          <a:p>
            <a:pPr lvl="1"/>
            <a:r>
              <a:rPr lang="de-DE" dirty="0"/>
              <a:t>Vertraulichkeit und auf Wunsch anonyme Nutzung des Beratungsangebotes</a:t>
            </a:r>
          </a:p>
          <a:p>
            <a:pPr lvl="1"/>
            <a:r>
              <a:rPr lang="de-DE" dirty="0"/>
              <a:t>Bellis e.V. ist gemeinnütziger Verein --&gt;</a:t>
            </a:r>
          </a:p>
          <a:p>
            <a:pPr lvl="1"/>
            <a:r>
              <a:rPr lang="de-DE" dirty="0"/>
              <a:t>Nutzung von mehreren Fachberatungsstellen</a:t>
            </a:r>
          </a:p>
          <a:p>
            <a:pPr lvl="1"/>
            <a:r>
              <a:rPr lang="de-DE" dirty="0"/>
              <a:t>bisher Erfassung mit Excel-Tabellen --&gt; Arbeit mit Software ggf. Neuland --&gt; Benutzerfreundlichkeit</a:t>
            </a:r>
          </a:p>
          <a:p>
            <a:pPr lvl="1"/>
            <a:r>
              <a:rPr lang="de-DE" dirty="0"/>
              <a:t>Software muss erweiterbar sein (ggf. Gesetzesänderungen)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653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0A19E-35FA-093B-A487-8D4138A60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A7DC019-50D7-C968-9989-532C90E3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152400"/>
            <a:ext cx="10656888" cy="468314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Funktional</a:t>
            </a:r>
            <a:r>
              <a:rPr lang="en-US" dirty="0"/>
              <a:t> Requirements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B5521EE-94A0-7682-ADD9-E0EF9D154E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Was ist der Sinn des Systems?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C667E-EDCD-C29F-97EE-F4B29829D2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087" y="1372234"/>
            <a:ext cx="11904838" cy="50117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Rahmen der Arbeit</a:t>
            </a:r>
          </a:p>
          <a:p>
            <a:pPr marL="0" indent="0">
              <a:buNone/>
            </a:pPr>
            <a:r>
              <a:rPr lang="de-DE" b="1" dirty="0"/>
              <a:t>Datenmodell und Data-</a:t>
            </a:r>
            <a:r>
              <a:rPr lang="de-DE" b="1" dirty="0" err="1"/>
              <a:t>dictionary</a:t>
            </a:r>
            <a:endParaRPr lang="de-DE" b="1" dirty="0"/>
          </a:p>
          <a:p>
            <a:pPr marL="457200" lvl="1" indent="0">
              <a:buNone/>
            </a:pPr>
            <a:r>
              <a:rPr lang="de-DE" dirty="0"/>
              <a:t>Das System verwaltet die folgenden zentralen Datentypen:</a:t>
            </a:r>
          </a:p>
          <a:p>
            <a:pPr lvl="2"/>
            <a:r>
              <a:rPr lang="de-DE" b="1" dirty="0"/>
              <a:t>Anfrage</a:t>
            </a:r>
            <a:r>
              <a:rPr lang="de-DE" dirty="0"/>
              <a:t>: Enthält Informationen über Erstkontakte (Telefon, E-Mail usw.)</a:t>
            </a:r>
          </a:p>
          <a:p>
            <a:pPr lvl="2"/>
            <a:r>
              <a:rPr lang="de-DE" b="1" dirty="0"/>
              <a:t>Beratungsfall</a:t>
            </a:r>
            <a:r>
              <a:rPr lang="de-DE" dirty="0"/>
              <a:t>: Enthält Informationen über laufende Beratungen</a:t>
            </a:r>
          </a:p>
          <a:p>
            <a:pPr lvl="2"/>
            <a:r>
              <a:rPr lang="de-DE" b="1" dirty="0"/>
              <a:t>Klientin</a:t>
            </a:r>
            <a:r>
              <a:rPr lang="de-DE" dirty="0"/>
              <a:t>: Person, die beraten wird</a:t>
            </a:r>
          </a:p>
          <a:p>
            <a:pPr lvl="2"/>
            <a:r>
              <a:rPr lang="de-DE" b="1" dirty="0"/>
              <a:t>Preset</a:t>
            </a:r>
            <a:r>
              <a:rPr lang="de-DE" dirty="0"/>
              <a:t>: Gespeicherte Filtereinstellungen für Statistiken</a:t>
            </a:r>
          </a:p>
          <a:p>
            <a:pPr lvl="2"/>
            <a:r>
              <a:rPr lang="de-DE" b="1" dirty="0"/>
              <a:t>Benutzerkonto</a:t>
            </a:r>
            <a:r>
              <a:rPr lang="de-DE" dirty="0"/>
              <a:t>: Zugangsdaten und Rollen (Basis, Erweiterung, Admin), gespeichert sind Email und Namen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Zwischen den Datentypen bestehen folgende Beziehungen:</a:t>
            </a:r>
          </a:p>
          <a:p>
            <a:pPr lvl="2"/>
            <a:r>
              <a:rPr lang="de-DE" dirty="0"/>
              <a:t>eine Klientin kann mehrere Beratungsfälle haben</a:t>
            </a:r>
          </a:p>
          <a:p>
            <a:pPr lvl="2"/>
            <a:r>
              <a:rPr lang="de-DE" dirty="0"/>
              <a:t>jeder Beratungsfall kann aus einer Anfrage entstehen</a:t>
            </a:r>
          </a:p>
          <a:p>
            <a:pPr lvl="2"/>
            <a:r>
              <a:rPr lang="de-DE" dirty="0"/>
              <a:t>ein Benutzerkonto ist einer Mitarbeiterin zugeordnet</a:t>
            </a:r>
          </a:p>
          <a:p>
            <a:pPr lvl="2"/>
            <a:r>
              <a:rPr lang="de-DE" dirty="0"/>
              <a:t>ein Preset kann einem oder allen Benutzerkonten zugeordnet sein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23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7C90C-3314-BC95-22FA-FE0CC2DDC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D7FD1EF-7865-4496-08C9-F0509F4F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152400"/>
            <a:ext cx="10656888" cy="468314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Funktional</a:t>
            </a:r>
            <a:r>
              <a:rPr lang="en-US" dirty="0"/>
              <a:t> Requirements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1FA1A5C-74A4-75E0-B345-99BAF42013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8235" y="1981486"/>
            <a:ext cx="8387592" cy="3127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Rahmen des Produkts</a:t>
            </a:r>
          </a:p>
          <a:p>
            <a:pPr lvl="1"/>
            <a:r>
              <a:rPr lang="de-DE" dirty="0"/>
              <a:t>Eingabemasken für Anfragen und Fälle</a:t>
            </a:r>
          </a:p>
          <a:p>
            <a:pPr lvl="1"/>
            <a:r>
              <a:rPr lang="de-DE" dirty="0"/>
              <a:t>Suchfunktion</a:t>
            </a:r>
          </a:p>
          <a:p>
            <a:pPr lvl="1"/>
            <a:r>
              <a:rPr lang="de-DE" dirty="0"/>
              <a:t>Bearbeitungsfunktion</a:t>
            </a:r>
          </a:p>
          <a:p>
            <a:pPr lvl="1"/>
            <a:r>
              <a:rPr lang="de-DE" dirty="0"/>
              <a:t>Erweiterbarkeit der Eingabemaske</a:t>
            </a:r>
          </a:p>
          <a:p>
            <a:pPr lvl="1"/>
            <a:r>
              <a:rPr lang="de-DE" dirty="0"/>
              <a:t>Ausgabe von Statistiken</a:t>
            </a:r>
          </a:p>
          <a:p>
            <a:pPr lvl="1"/>
            <a:r>
              <a:rPr lang="de-DE" dirty="0"/>
              <a:t>Nutzerverwaltung über Admin-Zugang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237CAAD0-AF9F-AA42-7997-B1DFE78F5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2088" y="908050"/>
            <a:ext cx="11807825" cy="928370"/>
          </a:xfrm>
        </p:spPr>
        <p:txBody>
          <a:bodyPr/>
          <a:lstStyle/>
          <a:p>
            <a:r>
              <a:rPr lang="de-DE" dirty="0"/>
              <a:t>Was ist der Sinn des Systems?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464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E04F9-5B1A-168E-7287-F91046555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F9FD6B6-D8E2-FABF-19CC-BA5A01A1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152400"/>
            <a:ext cx="10656888" cy="468314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Funktional</a:t>
            </a:r>
            <a:r>
              <a:rPr lang="en-US" dirty="0"/>
              <a:t> Requirements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D03D3D3-E0C3-0CC4-A68D-00D5AEE87F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Funktionelle Anforderungen und Anforderungen an Daten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B101F-074F-BE2F-317F-7AA498CC8B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087" y="1372234"/>
            <a:ext cx="11904838" cy="501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3.1 Eingabe</a:t>
            </a:r>
          </a:p>
          <a:p>
            <a:pPr lvl="1"/>
            <a:r>
              <a:rPr lang="de-DE" dirty="0"/>
              <a:t>es gibt zwei Arten von Datensätzen: </a:t>
            </a:r>
            <a:r>
              <a:rPr lang="de-DE" b="1" dirty="0"/>
              <a:t>Anfragen</a:t>
            </a:r>
            <a:r>
              <a:rPr lang="de-DE" dirty="0"/>
              <a:t> und </a:t>
            </a:r>
            <a:r>
              <a:rPr lang="de-DE" b="1" dirty="0"/>
              <a:t>Beratungsfälle</a:t>
            </a:r>
            <a:endParaRPr lang="de-DE" dirty="0"/>
          </a:p>
          <a:p>
            <a:pPr lvl="1"/>
            <a:r>
              <a:rPr lang="de-DE" dirty="0"/>
              <a:t>für jede Art müssen </a:t>
            </a:r>
            <a:r>
              <a:rPr lang="de-DE" b="1" dirty="0"/>
              <a:t>Eingabemasken</a:t>
            </a:r>
            <a:r>
              <a:rPr lang="de-DE" dirty="0"/>
              <a:t> zur Verfügung stehen</a:t>
            </a:r>
          </a:p>
          <a:p>
            <a:pPr lvl="1"/>
            <a:r>
              <a:rPr lang="de-DE" dirty="0"/>
              <a:t>beim Speichern wird geprüft, ob alle Pflichtfelder ausgefüllt sind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falls nicht: Meldung --&gt; Option, fehlende Felder nachzutragen oder unvollständige Daten zu speichern</a:t>
            </a:r>
          </a:p>
          <a:p>
            <a:pPr marL="914400" lvl="2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3.2 Daten bearbeiten</a:t>
            </a:r>
          </a:p>
          <a:p>
            <a:pPr lvl="1"/>
            <a:r>
              <a:rPr lang="de-DE" dirty="0"/>
              <a:t>alle Mitarbeiter*innen können bestehende Datensätze suchen und aktualisieren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Anfrage nach Tag suchen und bearbeiten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Fall suchen (Suchkriterium?)</a:t>
            </a:r>
          </a:p>
          <a:p>
            <a:pPr lvl="1"/>
            <a:r>
              <a:rPr lang="de-DE" dirty="0"/>
              <a:t>neue Informationen ergänzen und speichern</a:t>
            </a:r>
          </a:p>
          <a:p>
            <a:pPr lvl="1"/>
            <a:r>
              <a:rPr lang="de-DE" dirty="0"/>
              <a:t>nach Beratungstermin vermerken, dass Termin stattgefunden hat und in welcher Form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756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58B82-D61A-6878-387A-90592DDE3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8A17CFA-ED36-00F4-60B8-0757ADEE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152400"/>
            <a:ext cx="10656888" cy="468314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Funktional</a:t>
            </a:r>
            <a:r>
              <a:rPr lang="en-US" dirty="0"/>
              <a:t> Requirements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E9C6B31-2BB9-BCBA-9697-5AEEF7F01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Funktionelle Anforderungen und Anforderungen an Daten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EAD22-942B-87E0-AA2A-0D00E1237C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087" y="1372234"/>
            <a:ext cx="11904838" cy="50117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3.3 Eingabemaske erweitern</a:t>
            </a:r>
          </a:p>
          <a:p>
            <a:pPr lvl="1"/>
            <a:r>
              <a:rPr lang="de-DE" dirty="0"/>
              <a:t>Name des neuen Feldes</a:t>
            </a:r>
          </a:p>
          <a:p>
            <a:pPr lvl="1"/>
            <a:r>
              <a:rPr lang="de-DE" dirty="0"/>
              <a:t>Art der Eingabe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Textfeld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Zahlenfeld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Datum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anpassbare Auswahlmöglichkeiten/ Dropdownlisten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Kontrollkästchen?</a:t>
            </a:r>
          </a:p>
          <a:p>
            <a:pPr marL="0" indent="0">
              <a:buNone/>
            </a:pPr>
            <a:r>
              <a:rPr lang="de-DE" b="1" dirty="0"/>
              <a:t>3.4 Ausgabe von Statistiken</a:t>
            </a:r>
          </a:p>
          <a:p>
            <a:pPr lvl="1"/>
            <a:r>
              <a:rPr lang="de-DE" dirty="0"/>
              <a:t>Filter setzen mit Zeitraum und Merkmal</a:t>
            </a:r>
          </a:p>
          <a:p>
            <a:pPr lvl="1"/>
            <a:r>
              <a:rPr lang="de-DE" dirty="0"/>
              <a:t>Filter als "</a:t>
            </a:r>
            <a:r>
              <a:rPr lang="de-DE" dirty="0" err="1"/>
              <a:t>preset</a:t>
            </a:r>
            <a:r>
              <a:rPr lang="de-DE" dirty="0"/>
              <a:t>" speichern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persönliches "</a:t>
            </a:r>
            <a:r>
              <a:rPr lang="de-DE" dirty="0" err="1"/>
              <a:t>preset</a:t>
            </a:r>
            <a:r>
              <a:rPr lang="de-DE" dirty="0"/>
              <a:t>"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geteiltes "</a:t>
            </a:r>
            <a:r>
              <a:rPr lang="de-DE" dirty="0" err="1"/>
              <a:t>preset</a:t>
            </a:r>
            <a:r>
              <a:rPr lang="de-DE" dirty="0"/>
              <a:t>"</a:t>
            </a:r>
          </a:p>
          <a:p>
            <a:pPr lvl="1"/>
            <a:r>
              <a:rPr lang="de-DE" dirty="0"/>
              <a:t>drei Standard-Presets sind mitgeliefert</a:t>
            </a:r>
          </a:p>
          <a:p>
            <a:pPr lvl="1"/>
            <a:r>
              <a:rPr lang="de-DE" dirty="0"/>
              <a:t>Daten sollen exportiert werden können (PDF, XLSX, CSV)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183108"/>
      </p:ext>
    </p:extLst>
  </p:cSld>
  <p:clrMapOvr>
    <a:masterClrMapping/>
  </p:clrMapOvr>
</p:sld>
</file>

<file path=ppt/theme/theme1.xml><?xml version="1.0" encoding="utf-8"?>
<a:theme xmlns:a="http://schemas.openxmlformats.org/drawingml/2006/main" name="TUC Startfolie">
  <a:themeElements>
    <a:clrScheme name="Benutzerdefiniert 1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005F50"/>
      </a:accent1>
      <a:accent2>
        <a:srgbClr val="4A8246"/>
      </a:accent2>
      <a:accent3>
        <a:srgbClr val="00C6A7"/>
      </a:accent3>
      <a:accent4>
        <a:srgbClr val="F2F2F2"/>
      </a:accent4>
      <a:accent5>
        <a:srgbClr val="92D050"/>
      </a:accent5>
      <a:accent6>
        <a:srgbClr val="00322A"/>
      </a:accent6>
      <a:hlink>
        <a:srgbClr val="005F50"/>
      </a:hlink>
      <a:folHlink>
        <a:srgbClr val="00AC8F"/>
      </a:folHlink>
    </a:clrScheme>
    <a:fontScheme name="4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4" id="{8E23E5B1-ED62-4819-9B36-298B6B0E6F18}" vid="{DB5A10D5-1650-48E2-8DB9-B470665AD63C}"/>
    </a:ext>
  </a:extLst>
</a:theme>
</file>

<file path=ppt/theme/theme2.xml><?xml version="1.0" encoding="utf-8"?>
<a:theme xmlns:a="http://schemas.openxmlformats.org/drawingml/2006/main" name="TUC Folgefolien ">
  <a:themeElements>
    <a:clrScheme name="Benutzerdefiniert 2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005F50"/>
      </a:accent1>
      <a:accent2>
        <a:srgbClr val="4A8246"/>
      </a:accent2>
      <a:accent3>
        <a:srgbClr val="00C6A7"/>
      </a:accent3>
      <a:accent4>
        <a:srgbClr val="F2F2F2"/>
      </a:accent4>
      <a:accent5>
        <a:srgbClr val="92D050"/>
      </a:accent5>
      <a:accent6>
        <a:srgbClr val="00322A"/>
      </a:accent6>
      <a:hlink>
        <a:srgbClr val="005F50"/>
      </a:hlink>
      <a:folHlink>
        <a:srgbClr val="00AC8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4" id="{8E23E5B1-ED62-4819-9B36-298B6B0E6F18}" vid="{AAFD04C6-EAA1-4087-BFE9-807DE0C284A0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INFO_KH</Template>
  <TotalTime>0</TotalTime>
  <Words>828</Words>
  <Application>Microsoft Office PowerPoint</Application>
  <PresentationFormat>Widescreen</PresentationFormat>
  <Paragraphs>172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Roboto</vt:lpstr>
      <vt:lpstr>Calibri</vt:lpstr>
      <vt:lpstr>Arial</vt:lpstr>
      <vt:lpstr>Courier New</vt:lpstr>
      <vt:lpstr>TUC Startfolie</vt:lpstr>
      <vt:lpstr>TUC Folgefolien </vt:lpstr>
      <vt:lpstr>Softwarepraktikum WS25/26   </vt:lpstr>
      <vt:lpstr>Agenda</vt:lpstr>
      <vt:lpstr>1. Project Drivers </vt:lpstr>
      <vt:lpstr>2. Project Constraints </vt:lpstr>
      <vt:lpstr>2. Project Constraints </vt:lpstr>
      <vt:lpstr>3. Funktional Requirements</vt:lpstr>
      <vt:lpstr>3. Funktional Requirements</vt:lpstr>
      <vt:lpstr>3. Funktional Requirements</vt:lpstr>
      <vt:lpstr>3. Funktional Requirements</vt:lpstr>
      <vt:lpstr>3. Funktional Requirements</vt:lpstr>
      <vt:lpstr>4. Non-functional Requirements</vt:lpstr>
      <vt:lpstr>4. Non-functional Requirements</vt:lpstr>
      <vt:lpstr>5. Project Issues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Mohammad Rajeh</dc:creator>
  <cp:keywords/>
  <dc:description/>
  <cp:lastModifiedBy>Mohammad Rajeh</cp:lastModifiedBy>
  <cp:revision>1</cp:revision>
  <cp:lastPrinted>2015-10-30T11:33:42Z</cp:lastPrinted>
  <dcterms:created xsi:type="dcterms:W3CDTF">2025-10-30T14:38:09Z</dcterms:created>
  <dcterms:modified xsi:type="dcterms:W3CDTF">2025-10-30T15:27:41Z</dcterms:modified>
  <cp:category>Corporate Design der TU Chemnitz</cp:category>
</cp:coreProperties>
</file>