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739F0-879C-4CE5-B76D-2A6EA8E005B8}">
  <a:tblStyle styleId="{7C2739F0-879C-4CE5-B76D-2A6EA8E005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558B9C6-FF39-4EA6-AE45-720BE160BBE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Actor는 film actor에 포함되어야 하지만 film actor는 actor에 포함되지 않아도 된다.</a:t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먼저 store_id=1에서</a:t>
            </a:r>
            <a:endParaRPr/>
          </a:p>
        </p:txBody>
      </p:sp>
      <p:sp>
        <p:nvSpPr>
          <p:cNvPr id="425" name="Google Shape;4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트리거가 프로그램이냐, SQL이냐 다 같은 말이긴 하겠지만 보다 정확히 하기 위해 mariadb 사이트에 있는 ‘명령문’이라는 단어를 사용하였습니다.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절차형 SQL : JAVA 등의 프로그래밍 언어와 같이 연속적인 실행이나, 분기, 반복 등의 제어가 가능한 SQL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무결성 : 데이터의 정확성을 보장하기 위해 정확하지 않은 데이터를 데이터베이스 내에 저장되는 것을 방지하기 위한 제약조건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로그 메시지 출력 : 사용자가 컴퓨터에 요청한 명령이 컴퓨터가 데이터를 처리하는 과정 및 결과 등을 기록으로 남긴 것을 로그라 하며, 이것을 메시지로 출력할 때 트리거를 이용.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DCL : 데이터 제어어, COMMIT과 ROLLBACK 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DDL : 데이터 정의어, 테이블 생성 변경 제어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DML : 데이터 조작어, 데이터베이스 값 관리 SELECT, UPDATE, INSERT, DELETE</a:t>
            </a:r>
            <a:endParaRPr/>
          </a:p>
        </p:txBody>
      </p:sp>
      <p:sp>
        <p:nvSpPr>
          <p:cNvPr id="457" name="Google Shape;45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안에 들어가는 내용 같은거는 세부설명에서 쓰일 것 같아서 정의만 간단하게 작성했습니다.</a:t>
            </a:r>
            <a:endParaRPr/>
          </a:p>
        </p:txBody>
      </p:sp>
      <p:sp>
        <p:nvSpPr>
          <p:cNvPr id="468" name="Google Shape;46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주문이 들어올 때 마다 집계테이블을 자동으로 갱신하는 업무처리</a:t>
            </a:r>
            <a:endParaRPr/>
          </a:p>
        </p:txBody>
      </p:sp>
      <p:sp>
        <p:nvSpPr>
          <p:cNvPr id="501" name="Google Shape;501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5" name="Google Shape;66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postfiles4.naver.net/20101110_195/lmlm4864_1289377936723BcAr5_JPEG/%B1%D7%B7%B9%C0%CC.jpg?type=w3" id="101" name="Google Shape;10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postfiles4.naver.net/20101110_195/lmlm4864_1289377936723BcAr5_JPEG/%B1%D7%B7%B9%C0%CC.jpg?type=w3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2" Type="http://schemas.openxmlformats.org/officeDocument/2006/relationships/image" Target="../media/image42.png"/><Relationship Id="rId9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5"/>
          <p:cNvGrpSpPr/>
          <p:nvPr/>
        </p:nvGrpSpPr>
        <p:grpSpPr>
          <a:xfrm>
            <a:off x="3686629" y="1968272"/>
            <a:ext cx="4818742" cy="1277213"/>
            <a:chOff x="3686629" y="1944220"/>
            <a:chExt cx="4818742" cy="1277213"/>
          </a:xfrm>
        </p:grpSpPr>
        <p:sp>
          <p:nvSpPr>
            <p:cNvPr id="166" name="Google Shape;166;p25"/>
            <p:cNvSpPr/>
            <p:nvPr/>
          </p:nvSpPr>
          <p:spPr>
            <a:xfrm>
              <a:off x="3686629" y="1944220"/>
              <a:ext cx="4818742" cy="1277213"/>
            </a:xfrm>
            <a:prstGeom prst="rect">
              <a:avLst/>
            </a:prstGeom>
            <a:solidFill>
              <a:srgbClr val="F7EFE2"/>
            </a:solidFill>
            <a:ln cap="flat" cmpd="sng" w="22225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3887703" y="2198105"/>
              <a:ext cx="440062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트리거(Trigger)</a:t>
              </a:r>
              <a:endParaRPr b="1" i="0" sz="4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5"/>
          <p:cNvSpPr/>
          <p:nvPr/>
        </p:nvSpPr>
        <p:spPr>
          <a:xfrm>
            <a:off x="3678642" y="4182727"/>
            <a:ext cx="4818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B조 김선유 김태훈 남궁혜영 손영현 이윤정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4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4" name="Google Shape;244;p34"/>
          <p:cNvSpPr/>
          <p:nvPr/>
        </p:nvSpPr>
        <p:spPr>
          <a:xfrm>
            <a:off x="275771" y="423706"/>
            <a:ext cx="10518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254" y="1199627"/>
            <a:ext cx="9503491" cy="537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35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" name="Google Shape;251;p35"/>
          <p:cNvSpPr/>
          <p:nvPr/>
        </p:nvSpPr>
        <p:spPr>
          <a:xfrm>
            <a:off x="275771" y="423706"/>
            <a:ext cx="23949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96" y="1635918"/>
            <a:ext cx="1581371" cy="10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881" y="1685549"/>
            <a:ext cx="1505160" cy="87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2012" y="1673826"/>
            <a:ext cx="1514686" cy="108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0148" y="1665214"/>
            <a:ext cx="1400370" cy="9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83969" y="1653491"/>
            <a:ext cx="1810003" cy="20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2845" y="1694533"/>
            <a:ext cx="1771897" cy="1848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35"/>
          <p:cNvGrpSpPr/>
          <p:nvPr/>
        </p:nvGrpSpPr>
        <p:grpSpPr>
          <a:xfrm>
            <a:off x="3867030" y="4699049"/>
            <a:ext cx="2394982" cy="945586"/>
            <a:chOff x="6261098" y="3953195"/>
            <a:chExt cx="2394982" cy="945586"/>
          </a:xfrm>
        </p:grpSpPr>
        <p:cxnSp>
          <p:nvCxnSpPr>
            <p:cNvPr id="259" name="Google Shape;259;p35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60" name="Google Shape;260;p35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카테고리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5758552" y="4699049"/>
            <a:ext cx="2394982" cy="945586"/>
            <a:chOff x="6261098" y="3953195"/>
            <a:chExt cx="2394982" cy="945586"/>
          </a:xfrm>
        </p:grpSpPr>
        <p:cxnSp>
          <p:nvCxnSpPr>
            <p:cNvPr id="263" name="Google Shape;263;p35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64" name="Google Shape;264;p35"/>
            <p:cNvSpPr/>
            <p:nvPr/>
          </p:nvSpPr>
          <p:spPr>
            <a:xfrm>
              <a:off x="6449944" y="4560227"/>
              <a:ext cx="200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도시별 코드</a:t>
              </a:r>
              <a:endParaRPr b="0" i="0" sz="16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city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5"/>
          <p:cNvGrpSpPr/>
          <p:nvPr/>
        </p:nvGrpSpPr>
        <p:grpSpPr>
          <a:xfrm>
            <a:off x="1926776" y="4705248"/>
            <a:ext cx="2394982" cy="1191807"/>
            <a:chOff x="6261098" y="3953195"/>
            <a:chExt cx="2394982" cy="1191807"/>
          </a:xfrm>
        </p:grpSpPr>
        <p:cxnSp>
          <p:nvCxnSpPr>
            <p:cNvPr id="267" name="Google Shape;267;p35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68" name="Google Shape;268;p35"/>
            <p:cNvSpPr/>
            <p:nvPr/>
          </p:nvSpPr>
          <p:spPr>
            <a:xfrm>
              <a:off x="6555603" y="4560227"/>
              <a:ext cx="18059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손님, 직원, 매장의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주소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35"/>
          <p:cNvGrpSpPr/>
          <p:nvPr/>
        </p:nvGrpSpPr>
        <p:grpSpPr>
          <a:xfrm>
            <a:off x="45998" y="4706867"/>
            <a:ext cx="2394982" cy="945586"/>
            <a:chOff x="6261098" y="3953195"/>
            <a:chExt cx="2394982" cy="945586"/>
          </a:xfrm>
        </p:grpSpPr>
        <p:cxnSp>
          <p:nvCxnSpPr>
            <p:cNvPr id="271" name="Google Shape;271;p35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72" name="Google Shape;272;p35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 배우 정보</a:t>
              </a:r>
              <a:endParaRPr b="0" i="0" sz="16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5"/>
          <p:cNvGrpSpPr/>
          <p:nvPr/>
        </p:nvGrpSpPr>
        <p:grpSpPr>
          <a:xfrm>
            <a:off x="7650543" y="4706867"/>
            <a:ext cx="2394982" cy="945586"/>
            <a:chOff x="6261098" y="3953195"/>
            <a:chExt cx="2394982" cy="945586"/>
          </a:xfrm>
        </p:grpSpPr>
        <p:cxnSp>
          <p:nvCxnSpPr>
            <p:cNvPr id="275" name="Google Shape;275;p35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76" name="Google Shape;276;p35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나라별 코드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country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35"/>
          <p:cNvGrpSpPr/>
          <p:nvPr/>
        </p:nvGrpSpPr>
        <p:grpSpPr>
          <a:xfrm>
            <a:off x="9558186" y="4699049"/>
            <a:ext cx="2394982" cy="945586"/>
            <a:chOff x="6261098" y="3953195"/>
            <a:chExt cx="2394982" cy="945586"/>
          </a:xfrm>
        </p:grpSpPr>
        <p:cxnSp>
          <p:nvCxnSpPr>
            <p:cNvPr id="279" name="Google Shape;279;p35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80" name="Google Shape;280;p35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손님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36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7" name="Google Shape;287;p36"/>
          <p:cNvSpPr/>
          <p:nvPr/>
        </p:nvSpPr>
        <p:spPr>
          <a:xfrm>
            <a:off x="275771" y="423706"/>
            <a:ext cx="23330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37" y="1659723"/>
            <a:ext cx="1867161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341" y="1659723"/>
            <a:ext cx="1743318" cy="94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7524" y="1669249"/>
            <a:ext cx="1476581" cy="92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23970" y="1669249"/>
            <a:ext cx="1752845" cy="108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9263" y="1659723"/>
            <a:ext cx="1705213" cy="89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6"/>
          <p:cNvGrpSpPr/>
          <p:nvPr/>
        </p:nvGrpSpPr>
        <p:grpSpPr>
          <a:xfrm>
            <a:off x="4817567" y="4713173"/>
            <a:ext cx="2394982" cy="945586"/>
            <a:chOff x="6261098" y="3953195"/>
            <a:chExt cx="2394982" cy="945586"/>
          </a:xfrm>
        </p:grpSpPr>
        <p:cxnSp>
          <p:nvCxnSpPr>
            <p:cNvPr id="294" name="Google Shape;294;p36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95" name="Google Shape;295;p36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영화-카테고리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film_category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36"/>
          <p:cNvGrpSpPr/>
          <p:nvPr/>
        </p:nvGrpSpPr>
        <p:grpSpPr>
          <a:xfrm>
            <a:off x="6930895" y="4714194"/>
            <a:ext cx="2394982" cy="1191807"/>
            <a:chOff x="6261098" y="3953195"/>
            <a:chExt cx="2394982" cy="1191807"/>
          </a:xfrm>
        </p:grpSpPr>
        <p:cxnSp>
          <p:nvCxnSpPr>
            <p:cNvPr id="298" name="Google Shape;298;p36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99" name="Google Shape;299;p36"/>
            <p:cNvSpPr/>
            <p:nvPr/>
          </p:nvSpPr>
          <p:spPr>
            <a:xfrm>
              <a:off x="6449944" y="4560227"/>
              <a:ext cx="20079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영화의 제목&amp;내용</a:t>
              </a:r>
              <a:endParaRPr b="0" i="0" sz="16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검색하기 위한 용도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film_text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36"/>
          <p:cNvGrpSpPr/>
          <p:nvPr/>
        </p:nvGrpSpPr>
        <p:grpSpPr>
          <a:xfrm>
            <a:off x="2734378" y="4715802"/>
            <a:ext cx="2394982" cy="945586"/>
            <a:chOff x="6261098" y="3953195"/>
            <a:chExt cx="2394982" cy="945586"/>
          </a:xfrm>
        </p:grpSpPr>
        <p:cxnSp>
          <p:nvCxnSpPr>
            <p:cNvPr id="302" name="Google Shape;302;p36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03" name="Google Shape;303;p36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영화별 출연배우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film_actor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36"/>
          <p:cNvGrpSpPr/>
          <p:nvPr/>
        </p:nvGrpSpPr>
        <p:grpSpPr>
          <a:xfrm>
            <a:off x="508326" y="4725917"/>
            <a:ext cx="2394982" cy="945586"/>
            <a:chOff x="6261098" y="3953195"/>
            <a:chExt cx="2394982" cy="945586"/>
          </a:xfrm>
        </p:grpSpPr>
        <p:cxnSp>
          <p:nvCxnSpPr>
            <p:cNvPr id="306" name="Google Shape;306;p36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07" name="Google Shape;307;p36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영화-대여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film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36"/>
          <p:cNvGrpSpPr/>
          <p:nvPr/>
        </p:nvGrpSpPr>
        <p:grpSpPr>
          <a:xfrm>
            <a:off x="9044224" y="4714194"/>
            <a:ext cx="2394982" cy="945586"/>
            <a:chOff x="6261098" y="3953195"/>
            <a:chExt cx="2394982" cy="945586"/>
          </a:xfrm>
        </p:grpSpPr>
        <p:cxnSp>
          <p:nvCxnSpPr>
            <p:cNvPr id="310" name="Google Shape;310;p36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11" name="Google Shape;311;p36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매장 내 재고여부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inventory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37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8" name="Google Shape;318;p37"/>
          <p:cNvSpPr/>
          <p:nvPr/>
        </p:nvSpPr>
        <p:spPr>
          <a:xfrm>
            <a:off x="275771" y="423706"/>
            <a:ext cx="23949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465" y="1606648"/>
            <a:ext cx="1810003" cy="166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4314" y="1606648"/>
            <a:ext cx="1943371" cy="163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2531" y="1606648"/>
            <a:ext cx="1857634" cy="242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75011" y="1618705"/>
            <a:ext cx="1733792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4196" y="1618705"/>
            <a:ext cx="1600423" cy="943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7"/>
          <p:cNvGrpSpPr/>
          <p:nvPr/>
        </p:nvGrpSpPr>
        <p:grpSpPr>
          <a:xfrm>
            <a:off x="4898508" y="4717028"/>
            <a:ext cx="2394982" cy="945586"/>
            <a:chOff x="6261098" y="3953195"/>
            <a:chExt cx="2394982" cy="945586"/>
          </a:xfrm>
        </p:grpSpPr>
        <p:cxnSp>
          <p:nvCxnSpPr>
            <p:cNvPr id="325" name="Google Shape;325;p37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26" name="Google Shape;326;p37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 대여 내역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rental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37"/>
          <p:cNvGrpSpPr/>
          <p:nvPr/>
        </p:nvGrpSpPr>
        <p:grpSpPr>
          <a:xfrm>
            <a:off x="7173857" y="4709772"/>
            <a:ext cx="2394982" cy="945586"/>
            <a:chOff x="6261098" y="3953195"/>
            <a:chExt cx="2394982" cy="945586"/>
          </a:xfrm>
        </p:grpSpPr>
        <p:cxnSp>
          <p:nvCxnSpPr>
            <p:cNvPr id="329" name="Google Shape;329;p37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30" name="Google Shape;330;p37"/>
            <p:cNvSpPr/>
            <p:nvPr/>
          </p:nvSpPr>
          <p:spPr>
            <a:xfrm>
              <a:off x="6449944" y="4560227"/>
              <a:ext cx="200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직원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staff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7"/>
          <p:cNvGrpSpPr/>
          <p:nvPr/>
        </p:nvGrpSpPr>
        <p:grpSpPr>
          <a:xfrm>
            <a:off x="2656402" y="4712825"/>
            <a:ext cx="2394982" cy="945586"/>
            <a:chOff x="6261098" y="3953195"/>
            <a:chExt cx="2394982" cy="945586"/>
          </a:xfrm>
        </p:grpSpPr>
        <p:cxnSp>
          <p:nvCxnSpPr>
            <p:cNvPr id="333" name="Google Shape;333;p37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34" name="Google Shape;334;p37"/>
            <p:cNvSpPr/>
            <p:nvPr/>
          </p:nvSpPr>
          <p:spPr>
            <a:xfrm>
              <a:off x="6449944" y="4560227"/>
              <a:ext cx="200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 대여 후 지불금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payment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563273" y="4711231"/>
            <a:ext cx="2394982" cy="945586"/>
            <a:chOff x="6261098" y="3953195"/>
            <a:chExt cx="2394982" cy="945586"/>
          </a:xfrm>
        </p:grpSpPr>
        <p:cxnSp>
          <p:nvCxnSpPr>
            <p:cNvPr id="337" name="Google Shape;337;p37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38" name="Google Shape;338;p37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 상영 언어</a:t>
              </a:r>
              <a:endParaRPr b="0" i="0" sz="16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language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9327941" y="4700345"/>
            <a:ext cx="2394982" cy="945586"/>
            <a:chOff x="6261098" y="3953195"/>
            <a:chExt cx="2394982" cy="945586"/>
          </a:xfrm>
        </p:grpSpPr>
        <p:cxnSp>
          <p:nvCxnSpPr>
            <p:cNvPr id="341" name="Google Shape;341;p37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42" name="Google Shape;342;p37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매장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38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9" name="Google Shape;349;p38"/>
          <p:cNvSpPr/>
          <p:nvPr/>
        </p:nvSpPr>
        <p:spPr>
          <a:xfrm>
            <a:off x="275771" y="423706"/>
            <a:ext cx="22477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38"/>
          <p:cNvGrpSpPr/>
          <p:nvPr/>
        </p:nvGrpSpPr>
        <p:grpSpPr>
          <a:xfrm>
            <a:off x="423034" y="1504473"/>
            <a:ext cx="2394982" cy="1191732"/>
            <a:chOff x="6261098" y="3953195"/>
            <a:chExt cx="2394982" cy="1191732"/>
          </a:xfrm>
        </p:grpSpPr>
        <p:cxnSp>
          <p:nvCxnSpPr>
            <p:cNvPr id="351" name="Google Shape;351;p38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52" name="Google Shape;352;p38"/>
            <p:cNvSpPr/>
            <p:nvPr/>
          </p:nvSpPr>
          <p:spPr>
            <a:xfrm>
              <a:off x="6555603" y="4560227"/>
              <a:ext cx="1806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손님, 직원, 매장의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주소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4" name="Google Shape;3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34" y="3299275"/>
            <a:ext cx="11393491" cy="236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39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0" name="Google Shape;360;p39"/>
          <p:cNvSpPr/>
          <p:nvPr/>
        </p:nvSpPr>
        <p:spPr>
          <a:xfrm>
            <a:off x="275771" y="423706"/>
            <a:ext cx="24098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39" y="1292858"/>
            <a:ext cx="2409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39" y="2575285"/>
            <a:ext cx="11877496" cy="291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40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8" name="Google Shape;368;p40"/>
          <p:cNvSpPr/>
          <p:nvPr/>
        </p:nvSpPr>
        <p:spPr>
          <a:xfrm>
            <a:off x="275771" y="423706"/>
            <a:ext cx="23104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40"/>
          <p:cNvGrpSpPr/>
          <p:nvPr/>
        </p:nvGrpSpPr>
        <p:grpSpPr>
          <a:xfrm>
            <a:off x="275771" y="1305710"/>
            <a:ext cx="2394982" cy="945586"/>
            <a:chOff x="6261098" y="3953195"/>
            <a:chExt cx="2394982" cy="945586"/>
          </a:xfrm>
        </p:grpSpPr>
        <p:cxnSp>
          <p:nvCxnSpPr>
            <p:cNvPr id="370" name="Google Shape;370;p40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71" name="Google Shape;371;p40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영화-대여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film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텍스트이(가) 표시된 사진&#10;&#10;자동 생성된 설명" id="373" name="Google Shape;3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6" y="2628899"/>
            <a:ext cx="11831307" cy="344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1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79" name="Google Shape;379;p41"/>
          <p:cNvSpPr/>
          <p:nvPr/>
        </p:nvSpPr>
        <p:spPr>
          <a:xfrm>
            <a:off x="275771" y="423706"/>
            <a:ext cx="23631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41"/>
          <p:cNvGrpSpPr/>
          <p:nvPr/>
        </p:nvGrpSpPr>
        <p:grpSpPr>
          <a:xfrm>
            <a:off x="442172" y="1759979"/>
            <a:ext cx="2394982" cy="1191807"/>
            <a:chOff x="6261098" y="3953195"/>
            <a:chExt cx="2394982" cy="1191807"/>
          </a:xfrm>
        </p:grpSpPr>
        <p:cxnSp>
          <p:nvCxnSpPr>
            <p:cNvPr id="381" name="Google Shape;381;p41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82" name="Google Shape;382;p41"/>
            <p:cNvSpPr/>
            <p:nvPr/>
          </p:nvSpPr>
          <p:spPr>
            <a:xfrm>
              <a:off x="6449944" y="4560227"/>
              <a:ext cx="20079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영화의 제목&amp;내용</a:t>
              </a:r>
              <a:endParaRPr b="0" i="0" sz="16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검색하기 위한 용도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film_text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텍스트이(가) 표시된 사진&#10;&#10;자동 생성된 설명" id="384" name="Google Shape;3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556" y="1667628"/>
            <a:ext cx="5439534" cy="12384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41"/>
          <p:cNvGrpSpPr/>
          <p:nvPr/>
        </p:nvGrpSpPr>
        <p:grpSpPr>
          <a:xfrm>
            <a:off x="442172" y="3142103"/>
            <a:ext cx="2394982" cy="945586"/>
            <a:chOff x="6261098" y="3953195"/>
            <a:chExt cx="2394982" cy="945586"/>
          </a:xfrm>
        </p:grpSpPr>
        <p:cxnSp>
          <p:nvCxnSpPr>
            <p:cNvPr id="386" name="Google Shape;386;p41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87" name="Google Shape;387;p41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매장 내 재고여부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inventory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텍스트이(가) 표시된 사진&#10;&#10;자동 생성된 설명" id="389" name="Google Shape;38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95" y="4383575"/>
            <a:ext cx="10793331" cy="193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42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5" name="Google Shape;395;p42"/>
          <p:cNvSpPr/>
          <p:nvPr/>
        </p:nvSpPr>
        <p:spPr>
          <a:xfrm>
            <a:off x="275771" y="423706"/>
            <a:ext cx="23949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42"/>
          <p:cNvGrpSpPr/>
          <p:nvPr/>
        </p:nvGrpSpPr>
        <p:grpSpPr>
          <a:xfrm>
            <a:off x="157261" y="1688516"/>
            <a:ext cx="2394982" cy="945586"/>
            <a:chOff x="6261098" y="3953195"/>
            <a:chExt cx="2394982" cy="945586"/>
          </a:xfrm>
        </p:grpSpPr>
        <p:cxnSp>
          <p:nvCxnSpPr>
            <p:cNvPr id="397" name="Google Shape;397;p42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98" name="Google Shape;398;p42"/>
            <p:cNvSpPr/>
            <p:nvPr/>
          </p:nvSpPr>
          <p:spPr>
            <a:xfrm>
              <a:off x="6449944" y="4560227"/>
              <a:ext cx="200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 대여 후 지불금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payment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0" name="Google Shape;4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107" y="3049346"/>
            <a:ext cx="11545911" cy="27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43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6" name="Google Shape;406;p43"/>
          <p:cNvSpPr/>
          <p:nvPr/>
        </p:nvSpPr>
        <p:spPr>
          <a:xfrm>
            <a:off x="275771" y="423706"/>
            <a:ext cx="23949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3"/>
          <p:cNvGrpSpPr/>
          <p:nvPr/>
        </p:nvGrpSpPr>
        <p:grpSpPr>
          <a:xfrm>
            <a:off x="492763" y="1450377"/>
            <a:ext cx="2394982" cy="945586"/>
            <a:chOff x="6261098" y="3953195"/>
            <a:chExt cx="2394982" cy="945586"/>
          </a:xfrm>
        </p:grpSpPr>
        <p:cxnSp>
          <p:nvCxnSpPr>
            <p:cNvPr id="408" name="Google Shape;408;p43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09" name="Google Shape;409;p43"/>
            <p:cNvSpPr/>
            <p:nvPr/>
          </p:nvSpPr>
          <p:spPr>
            <a:xfrm>
              <a:off x="6555603" y="4560227"/>
              <a:ext cx="18059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영화 대여 내역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rental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1" name="Google Shape;4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742128"/>
            <a:ext cx="11726912" cy="295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6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26"/>
          <p:cNvSpPr/>
          <p:nvPr/>
        </p:nvSpPr>
        <p:spPr>
          <a:xfrm>
            <a:off x="275771" y="423706"/>
            <a:ext cx="21675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6"/>
          <p:cNvGrpSpPr/>
          <p:nvPr/>
        </p:nvGrpSpPr>
        <p:grpSpPr>
          <a:xfrm>
            <a:off x="3931986" y="1841179"/>
            <a:ext cx="3440736" cy="2627131"/>
            <a:chOff x="2024617" y="1644535"/>
            <a:chExt cx="3440736" cy="2627131"/>
          </a:xfrm>
        </p:grpSpPr>
        <p:sp>
          <p:nvSpPr>
            <p:cNvPr id="176" name="Google Shape;176;p26"/>
            <p:cNvSpPr/>
            <p:nvPr/>
          </p:nvSpPr>
          <p:spPr>
            <a:xfrm>
              <a:off x="2033996" y="1644535"/>
              <a:ext cx="2743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E49173"/>
                  </a:solidFill>
                  <a:latin typeface="Arial"/>
                  <a:ea typeface="Arial"/>
                  <a:cs typeface="Arial"/>
                  <a:sym typeface="Arial"/>
                </a:rPr>
                <a:t>Sakila</a:t>
              </a:r>
              <a:endParaRPr b="1" i="0" sz="4400" u="none" cap="none" strike="noStrike">
                <a:solidFill>
                  <a:srgbClr val="E491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2024617" y="2586333"/>
              <a:ext cx="3440736" cy="1685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2.1 사용된 데이터 유형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2.2 ERD</a:t>
              </a:r>
              <a:endParaRPr b="0" i="0" sz="2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2.3 Table 분석</a:t>
              </a:r>
              <a:endPara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8928880" y="1841172"/>
            <a:ext cx="2596976" cy="3175644"/>
            <a:chOff x="6931684" y="1644535"/>
            <a:chExt cx="3084661" cy="3175644"/>
          </a:xfrm>
        </p:grpSpPr>
        <p:sp>
          <p:nvSpPr>
            <p:cNvPr id="179" name="Google Shape;179;p26"/>
            <p:cNvSpPr/>
            <p:nvPr/>
          </p:nvSpPr>
          <p:spPr>
            <a:xfrm>
              <a:off x="6931690" y="1644535"/>
              <a:ext cx="2743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E49173"/>
                  </a:solidFill>
                  <a:latin typeface="Arial"/>
                  <a:ea typeface="Arial"/>
                  <a:cs typeface="Arial"/>
                  <a:sym typeface="Arial"/>
                </a:rPr>
                <a:t>트리거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931684" y="2583220"/>
              <a:ext cx="3084661" cy="223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3.1 정의</a:t>
              </a:r>
              <a:endParaRPr b="0" i="0" sz="2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3.2 개념</a:t>
              </a:r>
              <a:endParaRPr b="0" i="0" sz="2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3.3 세부설명</a:t>
              </a:r>
              <a:endParaRPr b="0" i="0" sz="2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3.4 Sakila 트리거</a:t>
              </a:r>
              <a:endPara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666145" y="1841149"/>
            <a:ext cx="1709684" cy="2627198"/>
            <a:chOff x="-1406708" y="1806385"/>
            <a:chExt cx="3440700" cy="2627198"/>
          </a:xfrm>
        </p:grpSpPr>
        <p:sp>
          <p:nvSpPr>
            <p:cNvPr id="182" name="Google Shape;182;p26"/>
            <p:cNvSpPr/>
            <p:nvPr/>
          </p:nvSpPr>
          <p:spPr>
            <a:xfrm>
              <a:off x="-1397329" y="1806385"/>
              <a:ext cx="2743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E49173"/>
                  </a:solidFill>
                  <a:latin typeface="Arial"/>
                  <a:ea typeface="Arial"/>
                  <a:cs typeface="Arial"/>
                  <a:sym typeface="Arial"/>
                </a:rPr>
                <a:t>SQL</a:t>
              </a:r>
              <a:endParaRPr b="1" i="0" sz="4400" u="none" cap="none" strike="noStrike">
                <a:solidFill>
                  <a:srgbClr val="E491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-1406708" y="2748183"/>
              <a:ext cx="3440700" cy="16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1.1 DDL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1.2 DML</a:t>
              </a:r>
              <a:endParaRPr b="0" i="0" sz="2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1.3 DCL</a:t>
              </a:r>
              <a:endPara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Google Shape;416;p44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7" name="Google Shape;417;p44"/>
          <p:cNvSpPr/>
          <p:nvPr/>
        </p:nvSpPr>
        <p:spPr>
          <a:xfrm>
            <a:off x="275771" y="423706"/>
            <a:ext cx="23196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Table 분석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44"/>
          <p:cNvGrpSpPr/>
          <p:nvPr/>
        </p:nvGrpSpPr>
        <p:grpSpPr>
          <a:xfrm>
            <a:off x="275771" y="1557230"/>
            <a:ext cx="2394982" cy="945586"/>
            <a:chOff x="6261098" y="3953195"/>
            <a:chExt cx="2394982" cy="945586"/>
          </a:xfrm>
        </p:grpSpPr>
        <p:cxnSp>
          <p:nvCxnSpPr>
            <p:cNvPr id="419" name="Google Shape;419;p44"/>
            <p:cNvCxnSpPr/>
            <p:nvPr/>
          </p:nvCxnSpPr>
          <p:spPr>
            <a:xfrm>
              <a:off x="6555603" y="4480056"/>
              <a:ext cx="1805972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20" name="Google Shape;420;p44"/>
            <p:cNvSpPr/>
            <p:nvPr/>
          </p:nvSpPr>
          <p:spPr>
            <a:xfrm>
              <a:off x="6449944" y="4560227"/>
              <a:ext cx="200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직원 정보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6261098" y="3953195"/>
              <a:ext cx="2394982" cy="496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staff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텍스트이(가) 표시된 사진&#10;&#10;자동 생성된 설명" id="422" name="Google Shape;4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17" y="2973746"/>
            <a:ext cx="11155332" cy="313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45"/>
          <p:cNvCxnSpPr/>
          <p:nvPr/>
        </p:nvCxnSpPr>
        <p:spPr>
          <a:xfrm>
            <a:off x="304799" y="972455"/>
            <a:ext cx="61977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45"/>
          <p:cNvSpPr/>
          <p:nvPr/>
        </p:nvSpPr>
        <p:spPr>
          <a:xfrm>
            <a:off x="275800" y="423700"/>
            <a:ext cx="914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b="1" i="0" lang="en-US" sz="1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(Data Manipulation Language) - 데이터 조작어</a:t>
            </a:r>
            <a:endParaRPr b="1" i="0" sz="2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45"/>
          <p:cNvGrpSpPr/>
          <p:nvPr/>
        </p:nvGrpSpPr>
        <p:grpSpPr>
          <a:xfrm>
            <a:off x="42034" y="2384231"/>
            <a:ext cx="2394900" cy="526861"/>
            <a:chOff x="6261098" y="3953195"/>
            <a:chExt cx="2394900" cy="526861"/>
          </a:xfrm>
        </p:grpSpPr>
        <p:cxnSp>
          <p:nvCxnSpPr>
            <p:cNvPr id="430" name="Google Shape;430;p45"/>
            <p:cNvCxnSpPr/>
            <p:nvPr/>
          </p:nvCxnSpPr>
          <p:spPr>
            <a:xfrm>
              <a:off x="6555603" y="4480056"/>
              <a:ext cx="1806000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31" name="Google Shape;431;p45"/>
            <p:cNvSpPr/>
            <p:nvPr/>
          </p:nvSpPr>
          <p:spPr>
            <a:xfrm>
              <a:off x="6261098" y="3953195"/>
              <a:ext cx="2394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쿼리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45"/>
          <p:cNvGrpSpPr/>
          <p:nvPr/>
        </p:nvGrpSpPr>
        <p:grpSpPr>
          <a:xfrm>
            <a:off x="42034" y="1275873"/>
            <a:ext cx="2394900" cy="526861"/>
            <a:chOff x="6261098" y="3953195"/>
            <a:chExt cx="2394900" cy="526861"/>
          </a:xfrm>
        </p:grpSpPr>
        <p:cxnSp>
          <p:nvCxnSpPr>
            <p:cNvPr id="433" name="Google Shape;433;p45"/>
            <p:cNvCxnSpPr/>
            <p:nvPr/>
          </p:nvCxnSpPr>
          <p:spPr>
            <a:xfrm>
              <a:off x="6555603" y="4480056"/>
              <a:ext cx="1806000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34" name="Google Shape;434;p45"/>
            <p:cNvSpPr/>
            <p:nvPr/>
          </p:nvSpPr>
          <p:spPr>
            <a:xfrm>
              <a:off x="6261098" y="3953195"/>
              <a:ext cx="2394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Example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5" name="Google Shape;4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38" y="3167525"/>
            <a:ext cx="10328925" cy="324886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5"/>
          <p:cNvSpPr/>
          <p:nvPr/>
        </p:nvSpPr>
        <p:spPr>
          <a:xfrm>
            <a:off x="931537" y="1951123"/>
            <a:ext cx="10328925" cy="530814"/>
          </a:xfrm>
          <a:prstGeom prst="rect">
            <a:avLst/>
          </a:prstGeom>
          <a:solidFill>
            <a:srgbClr val="F7EFE2"/>
          </a:solidFill>
          <a:ln cap="flat" cmpd="sng" w="25400">
            <a:solidFill>
              <a:srgbClr val="D5DB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store_id가 1인 상점에서 가장 대여를 많이 한 영화를 구하여라.</a:t>
            </a:r>
            <a:endParaRPr b="1" i="0" sz="14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46"/>
          <p:cNvCxnSpPr/>
          <p:nvPr/>
        </p:nvCxnSpPr>
        <p:spPr>
          <a:xfrm>
            <a:off x="304799" y="972455"/>
            <a:ext cx="61977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6"/>
          <p:cNvSpPr/>
          <p:nvPr/>
        </p:nvSpPr>
        <p:spPr>
          <a:xfrm>
            <a:off x="275800" y="423700"/>
            <a:ext cx="914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b="1" i="0" lang="en-US" sz="1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(Data Manipulation Language) - 데이터 조작어</a:t>
            </a:r>
            <a:endParaRPr b="1" i="0" sz="2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46"/>
          <p:cNvGrpSpPr/>
          <p:nvPr/>
        </p:nvGrpSpPr>
        <p:grpSpPr>
          <a:xfrm>
            <a:off x="42034" y="1275873"/>
            <a:ext cx="2394900" cy="526861"/>
            <a:chOff x="6261098" y="3953195"/>
            <a:chExt cx="2394900" cy="526861"/>
          </a:xfrm>
        </p:grpSpPr>
        <p:cxnSp>
          <p:nvCxnSpPr>
            <p:cNvPr id="444" name="Google Shape;444;p46"/>
            <p:cNvCxnSpPr/>
            <p:nvPr/>
          </p:nvCxnSpPr>
          <p:spPr>
            <a:xfrm>
              <a:off x="6555603" y="4480056"/>
              <a:ext cx="1806000" cy="0"/>
            </a:xfrm>
            <a:prstGeom prst="straightConnector1">
              <a:avLst/>
            </a:prstGeom>
            <a:noFill/>
            <a:ln cap="flat" cmpd="sng" w="38100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45" name="Google Shape;445;p46"/>
            <p:cNvSpPr/>
            <p:nvPr/>
          </p:nvSpPr>
          <p:spPr>
            <a:xfrm>
              <a:off x="6261098" y="3953195"/>
              <a:ext cx="2394900" cy="4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결과</a:t>
              </a:r>
              <a:endParaRPr b="0" i="0" sz="20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6" name="Google Shape;4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2200409"/>
            <a:ext cx="32956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47"/>
          <p:cNvGrpSpPr/>
          <p:nvPr/>
        </p:nvGrpSpPr>
        <p:grpSpPr>
          <a:xfrm>
            <a:off x="3686629" y="2790393"/>
            <a:ext cx="4818742" cy="1277213"/>
            <a:chOff x="3686629" y="1944220"/>
            <a:chExt cx="4818742" cy="1277213"/>
          </a:xfrm>
        </p:grpSpPr>
        <p:sp>
          <p:nvSpPr>
            <p:cNvPr id="452" name="Google Shape;452;p47"/>
            <p:cNvSpPr/>
            <p:nvPr/>
          </p:nvSpPr>
          <p:spPr>
            <a:xfrm>
              <a:off x="3686629" y="1944220"/>
              <a:ext cx="4818742" cy="1277213"/>
            </a:xfrm>
            <a:prstGeom prst="rect">
              <a:avLst/>
            </a:prstGeom>
            <a:solidFill>
              <a:srgbClr val="F7EFE2"/>
            </a:solidFill>
            <a:ln cap="flat" cmpd="sng" w="22225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47"/>
            <p:cNvSpPr/>
            <p:nvPr/>
          </p:nvSpPr>
          <p:spPr>
            <a:xfrm>
              <a:off x="3887703" y="2198105"/>
              <a:ext cx="440062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트리거(Trigger)</a:t>
              </a:r>
              <a:endParaRPr b="1" i="0" sz="4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48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0" name="Google Shape;460;p48"/>
          <p:cNvSpPr/>
          <p:nvPr/>
        </p:nvSpPr>
        <p:spPr>
          <a:xfrm>
            <a:off x="275771" y="423706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778472" y="2176813"/>
            <a:ext cx="83532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특정 테이블에 삽입, 수정, 삭제(INSERT, UPDATE, DELETE)등의 데이터 변경 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이벤트가 발생하면 자동으로 수행되는 SQL 명령문.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8"/>
          <p:cNvSpPr txBox="1"/>
          <p:nvPr/>
        </p:nvSpPr>
        <p:spPr>
          <a:xfrm>
            <a:off x="326843" y="1617568"/>
            <a:ext cx="35397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트리거(TRIGGER)란?</a:t>
            </a:r>
            <a:endParaRPr b="0" i="0" sz="24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48"/>
          <p:cNvSpPr txBox="1"/>
          <p:nvPr/>
        </p:nvSpPr>
        <p:spPr>
          <a:xfrm>
            <a:off x="778472" y="3989303"/>
            <a:ext cx="1127103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변경 및 무결성 유지, 로그 메시지 출력의 목적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테이블에 대한 데이터 변경을 시작점으로 설정하고, 그와 관련된 작업을 자동적으로 수행하기 위함.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326843" y="3727693"/>
            <a:ext cx="2754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사용하는가?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49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71" name="Google Shape;471;p49"/>
          <p:cNvSpPr/>
          <p:nvPr/>
        </p:nvSpPr>
        <p:spPr>
          <a:xfrm>
            <a:off x="275771" y="423706"/>
            <a:ext cx="19399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기본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528899" y="1773723"/>
            <a:ext cx="337365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	-CONTROL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	-SQL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	-EXCEPTION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END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3" name="Google Shape;473;p49"/>
          <p:cNvCxnSpPr/>
          <p:nvPr/>
        </p:nvCxnSpPr>
        <p:spPr>
          <a:xfrm>
            <a:off x="2659786" y="1943405"/>
            <a:ext cx="2331944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4" name="Google Shape;474;p49"/>
          <p:cNvSpPr txBox="1"/>
          <p:nvPr/>
        </p:nvSpPr>
        <p:spPr>
          <a:xfrm>
            <a:off x="5306576" y="1764370"/>
            <a:ext cx="63369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트리거의 이름, 변수 의 이름과 타입을 선언</a:t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트리거 타이밍, 이벤트, 수행 테이블을 지정</a:t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트리거의 작업을 작성</a:t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	단위 블록 별 실행 흐름을 제어</a:t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	데이터 관리를 위한 추가, 수정, 삭제 수행</a:t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	예외 사항 수행(SIGNAL 키워드)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종료</a:t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5" name="Google Shape;475;p49"/>
          <p:cNvCxnSpPr/>
          <p:nvPr/>
        </p:nvCxnSpPr>
        <p:spPr>
          <a:xfrm>
            <a:off x="2659786" y="2246634"/>
            <a:ext cx="3186641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76" name="Google Shape;476;p49"/>
          <p:cNvCxnSpPr/>
          <p:nvPr/>
        </p:nvCxnSpPr>
        <p:spPr>
          <a:xfrm>
            <a:off x="2659786" y="2512156"/>
            <a:ext cx="3186641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77" name="Google Shape;477;p49"/>
          <p:cNvCxnSpPr>
            <a:stCxn id="472" idx="3"/>
          </p:cNvCxnSpPr>
          <p:nvPr/>
        </p:nvCxnSpPr>
        <p:spPr>
          <a:xfrm flipH="1" rot="10800000">
            <a:off x="3902553" y="2780086"/>
            <a:ext cx="2894400" cy="930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78" name="Google Shape;478;p49"/>
          <p:cNvCxnSpPr/>
          <p:nvPr/>
        </p:nvCxnSpPr>
        <p:spPr>
          <a:xfrm>
            <a:off x="3902553" y="3050267"/>
            <a:ext cx="2894434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79" name="Google Shape;479;p49"/>
          <p:cNvCxnSpPr/>
          <p:nvPr/>
        </p:nvCxnSpPr>
        <p:spPr>
          <a:xfrm>
            <a:off x="3902553" y="3333071"/>
            <a:ext cx="2894434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480" name="Google Shape;480;p49"/>
          <p:cNvCxnSpPr/>
          <p:nvPr/>
        </p:nvCxnSpPr>
        <p:spPr>
          <a:xfrm>
            <a:off x="2648788" y="3594568"/>
            <a:ext cx="3197639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id="481" name="Google Shape;4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33" y="4924290"/>
            <a:ext cx="6336991" cy="127383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 txBox="1"/>
          <p:nvPr/>
        </p:nvSpPr>
        <p:spPr>
          <a:xfrm>
            <a:off x="2215726" y="4554958"/>
            <a:ext cx="267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트리거 SQL의 접두어</a:t>
            </a:r>
            <a:endParaRPr b="0" i="0" sz="16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p50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8" name="Google Shape;488;p50"/>
          <p:cNvSpPr/>
          <p:nvPr/>
        </p:nvSpPr>
        <p:spPr>
          <a:xfrm>
            <a:off x="275771" y="423706"/>
            <a:ext cx="46297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트리거 사용 시 주의사항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0"/>
          <p:cNvSpPr txBox="1"/>
          <p:nvPr/>
        </p:nvSpPr>
        <p:spPr>
          <a:xfrm>
            <a:off x="778472" y="2176813"/>
            <a:ext cx="1070196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600"/>
              <a:buFont typeface="Malgun Gothic"/>
              <a:buChar char="-"/>
            </a:pPr>
            <a:r>
              <a:rPr b="1" i="0" lang="en-US" sz="16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 내에서 COMMIT, ROLLBACK(DCL문) 을 사용할 수 없다.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 실행 중 오류가 발생하게 되면 트리거 실행의 원인을 제공한 데이터 작업에도 영향을 준다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🡪 복잡한 상호 의존성 발생 🡪 유지보수가 어려워진다.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트리거의 동작이 다른 트리거를 유발 시킬 수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	🡪 무한루프에 빠질 수 있다.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51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5" name="Google Shape;495;p51"/>
          <p:cNvSpPr/>
          <p:nvPr/>
        </p:nvSpPr>
        <p:spPr>
          <a:xfrm>
            <a:off x="275771" y="423706"/>
            <a:ext cx="32848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트리거 세부 설명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1"/>
          <p:cNvSpPr/>
          <p:nvPr/>
        </p:nvSpPr>
        <p:spPr>
          <a:xfrm>
            <a:off x="759898" y="2343845"/>
            <a:ext cx="3367978" cy="1452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업무처리 자동화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데이터 무결성 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304799" y="1576462"/>
            <a:ext cx="2754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사용하는가?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52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4" name="Google Shape;504;p52"/>
          <p:cNvSpPr/>
          <p:nvPr/>
        </p:nvSpPr>
        <p:spPr>
          <a:xfrm>
            <a:off x="275771" y="423706"/>
            <a:ext cx="31710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업무처리 자동화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2028434" y="1174646"/>
            <a:ext cx="1474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테이블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7463523" y="1174646"/>
            <a:ext cx="2816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일자별 판매집계 테이블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7" name="Google Shape;5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429" y="1571645"/>
            <a:ext cx="2952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6221" y="1571645"/>
            <a:ext cx="28098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3291" y="2826576"/>
            <a:ext cx="2924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6221" y="2826576"/>
            <a:ext cx="29813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291" y="4121363"/>
            <a:ext cx="29337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06221" y="4121363"/>
            <a:ext cx="30384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429" y="5444725"/>
            <a:ext cx="29146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06221" y="5580506"/>
            <a:ext cx="30670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2"/>
          <p:cNvSpPr txBox="1"/>
          <p:nvPr/>
        </p:nvSpPr>
        <p:spPr>
          <a:xfrm>
            <a:off x="5102283" y="1867991"/>
            <a:ext cx="1424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최초 테이블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5211583" y="3146110"/>
            <a:ext cx="1230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추가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5211583" y="4489147"/>
            <a:ext cx="1230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추가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5199677" y="5943527"/>
            <a:ext cx="1230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추가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9" name="Google Shape;519;p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39560" y="1881207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65880" y="3070341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65880" y="4423202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32174" y="5722887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89446" y="1829115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26550" y="3102921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75196" y="4423202"/>
            <a:ext cx="5715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66404" y="5894337"/>
            <a:ext cx="5715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18" y="1239832"/>
            <a:ext cx="5505450" cy="485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53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4" name="Google Shape;534;p53"/>
          <p:cNvSpPr/>
          <p:nvPr/>
        </p:nvSpPr>
        <p:spPr>
          <a:xfrm>
            <a:off x="275771" y="423706"/>
            <a:ext cx="31710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업무처리 자동화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3"/>
          <p:cNvSpPr/>
          <p:nvPr/>
        </p:nvSpPr>
        <p:spPr>
          <a:xfrm>
            <a:off x="488951" y="1888128"/>
            <a:ext cx="2584450" cy="43597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53"/>
          <p:cNvSpPr/>
          <p:nvPr/>
        </p:nvSpPr>
        <p:spPr>
          <a:xfrm>
            <a:off x="488951" y="2509640"/>
            <a:ext cx="2584450" cy="43597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53"/>
          <p:cNvSpPr/>
          <p:nvPr/>
        </p:nvSpPr>
        <p:spPr>
          <a:xfrm>
            <a:off x="488951" y="3154600"/>
            <a:ext cx="4720612" cy="87281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53"/>
          <p:cNvSpPr/>
          <p:nvPr/>
        </p:nvSpPr>
        <p:spPr>
          <a:xfrm>
            <a:off x="488951" y="4184380"/>
            <a:ext cx="5064561" cy="17011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53"/>
          <p:cNvSpPr/>
          <p:nvPr/>
        </p:nvSpPr>
        <p:spPr>
          <a:xfrm>
            <a:off x="210718" y="1222737"/>
            <a:ext cx="5505450" cy="48115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53"/>
          <p:cNvSpPr txBox="1"/>
          <p:nvPr/>
        </p:nvSpPr>
        <p:spPr>
          <a:xfrm>
            <a:off x="5716168" y="1006097"/>
            <a:ext cx="48304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 생성 DEFINER는 작성자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 이름은 summary_sales로 하고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주문테이블에 INSERT이벤트가 발생한 뒤에 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트리거를 실행 시키겠다.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53"/>
          <p:cNvSpPr txBox="1"/>
          <p:nvPr/>
        </p:nvSpPr>
        <p:spPr>
          <a:xfrm>
            <a:off x="5804896" y="1681591"/>
            <a:ext cx="39955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변수선언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 타입의 o_date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VARCHAR(50) 타입의 o_prod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53"/>
          <p:cNvSpPr txBox="1"/>
          <p:nvPr/>
        </p:nvSpPr>
        <p:spPr>
          <a:xfrm>
            <a:off x="5804896" y="2542959"/>
            <a:ext cx="4511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 insert된 주문날짜, 제품이름 대입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53"/>
          <p:cNvSpPr txBox="1"/>
          <p:nvPr/>
        </p:nvSpPr>
        <p:spPr>
          <a:xfrm>
            <a:off x="5837581" y="3033717"/>
            <a:ext cx="49469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SQL문 쿼리 수행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수량에 새로 주문된 수량을 더하고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판매량에 새로 주문된 총금액을 더한다.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3"/>
          <p:cNvSpPr txBox="1"/>
          <p:nvPr/>
        </p:nvSpPr>
        <p:spPr>
          <a:xfrm>
            <a:off x="5837581" y="4355632"/>
            <a:ext cx="49469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제어부 문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일자별 판매집계 테이블에 해당 날짜에 판매된 내역이 없으면 기존의 insert된 값을 그대로 입력한다.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3"/>
          <p:cNvSpPr/>
          <p:nvPr/>
        </p:nvSpPr>
        <p:spPr>
          <a:xfrm>
            <a:off x="210718" y="1706863"/>
            <a:ext cx="1176757" cy="1812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3036618" y="1719380"/>
            <a:ext cx="2172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행에 대해 적용하겠다.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7"/>
          <p:cNvCxnSpPr/>
          <p:nvPr/>
        </p:nvCxnSpPr>
        <p:spPr>
          <a:xfrm>
            <a:off x="304799" y="972455"/>
            <a:ext cx="61977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7"/>
          <p:cNvSpPr/>
          <p:nvPr/>
        </p:nvSpPr>
        <p:spPr>
          <a:xfrm>
            <a:off x="275800" y="423700"/>
            <a:ext cx="914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r>
              <a:rPr b="1" i="0" lang="en-US" sz="1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(Data Definition Language) - 데이터 정의어</a:t>
            </a:r>
            <a:endParaRPr b="1" i="0" sz="2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486563" y="2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{7C2739F0-879C-4CE5-B76D-2A6EA8E005B8}</a:tableStyleId>
              </a:tblPr>
              <a:tblGrid>
                <a:gridCol w="1784400"/>
                <a:gridCol w="9444175"/>
              </a:tblGrid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CREATE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테이블, 뷰, 인덱스, 등과 같은 Object를 생성하는데 사용하는 명령어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ALTER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테이블의 구조를 변경하는 컬럼의 추가, 삭제, 컬럼의 데이터 타입을 변경하는 등의 작업을 할 때 사용합니다.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추가: ALTER TABLE 테이블명 ADD 컬럼명 데이터타입[제약조건];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EX)수정: ALTER TABLE 테이블명 MODIFY 컬럼명 데이터타입 [제약조건];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EX)삭제: ATLER TABLE 테이블명 DROP 컬럼명;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DROP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테이블과 같은 Object를 제거하는데 사용하는 명령어입니다.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DROP TABLE 테이블명[CASCADE | RESTRICT];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1" name="Google Shape;191;p27"/>
          <p:cNvSpPr txBox="1"/>
          <p:nvPr/>
        </p:nvSpPr>
        <p:spPr>
          <a:xfrm>
            <a:off x="388275" y="1378400"/>
            <a:ext cx="97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275800" y="1239650"/>
            <a:ext cx="94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데이터베이스를 정의하는 언어를 말하며 데이터를 생성하거나 수정, 삭제 등 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데이터의 전체 골격을 결정하는 역할의 언어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54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2" name="Google Shape;552;p54"/>
          <p:cNvSpPr/>
          <p:nvPr/>
        </p:nvSpPr>
        <p:spPr>
          <a:xfrm>
            <a:off x="275771" y="423706"/>
            <a:ext cx="36952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데이터 무결성 유지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4"/>
          <p:cNvSpPr txBox="1"/>
          <p:nvPr/>
        </p:nvSpPr>
        <p:spPr>
          <a:xfrm>
            <a:off x="304800" y="2261690"/>
            <a:ext cx="67652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무결성 제약조건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데이터들의 무결성을 유지하기 위해 어떠한 제약조건을 거는 것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4" name="Google Shape;55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344" y="3275960"/>
            <a:ext cx="6081311" cy="348204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4"/>
          <p:cNvSpPr txBox="1"/>
          <p:nvPr/>
        </p:nvSpPr>
        <p:spPr>
          <a:xfrm>
            <a:off x="304800" y="1176500"/>
            <a:ext cx="78912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무결성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데이터에 결점이 없는 것, 데이터의 정확성, 일관성, 유효성이 유지되는 것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55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1" name="Google Shape;561;p55"/>
          <p:cNvSpPr/>
          <p:nvPr/>
        </p:nvSpPr>
        <p:spPr>
          <a:xfrm>
            <a:off x="275771" y="423706"/>
            <a:ext cx="36952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데이터 무결성 유지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5"/>
          <p:cNvSpPr txBox="1"/>
          <p:nvPr/>
        </p:nvSpPr>
        <p:spPr>
          <a:xfrm>
            <a:off x="304799" y="1372564"/>
            <a:ext cx="1649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무결성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55"/>
          <p:cNvSpPr txBox="1"/>
          <p:nvPr/>
        </p:nvSpPr>
        <p:spPr>
          <a:xfrm>
            <a:off x="304799" y="2034889"/>
            <a:ext cx="5579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: 속성값으로 올 수 있는 모든 데이터의 집합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4" name="Google Shape;5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697214"/>
            <a:ext cx="85534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5"/>
          <p:cNvSpPr txBox="1"/>
          <p:nvPr/>
        </p:nvSpPr>
        <p:spPr>
          <a:xfrm>
            <a:off x="304799" y="4085582"/>
            <a:ext cx="66062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도메인의 데이터타입을 제한하고, NULL값이 들어올 수 있는지,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기본값은 무엇으로 할지 제약을 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키워드를 이용하여 값을 제한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9" y="5584963"/>
            <a:ext cx="58102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5"/>
          <p:cNvSpPr/>
          <p:nvPr/>
        </p:nvSpPr>
        <p:spPr>
          <a:xfrm>
            <a:off x="2557987" y="6011309"/>
            <a:ext cx="1590000" cy="233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56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73" name="Google Shape;573;p56"/>
          <p:cNvSpPr/>
          <p:nvPr/>
        </p:nvSpPr>
        <p:spPr>
          <a:xfrm>
            <a:off x="275771" y="423706"/>
            <a:ext cx="36952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데이터 무결성 유지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6"/>
          <p:cNvSpPr txBox="1"/>
          <p:nvPr/>
        </p:nvSpPr>
        <p:spPr>
          <a:xfrm>
            <a:off x="304799" y="1372564"/>
            <a:ext cx="1649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개체 무결성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56"/>
          <p:cNvSpPr txBox="1"/>
          <p:nvPr/>
        </p:nvSpPr>
        <p:spPr>
          <a:xfrm>
            <a:off x="304799" y="2034889"/>
            <a:ext cx="6853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저장되어 있는 다른 행과 중복되지 않도록 제약을 건다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6" name="Google Shape;5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628900"/>
            <a:ext cx="90487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6"/>
          <p:cNvSpPr/>
          <p:nvPr/>
        </p:nvSpPr>
        <p:spPr>
          <a:xfrm>
            <a:off x="275771" y="2804329"/>
            <a:ext cx="247690" cy="8466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56"/>
          <p:cNvSpPr txBox="1"/>
          <p:nvPr/>
        </p:nvSpPr>
        <p:spPr>
          <a:xfrm>
            <a:off x="304798" y="4528741"/>
            <a:ext cx="6387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PRIMARY, UNIQUE 키를 이용하여 중복되지 않도록 제약 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9" name="Google Shape;57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8" y="5020441"/>
            <a:ext cx="2140760" cy="151079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6"/>
          <p:cNvSpPr txBox="1"/>
          <p:nvPr/>
        </p:nvSpPr>
        <p:spPr>
          <a:xfrm>
            <a:off x="2656146" y="5318449"/>
            <a:ext cx="4222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PRIMARY설정이 되어있는 컬럼에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중복된 값을 입력하니, 오류가 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57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6" name="Google Shape;586;p57"/>
          <p:cNvSpPr/>
          <p:nvPr/>
        </p:nvSpPr>
        <p:spPr>
          <a:xfrm>
            <a:off x="275771" y="423706"/>
            <a:ext cx="36952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데이터 무결성 유지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7"/>
          <p:cNvSpPr txBox="1"/>
          <p:nvPr/>
        </p:nvSpPr>
        <p:spPr>
          <a:xfrm>
            <a:off x="304799" y="1372564"/>
            <a:ext cx="1649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 무결성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57"/>
          <p:cNvSpPr txBox="1"/>
          <p:nvPr/>
        </p:nvSpPr>
        <p:spPr>
          <a:xfrm>
            <a:off x="304798" y="1903195"/>
            <a:ext cx="10374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개체와 개체간의 참조관계를 형성하여 두 개체간의 데이터가 일관성을 가질 수 있도록 제약을 건다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테이블의 기본키(PRIMARY KEY)를 가져와 사용한다.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57"/>
          <p:cNvSpPr txBox="1"/>
          <p:nvPr/>
        </p:nvSpPr>
        <p:spPr>
          <a:xfrm>
            <a:off x="312492" y="4768353"/>
            <a:ext cx="5783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FOREIGN KEY(외래키)를 이용하여 참조 관계를 형성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0" name="Google Shape;59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16" y="2880540"/>
            <a:ext cx="49434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16" y="3759205"/>
            <a:ext cx="87249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7"/>
          <p:cNvSpPr/>
          <p:nvPr/>
        </p:nvSpPr>
        <p:spPr>
          <a:xfrm>
            <a:off x="474785" y="3101286"/>
            <a:ext cx="1037491" cy="3997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57"/>
          <p:cNvSpPr/>
          <p:nvPr/>
        </p:nvSpPr>
        <p:spPr>
          <a:xfrm>
            <a:off x="1305594" y="4022869"/>
            <a:ext cx="1002323" cy="64121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4" name="Google Shape;59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16" y="5342733"/>
            <a:ext cx="4381086" cy="1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7"/>
          <p:cNvSpPr txBox="1"/>
          <p:nvPr/>
        </p:nvSpPr>
        <p:spPr>
          <a:xfrm>
            <a:off x="4866591" y="5473071"/>
            <a:ext cx="57483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todo테이블이 member테이블의 member_no를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참조하고 있기 때문에 삭제가 불가능하다.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참조하고 있는 데이터가 하나도 없으면 삭제 가능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859" y="3493620"/>
            <a:ext cx="6181725" cy="15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58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p58"/>
          <p:cNvSpPr/>
          <p:nvPr/>
        </p:nvSpPr>
        <p:spPr>
          <a:xfrm>
            <a:off x="275771" y="423706"/>
            <a:ext cx="36952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데이터 무결성 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8"/>
          <p:cNvSpPr txBox="1"/>
          <p:nvPr/>
        </p:nvSpPr>
        <p:spPr>
          <a:xfrm>
            <a:off x="304798" y="1372564"/>
            <a:ext cx="3319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트리거를 이용한 참조 무결성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4" name="Google Shape;60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8" y="1741896"/>
            <a:ext cx="4381086" cy="1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8"/>
          <p:cNvSpPr txBox="1"/>
          <p:nvPr/>
        </p:nvSpPr>
        <p:spPr>
          <a:xfrm>
            <a:off x="5510914" y="3781118"/>
            <a:ext cx="57674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member테이블에서 삭제(DELETE)가 일어나기 전에(BEFORE)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8"/>
          <p:cNvSpPr/>
          <p:nvPr/>
        </p:nvSpPr>
        <p:spPr>
          <a:xfrm>
            <a:off x="274859" y="3712463"/>
            <a:ext cx="2458816" cy="2377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5510914" y="4877447"/>
            <a:ext cx="6477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todo테이블에서 참조하고 있는 데이터를 모두 삭제되도록 쿼리 수행 </a:t>
            </a:r>
            <a:endParaRPr b="1" i="0" sz="16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58"/>
          <p:cNvSpPr/>
          <p:nvPr/>
        </p:nvSpPr>
        <p:spPr>
          <a:xfrm>
            <a:off x="537177" y="4533900"/>
            <a:ext cx="5221785" cy="2647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58"/>
          <p:cNvSpPr txBox="1"/>
          <p:nvPr/>
        </p:nvSpPr>
        <p:spPr>
          <a:xfrm>
            <a:off x="5211699" y="1741896"/>
            <a:ext cx="1405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시 오류</a:t>
            </a:r>
            <a:endParaRPr b="1" i="0" sz="16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59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15" name="Google Shape;615;p59"/>
          <p:cNvSpPr/>
          <p:nvPr/>
        </p:nvSpPr>
        <p:spPr>
          <a:xfrm>
            <a:off x="275771" y="423706"/>
            <a:ext cx="36487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Sakila 트리거 설명</a:t>
            </a:r>
            <a:endParaRPr b="1" i="0" sz="3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9"/>
          <p:cNvSpPr/>
          <p:nvPr/>
        </p:nvSpPr>
        <p:spPr>
          <a:xfrm>
            <a:off x="905948" y="2333603"/>
            <a:ext cx="4453452" cy="2190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customer_create_date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payment_date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rental_date </a:t>
            </a:r>
            <a:endParaRPr b="1" i="0" sz="24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59"/>
          <p:cNvSpPr/>
          <p:nvPr/>
        </p:nvSpPr>
        <p:spPr>
          <a:xfrm>
            <a:off x="6379648" y="2333602"/>
            <a:ext cx="4453452" cy="2190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ins_film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del_film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upd_film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89" y="4736730"/>
            <a:ext cx="5276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206324"/>
            <a:ext cx="5438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6489" y="1742593"/>
            <a:ext cx="6124575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60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6" name="Google Shape;626;p60"/>
          <p:cNvSpPr/>
          <p:nvPr/>
        </p:nvSpPr>
        <p:spPr>
          <a:xfrm>
            <a:off x="275771" y="423706"/>
            <a:ext cx="36487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Sakila 트리거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0"/>
          <p:cNvSpPr/>
          <p:nvPr/>
        </p:nvSpPr>
        <p:spPr>
          <a:xfrm>
            <a:off x="926489" y="1956531"/>
            <a:ext cx="2557670" cy="19758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60"/>
          <p:cNvSpPr/>
          <p:nvPr/>
        </p:nvSpPr>
        <p:spPr>
          <a:xfrm>
            <a:off x="6096000" y="3429000"/>
            <a:ext cx="2514600" cy="228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60"/>
          <p:cNvSpPr/>
          <p:nvPr/>
        </p:nvSpPr>
        <p:spPr>
          <a:xfrm>
            <a:off x="937449" y="4959350"/>
            <a:ext cx="2482026" cy="2063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60"/>
          <p:cNvSpPr txBox="1"/>
          <p:nvPr/>
        </p:nvSpPr>
        <p:spPr>
          <a:xfrm>
            <a:off x="832363" y="1297840"/>
            <a:ext cx="2557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customer_create_date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60"/>
          <p:cNvSpPr txBox="1"/>
          <p:nvPr/>
        </p:nvSpPr>
        <p:spPr>
          <a:xfrm>
            <a:off x="9863896" y="2698886"/>
            <a:ext cx="1747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payment_date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60"/>
          <p:cNvSpPr txBox="1"/>
          <p:nvPr/>
        </p:nvSpPr>
        <p:spPr>
          <a:xfrm>
            <a:off x="832363" y="4345633"/>
            <a:ext cx="1421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rental_date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637;p61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8" name="Google Shape;638;p61"/>
          <p:cNvSpPr/>
          <p:nvPr/>
        </p:nvSpPr>
        <p:spPr>
          <a:xfrm>
            <a:off x="275771" y="423706"/>
            <a:ext cx="36487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Sakila 트리거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1"/>
          <p:cNvSpPr txBox="1"/>
          <p:nvPr/>
        </p:nvSpPr>
        <p:spPr>
          <a:xfrm>
            <a:off x="6794224" y="1764791"/>
            <a:ext cx="62453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film 테이블에 데이터가 입력 되었을 때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film_text 테이블에 데이터 삽입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61"/>
          <p:cNvSpPr txBox="1"/>
          <p:nvPr/>
        </p:nvSpPr>
        <p:spPr>
          <a:xfrm>
            <a:off x="6727549" y="4043026"/>
            <a:ext cx="62453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film 테이블에 데이터가 삭제 되었을 때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film_text 테이블에 데이터 삭제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61"/>
          <p:cNvSpPr txBox="1"/>
          <p:nvPr/>
        </p:nvSpPr>
        <p:spPr>
          <a:xfrm>
            <a:off x="832363" y="1314985"/>
            <a:ext cx="1421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ins_film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61"/>
          <p:cNvSpPr txBox="1"/>
          <p:nvPr/>
        </p:nvSpPr>
        <p:spPr>
          <a:xfrm>
            <a:off x="832362" y="3600985"/>
            <a:ext cx="1421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del_film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3" name="Google Shape;64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62" y="1764791"/>
            <a:ext cx="55816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362" y="4043026"/>
            <a:ext cx="5384205" cy="132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1652587"/>
            <a:ext cx="9848850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62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2" name="Google Shape;652;p62"/>
          <p:cNvSpPr/>
          <p:nvPr/>
        </p:nvSpPr>
        <p:spPr>
          <a:xfrm>
            <a:off x="275771" y="423706"/>
            <a:ext cx="36487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Sakila 트리거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2"/>
          <p:cNvSpPr txBox="1"/>
          <p:nvPr/>
        </p:nvSpPr>
        <p:spPr>
          <a:xfrm>
            <a:off x="832361" y="4698004"/>
            <a:ext cx="8521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film 테이블에 데이터가 수정 되었을 때 3개의 값 중 하나라도 수정이 일어나면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film_text 테이블에 데이터 수정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62"/>
          <p:cNvSpPr txBox="1"/>
          <p:nvPr/>
        </p:nvSpPr>
        <p:spPr>
          <a:xfrm>
            <a:off x="832363" y="1185803"/>
            <a:ext cx="1421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5654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upd_film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62"/>
          <p:cNvSpPr/>
          <p:nvPr/>
        </p:nvSpPr>
        <p:spPr>
          <a:xfrm>
            <a:off x="1311447" y="2451697"/>
            <a:ext cx="9499427" cy="24387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63"/>
          <p:cNvGrpSpPr/>
          <p:nvPr/>
        </p:nvGrpSpPr>
        <p:grpSpPr>
          <a:xfrm>
            <a:off x="3686629" y="2790393"/>
            <a:ext cx="4818742" cy="1277213"/>
            <a:chOff x="3686629" y="1944220"/>
            <a:chExt cx="4818742" cy="1277213"/>
          </a:xfrm>
        </p:grpSpPr>
        <p:sp>
          <p:nvSpPr>
            <p:cNvPr id="661" name="Google Shape;661;p63"/>
            <p:cNvSpPr/>
            <p:nvPr/>
          </p:nvSpPr>
          <p:spPr>
            <a:xfrm>
              <a:off x="3686629" y="1944220"/>
              <a:ext cx="4818742" cy="1277213"/>
            </a:xfrm>
            <a:prstGeom prst="rect">
              <a:avLst/>
            </a:prstGeom>
            <a:solidFill>
              <a:srgbClr val="F7EFE2"/>
            </a:solidFill>
            <a:ln cap="flat" cmpd="sng" w="22225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3887703" y="2198105"/>
              <a:ext cx="440062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Q&amp;A</a:t>
              </a:r>
              <a:endParaRPr b="1" i="0" sz="4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8"/>
          <p:cNvCxnSpPr/>
          <p:nvPr/>
        </p:nvCxnSpPr>
        <p:spPr>
          <a:xfrm>
            <a:off x="304799" y="972455"/>
            <a:ext cx="61977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28"/>
          <p:cNvSpPr/>
          <p:nvPr/>
        </p:nvSpPr>
        <p:spPr>
          <a:xfrm>
            <a:off x="275800" y="423700"/>
            <a:ext cx="914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b="1" i="0" lang="en-US" sz="1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(Data Manipulation Language) - 데이터 조작어</a:t>
            </a:r>
            <a:endParaRPr b="1" i="0" sz="2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486575" y="2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{7C2739F0-879C-4CE5-B76D-2A6EA8E005B8}</a:tableStyleId>
              </a:tblPr>
              <a:tblGrid>
                <a:gridCol w="1997950"/>
                <a:gridCol w="9230625"/>
              </a:tblGrid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SELECT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데이터를 조회하는 역할을 한다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SELECT [ALL | DISTINCT] 속성명1, 속성명2.. FROM 테이블명1 …;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INSERT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데이터를 삽입하는 역할을 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INSERT INTO 테이블명(속성명1, …) VALUES(데이터1, ..);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UPDATE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데이터를 수정하는 역할을 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UPDATE 테이블명 SET 속성명 = 데이터, … WHERE 조건;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DELETE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데이터를 삭제하는 역할을 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DELETE FROM 테이블명 WHERE 조건;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0" name="Google Shape;200;p28"/>
          <p:cNvSpPr txBox="1"/>
          <p:nvPr/>
        </p:nvSpPr>
        <p:spPr>
          <a:xfrm>
            <a:off x="388275" y="1378400"/>
            <a:ext cx="97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75800" y="1239650"/>
            <a:ext cx="94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정의된 데이터베이스에 입력된 레코드를 조회하거나 수정하거나 삭제하는 등의 역할을    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하는 언어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64"/>
          <p:cNvGrpSpPr/>
          <p:nvPr/>
        </p:nvGrpSpPr>
        <p:grpSpPr>
          <a:xfrm>
            <a:off x="3686629" y="2790393"/>
            <a:ext cx="4818742" cy="1277213"/>
            <a:chOff x="3686629" y="1944220"/>
            <a:chExt cx="4818742" cy="1277213"/>
          </a:xfrm>
        </p:grpSpPr>
        <p:sp>
          <p:nvSpPr>
            <p:cNvPr id="668" name="Google Shape;668;p64"/>
            <p:cNvSpPr/>
            <p:nvPr/>
          </p:nvSpPr>
          <p:spPr>
            <a:xfrm>
              <a:off x="3686629" y="1944220"/>
              <a:ext cx="4818742" cy="1277213"/>
            </a:xfrm>
            <a:prstGeom prst="rect">
              <a:avLst/>
            </a:prstGeom>
            <a:solidFill>
              <a:srgbClr val="F7EFE2"/>
            </a:solidFill>
            <a:ln cap="flat" cmpd="sng" w="22225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p64"/>
            <p:cNvSpPr/>
            <p:nvPr/>
          </p:nvSpPr>
          <p:spPr>
            <a:xfrm>
              <a:off x="3887703" y="2198105"/>
              <a:ext cx="440062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b="1" i="0" sz="4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/>
          <p:nvPr/>
        </p:nvCxnSpPr>
        <p:spPr>
          <a:xfrm>
            <a:off x="304799" y="972455"/>
            <a:ext cx="61977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5800" y="423700"/>
            <a:ext cx="914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DCL</a:t>
            </a:r>
            <a:r>
              <a:rPr b="1" i="0" lang="en-US" sz="1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(Data Control Language) - 데이터 제어어</a:t>
            </a:r>
            <a:endParaRPr b="1" i="0" sz="22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486575" y="21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{7C2739F0-879C-4CE5-B76D-2A6EA8E005B8}</a:tableStyleId>
              </a:tblPr>
              <a:tblGrid>
                <a:gridCol w="1997950"/>
                <a:gridCol w="9230625"/>
              </a:tblGrid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COMMIT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트랜잭션의 작업이 정상적으로 완료되었음을 관리자에게 알려준다. 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ROLLBACK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트랜잭션의 작업이 비정상적으로 종료 되었을때 원래의 상태로 복구한다.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GRANT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데이터베이스 사용자에게 특정 작업에 대한 수행권한 부여를 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GRANT 권한 ON 테이블 TO 사용자;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5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</a:rPr>
                        <a:t>REVOKE</a:t>
                      </a:r>
                      <a:endParaRPr b="1" sz="1400" u="none" cap="none" strike="noStrike">
                        <a:solidFill>
                          <a:srgbClr val="645654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데이터베이스 사용자에게 특정 작업에 대한 권한을 박탈, 회수한다.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45654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EX) REVOKE 권한 ON 테이블 FROM 사용자</a:t>
                      </a:r>
                      <a:endParaRPr b="1" sz="1400" u="none" cap="none" strike="noStrike">
                        <a:solidFill>
                          <a:srgbClr val="645654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9" name="Google Shape;209;p29"/>
          <p:cNvSpPr txBox="1"/>
          <p:nvPr/>
        </p:nvSpPr>
        <p:spPr>
          <a:xfrm>
            <a:off x="388275" y="1378400"/>
            <a:ext cx="97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75800" y="1239650"/>
            <a:ext cx="94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데이터베이스에 접근하거나 객체에 권한을 주는 등의 역할을 하는 언어를 말한다.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45654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데이터의 보안, 무결성, 회복 등을 정의하는데 사용</a:t>
            </a:r>
            <a:endParaRPr b="1" i="0" sz="1800" u="none" cap="none" strike="noStrike">
              <a:solidFill>
                <a:srgbClr val="64565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0"/>
          <p:cNvGrpSpPr/>
          <p:nvPr/>
        </p:nvGrpSpPr>
        <p:grpSpPr>
          <a:xfrm>
            <a:off x="3686629" y="2790393"/>
            <a:ext cx="4818742" cy="1277213"/>
            <a:chOff x="3686629" y="1944220"/>
            <a:chExt cx="4818742" cy="1277213"/>
          </a:xfrm>
        </p:grpSpPr>
        <p:sp>
          <p:nvSpPr>
            <p:cNvPr id="216" name="Google Shape;216;p30"/>
            <p:cNvSpPr/>
            <p:nvPr/>
          </p:nvSpPr>
          <p:spPr>
            <a:xfrm>
              <a:off x="3686629" y="1944220"/>
              <a:ext cx="4818742" cy="1277213"/>
            </a:xfrm>
            <a:prstGeom prst="rect">
              <a:avLst/>
            </a:prstGeom>
            <a:solidFill>
              <a:srgbClr val="F7EFE2"/>
            </a:solidFill>
            <a:ln cap="flat" cmpd="sng" w="22225">
              <a:solidFill>
                <a:srgbClr val="E491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887703" y="2198105"/>
              <a:ext cx="440062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645654"/>
                  </a:solidFill>
                  <a:latin typeface="Arial"/>
                  <a:ea typeface="Arial"/>
                  <a:cs typeface="Arial"/>
                  <a:sym typeface="Arial"/>
                </a:rPr>
                <a:t>Sakila</a:t>
              </a:r>
              <a:endParaRPr b="1" i="0" sz="44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1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3" name="Google Shape;223;p31"/>
          <p:cNvSpPr/>
          <p:nvPr/>
        </p:nvSpPr>
        <p:spPr>
          <a:xfrm>
            <a:off x="275771" y="423706"/>
            <a:ext cx="4879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사용된 데이터 유형 </a:t>
            </a:r>
            <a:r>
              <a:rPr b="1" i="0" lang="en-US" sz="2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- 숫자</a:t>
            </a:r>
            <a:endParaRPr b="1" i="0" sz="28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477098" y="1247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{4558B9C6-FF39-4EA6-AE45-720BE160BBE6}</a:tableStyleId>
              </a:tblPr>
              <a:tblGrid>
                <a:gridCol w="2809450"/>
                <a:gridCol w="2809450"/>
                <a:gridCol w="2809450"/>
                <a:gridCol w="2809450"/>
              </a:tblGrid>
              <a:tr h="85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의미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크기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사용된 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매우 작은 정수(</a:t>
                      </a:r>
                      <a:r>
                        <a:rPr lang="en-US" sz="1800" u="none" cap="none" strike="noStrike"/>
                        <a:t>-128~127)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inventory_id, store_id, active 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SMALLINT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작은 정수</a:t>
                      </a:r>
                      <a:endParaRPr sz="18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address_id, country_id 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MEDIUMINT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 크기의 정수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inventory_id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표준 정수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rental_id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DECIMAL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고정 소수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(정수부와 소수부의 자릿수를 사용자가 정의)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사용자 정의에 따라 다름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rental_rate, replacement_cost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2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0" name="Google Shape;230;p32"/>
          <p:cNvSpPr/>
          <p:nvPr/>
        </p:nvSpPr>
        <p:spPr>
          <a:xfrm>
            <a:off x="275771" y="423706"/>
            <a:ext cx="75472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사용된 데이터 유형 </a:t>
            </a:r>
            <a:r>
              <a:rPr b="1" i="0" lang="en-US" sz="2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– 텍스트와 바이너리</a:t>
            </a:r>
            <a:endParaRPr b="1" i="0" sz="28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545924" y="1690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{4558B9C6-FF39-4EA6-AE45-720BE160BBE6}</a:tableStyleId>
              </a:tblPr>
              <a:tblGrid>
                <a:gridCol w="2809450"/>
                <a:gridCol w="2809450"/>
                <a:gridCol w="2809450"/>
                <a:gridCol w="2809450"/>
              </a:tblGrid>
              <a:tr h="85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의미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크기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사용된 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고정 길이 문자열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255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 길이 문자열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짧게 입력 시 나머지 공간은 채우지 않는다)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0~65535byte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Title, first_name 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문자열 데이터 타입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65535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BLOB(바이너리)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이진 숫자열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65535byte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picture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FE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3"/>
          <p:cNvCxnSpPr/>
          <p:nvPr/>
        </p:nvCxnSpPr>
        <p:spPr>
          <a:xfrm>
            <a:off x="304799" y="972455"/>
            <a:ext cx="6197600" cy="0"/>
          </a:xfrm>
          <a:prstGeom prst="straightConnector1">
            <a:avLst/>
          </a:prstGeom>
          <a:noFill/>
          <a:ln cap="flat" cmpd="sng" w="38100">
            <a:solidFill>
              <a:srgbClr val="E4917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7" name="Google Shape;237;p33"/>
          <p:cNvSpPr/>
          <p:nvPr/>
        </p:nvSpPr>
        <p:spPr>
          <a:xfrm>
            <a:off x="275771" y="423706"/>
            <a:ext cx="63161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사용된 데이터 유형 </a:t>
            </a:r>
            <a:r>
              <a:rPr b="1" i="0" lang="en-US" sz="2800" u="none" cap="none" strike="noStrike">
                <a:solidFill>
                  <a:srgbClr val="645654"/>
                </a:solidFill>
                <a:latin typeface="Arial"/>
                <a:ea typeface="Arial"/>
                <a:cs typeface="Arial"/>
                <a:sym typeface="Arial"/>
              </a:rPr>
              <a:t>– 시간과 기타</a:t>
            </a:r>
            <a:endParaRPr b="1" i="0" sz="2800" u="none" cap="none" strike="noStrike">
              <a:solidFill>
                <a:srgbClr val="6456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477098" y="12478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{4558B9C6-FF39-4EA6-AE45-720BE160BBE6}</a:tableStyleId>
              </a:tblPr>
              <a:tblGrid>
                <a:gridCol w="2809450"/>
                <a:gridCol w="2809450"/>
                <a:gridCol w="2809450"/>
                <a:gridCol w="2809450"/>
              </a:tblGrid>
              <a:tr h="85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의미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특이사항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사용된 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년도(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CCYY)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1byte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release_year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CCYY-MM-DD hh:mm:ss</a:t>
                      </a:r>
                      <a:endParaRPr sz="18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zone의 영향을 받지 않는다.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Last_update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TIMESTAMP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CCYY-MM-DD hh:mm:ss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zone의 영향을 받음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return_date, rental_date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ENUM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정의된 값 목록에서 하나의 값을 가질 수 있다.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rating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solidFill>
                      <a:srgbClr val="FBE4D4"/>
                    </a:solidFill>
                  </a:tcPr>
                </a:tc>
              </a:tr>
              <a:tr h="86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정의된 값에서 하나 이상의 값을 가질 수 있다.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64 개의 다른 값이 들어갈수 있다.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special_features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