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4" r:id="rId1"/>
  </p:sldMasterIdLst>
  <p:notesMasterIdLst>
    <p:notesMasterId r:id="rId20"/>
  </p:notesMasterIdLst>
  <p:handoutMasterIdLst>
    <p:handoutMasterId r:id="rId21"/>
  </p:handoutMasterIdLst>
  <p:sldIdLst>
    <p:sldId id="534" r:id="rId2"/>
    <p:sldId id="535" r:id="rId3"/>
    <p:sldId id="536" r:id="rId4"/>
    <p:sldId id="537" r:id="rId5"/>
    <p:sldId id="538" r:id="rId6"/>
    <p:sldId id="539" r:id="rId7"/>
    <p:sldId id="540" r:id="rId8"/>
    <p:sldId id="541" r:id="rId9"/>
    <p:sldId id="542" r:id="rId10"/>
    <p:sldId id="543" r:id="rId11"/>
    <p:sldId id="544" r:id="rId12"/>
    <p:sldId id="545" r:id="rId13"/>
    <p:sldId id="546" r:id="rId14"/>
    <p:sldId id="547" r:id="rId15"/>
    <p:sldId id="548" r:id="rId16"/>
    <p:sldId id="549" r:id="rId17"/>
    <p:sldId id="550" r:id="rId18"/>
    <p:sldId id="551" r:id="rId19"/>
  </p:sldIdLst>
  <p:sldSz cx="9144000" cy="6858000" type="screen4x3"/>
  <p:notesSz cx="9269413" cy="7019925"/>
  <p:custShowLst>
    <p:custShow name="handout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1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006600"/>
    <a:srgbClr val="990033"/>
    <a:srgbClr val="CC0000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41" autoAdjust="0"/>
    <p:restoredTop sz="85778" autoAdjust="0"/>
  </p:normalViewPr>
  <p:slideViewPr>
    <p:cSldViewPr>
      <p:cViewPr varScale="1">
        <p:scale>
          <a:sx n="99" d="100"/>
          <a:sy n="99" d="100"/>
        </p:scale>
        <p:origin x="18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18" y="-90"/>
      </p:cViewPr>
      <p:guideLst>
        <p:guide orient="horz" pos="2211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2DBEAF58-4143-447C-A37C-6FCC3ED3C111}" type="datetime1">
              <a:rPr lang="en-US" altLang="en-US"/>
              <a:pPr/>
              <a:t>1/17/17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9DDE171-BD90-40CE-A80F-3F571CF883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53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BA73110B-55C5-4C6B-8043-722EB9987963}" type="datetime1">
              <a:rPr lang="en-US" altLang="en-US"/>
              <a:pPr/>
              <a:t>1/17/17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CAB9A8D4-1A30-47CD-8979-992FBF3DAC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575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73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DE4FB1-77A1-4E4C-96CF-E15B3EAA1B6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32217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173354-FFC1-4911-9CB3-0BB1937E395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5462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3D95E9-3209-4078-99B3-F522B96C347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8987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5F51DE-802B-4F38-9D03-5C104D21296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24153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B4470D-3FA5-4CAB-B853-833DEC7C923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3351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914AA-CF24-4E7E-A850-8C5CC57B7B7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6592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74BC72-1065-4605-B277-A438C99E978F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40393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172A01-E83F-45B1-9551-BB0FF3175878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67038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34F22E-EDFC-4B46-BE74-62744BC38CF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20750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DCC079-0E1B-44F1-A9FB-B808067B295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4975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4D384538-8301-4092-9796-FBBAAF6BC57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64215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Binary 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762000"/>
                <a:ext cx="7543800" cy="914400"/>
              </a:xfrm>
            </p:spPr>
            <p:txBody>
              <a:bodyPr/>
              <a:lstStyle/>
              <a:p>
                <a:r>
                  <a:rPr lang="en-US" dirty="0" smtClean="0"/>
                  <a:t>Input: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of elements in sorted order, and an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/>
                  <a:t>Output: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Return the 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if it exists; otherwise output nil.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Idea: Set q = middle item.   Check if x = q.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If not, search either to left or right of q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as appropriate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762000"/>
                <a:ext cx="7543800" cy="914400"/>
              </a:xfrm>
              <a:blipFill rotWithShape="0">
                <a:blip r:embed="rId2"/>
                <a:stretch>
                  <a:fillRect l="-728" b="-11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</a:t>
            </a:fld>
            <a:endParaRPr lang="en-US" altLang="en-US" sz="1400"/>
          </a:p>
        </p:txBody>
      </p:sp>
      <p:sp>
        <p:nvSpPr>
          <p:cNvPr id="5" name="Rectangle 38"/>
          <p:cNvSpPr>
            <a:spLocks noChangeArrowheads="1"/>
          </p:cNvSpPr>
          <p:nvPr/>
        </p:nvSpPr>
        <p:spPr bwMode="auto">
          <a:xfrm>
            <a:off x="233128" y="3062635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4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725497" y="3062635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7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1217866" y="3062635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10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8" name="Rectangle 41"/>
          <p:cNvSpPr>
            <a:spLocks noChangeArrowheads="1"/>
          </p:cNvSpPr>
          <p:nvPr/>
        </p:nvSpPr>
        <p:spPr bwMode="auto">
          <a:xfrm>
            <a:off x="1710236" y="3062635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15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2202605" y="3062635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19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0" name="Rectangle 43"/>
          <p:cNvSpPr>
            <a:spLocks noChangeArrowheads="1"/>
          </p:cNvSpPr>
          <p:nvPr/>
        </p:nvSpPr>
        <p:spPr bwMode="auto">
          <a:xfrm>
            <a:off x="2694974" y="3062635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20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3187343" y="3062635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42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3679712" y="3062635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54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4172082" y="3062635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87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4" name="Rectangle 47"/>
          <p:cNvSpPr>
            <a:spLocks noChangeArrowheads="1"/>
          </p:cNvSpPr>
          <p:nvPr/>
        </p:nvSpPr>
        <p:spPr bwMode="auto">
          <a:xfrm>
            <a:off x="4664451" y="3062635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90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7"/>
              <p:cNvSpPr txBox="1">
                <a:spLocks noChangeArrowheads="1"/>
              </p:cNvSpPr>
              <p:nvPr/>
            </p:nvSpPr>
            <p:spPr bwMode="auto">
              <a:xfrm>
                <a:off x="207728" y="3608813"/>
                <a:ext cx="5126272" cy="25442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𝑛𝑖𝑙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𝑞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en-US" b="0" i="1" dirty="0" smtClean="0">
                              <a:latin typeface="Cambria Math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𝑝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)/2</m:t>
                          </m:r>
                        </m:e>
                      </m:d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return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 call: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0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728" y="3608813"/>
                <a:ext cx="5126272" cy="25442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68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Binary search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762000"/>
                <a:ext cx="7543800" cy="914400"/>
              </a:xfrm>
            </p:spPr>
            <p:txBody>
              <a:bodyPr/>
              <a:lstStyle/>
              <a:p>
                <a:r>
                  <a:rPr lang="en-US" dirty="0" smtClean="0"/>
                  <a:t>Input: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of elements in sorted order, and an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/>
                  <a:t>Output: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Return the 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if it exists; otherwise output nil.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Idea: Set q = middle item.   Check if x = q.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If not, search either to left or right of q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as appropriate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1     2     3     4     5     6      7     8     9    10</a:t>
                </a: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762000"/>
                <a:ext cx="7543800" cy="914400"/>
              </a:xfrm>
              <a:blipFill rotWithShape="0">
                <a:blip r:embed="rId2"/>
                <a:stretch>
                  <a:fillRect l="-728" b="-1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10</a:t>
            </a:fld>
            <a:endParaRPr lang="en-US" altLang="en-US" sz="1400"/>
          </a:p>
        </p:txBody>
      </p:sp>
      <p:sp>
        <p:nvSpPr>
          <p:cNvPr id="5" name="Rectangle 38"/>
          <p:cNvSpPr>
            <a:spLocks noChangeArrowheads="1"/>
          </p:cNvSpPr>
          <p:nvPr/>
        </p:nvSpPr>
        <p:spPr bwMode="auto">
          <a:xfrm>
            <a:off x="233128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4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725497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7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1217866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10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41"/>
          <p:cNvSpPr>
            <a:spLocks noChangeArrowheads="1"/>
          </p:cNvSpPr>
          <p:nvPr/>
        </p:nvSpPr>
        <p:spPr bwMode="auto">
          <a:xfrm>
            <a:off x="1710236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15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2202605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19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43"/>
          <p:cNvSpPr>
            <a:spLocks noChangeArrowheads="1"/>
          </p:cNvSpPr>
          <p:nvPr/>
        </p:nvSpPr>
        <p:spPr bwMode="auto">
          <a:xfrm>
            <a:off x="2694974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20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3187343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42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3679712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54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4172082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87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Rectangle 47"/>
          <p:cNvSpPr>
            <a:spLocks noChangeArrowheads="1"/>
          </p:cNvSpPr>
          <p:nvPr/>
        </p:nvSpPr>
        <p:spPr bwMode="auto">
          <a:xfrm>
            <a:off x="4664451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90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7"/>
              <p:cNvSpPr txBox="1">
                <a:spLocks noChangeArrowheads="1"/>
              </p:cNvSpPr>
              <p:nvPr/>
            </p:nvSpPr>
            <p:spPr bwMode="auto">
              <a:xfrm>
                <a:off x="207728" y="3608813"/>
                <a:ext cx="5126272" cy="25442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𝑛𝑖𝑙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𝑞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en-US" b="0" i="1" dirty="0" smtClean="0">
                              <a:latin typeface="Cambria Math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𝑝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)/2</m:t>
                          </m:r>
                        </m:e>
                      </m:d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return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 call: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0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728" y="3608813"/>
                <a:ext cx="5126272" cy="25442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019800" y="1558929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(A, </a:t>
            </a:r>
            <a:r>
              <a:rPr lang="en-US" dirty="0" smtClean="0"/>
              <a:t>1</a:t>
            </a:r>
            <a:r>
              <a:rPr lang="en-US" dirty="0" smtClean="0"/>
              <a:t>, 10, </a:t>
            </a:r>
            <a:r>
              <a:rPr lang="en-US" dirty="0" smtClean="0"/>
              <a:t>41)</a:t>
            </a:r>
            <a:endParaRPr lang="en-US" dirty="0" smtClean="0"/>
          </a:p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8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Binary search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762000"/>
                <a:ext cx="7543800" cy="914400"/>
              </a:xfrm>
            </p:spPr>
            <p:txBody>
              <a:bodyPr/>
              <a:lstStyle/>
              <a:p>
                <a:r>
                  <a:rPr lang="en-US" dirty="0" smtClean="0"/>
                  <a:t>Input: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of elements in sorted order, and an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/>
                  <a:t>Output: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Return the 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if it exists; otherwise output nil.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Idea: Set q = middle item.   Check if x = q.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If not, search either to left or right of q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as appropriate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1     2     3     4     5     6      7     8     9    10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762000"/>
                <a:ext cx="7543800" cy="914400"/>
              </a:xfrm>
              <a:blipFill rotWithShape="0">
                <a:blip r:embed="rId2"/>
                <a:stretch>
                  <a:fillRect l="-728" b="-1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11</a:t>
            </a:fld>
            <a:endParaRPr lang="en-US" altLang="en-US" sz="1400"/>
          </a:p>
        </p:txBody>
      </p:sp>
      <p:sp>
        <p:nvSpPr>
          <p:cNvPr id="5" name="Rectangle 38"/>
          <p:cNvSpPr>
            <a:spLocks noChangeArrowheads="1"/>
          </p:cNvSpPr>
          <p:nvPr/>
        </p:nvSpPr>
        <p:spPr bwMode="auto">
          <a:xfrm>
            <a:off x="233128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4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725497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7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1217866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10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41"/>
          <p:cNvSpPr>
            <a:spLocks noChangeArrowheads="1"/>
          </p:cNvSpPr>
          <p:nvPr/>
        </p:nvSpPr>
        <p:spPr bwMode="auto">
          <a:xfrm>
            <a:off x="1710236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15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2202605" y="3062635"/>
            <a:ext cx="492369" cy="35173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19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43"/>
          <p:cNvSpPr>
            <a:spLocks noChangeArrowheads="1"/>
          </p:cNvSpPr>
          <p:nvPr/>
        </p:nvSpPr>
        <p:spPr bwMode="auto">
          <a:xfrm>
            <a:off x="2694974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20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3187343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42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3679712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54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4172082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87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Rectangle 47"/>
          <p:cNvSpPr>
            <a:spLocks noChangeArrowheads="1"/>
          </p:cNvSpPr>
          <p:nvPr/>
        </p:nvSpPr>
        <p:spPr bwMode="auto">
          <a:xfrm>
            <a:off x="4664451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90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7"/>
              <p:cNvSpPr txBox="1">
                <a:spLocks noChangeArrowheads="1"/>
              </p:cNvSpPr>
              <p:nvPr/>
            </p:nvSpPr>
            <p:spPr bwMode="auto">
              <a:xfrm>
                <a:off x="207728" y="3608813"/>
                <a:ext cx="5126272" cy="25442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𝑛𝑖𝑙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𝑞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en-US" b="0" i="1" dirty="0" smtClean="0">
                              <a:latin typeface="Cambria Math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𝑝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)/2</m:t>
                          </m:r>
                        </m:e>
                      </m:d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return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 call: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0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728" y="3608813"/>
                <a:ext cx="5126272" cy="25442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019800" y="1558929"/>
            <a:ext cx="1391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(A, </a:t>
            </a:r>
            <a:r>
              <a:rPr lang="en-US" dirty="0" smtClean="0"/>
              <a:t>1</a:t>
            </a:r>
            <a:r>
              <a:rPr lang="en-US" dirty="0" smtClean="0"/>
              <a:t>, 10, </a:t>
            </a:r>
            <a:r>
              <a:rPr lang="en-US" dirty="0" smtClean="0"/>
              <a:t>41)</a:t>
            </a:r>
            <a:endParaRPr lang="en-US" dirty="0" smtClean="0"/>
          </a:p>
          <a:p>
            <a:r>
              <a:rPr lang="en-US" dirty="0"/>
              <a:t>q</a:t>
            </a:r>
            <a:r>
              <a:rPr lang="en-US" dirty="0" smtClean="0"/>
              <a:t> = A[5] = 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8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Binary search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762000"/>
                <a:ext cx="7543800" cy="914400"/>
              </a:xfrm>
            </p:spPr>
            <p:txBody>
              <a:bodyPr/>
              <a:lstStyle/>
              <a:p>
                <a:r>
                  <a:rPr lang="en-US" dirty="0" smtClean="0"/>
                  <a:t>Input: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of elements in sorted order, and an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/>
                  <a:t>Output: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Return the 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if it exists; otherwise output nil.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Idea: Set q = middle item.   Check if x = q.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If not, search either to left or right of q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as appropriate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1     2     3     4     5     6      7     8     9    10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762000"/>
                <a:ext cx="7543800" cy="914400"/>
              </a:xfrm>
              <a:blipFill rotWithShape="0">
                <a:blip r:embed="rId2"/>
                <a:stretch>
                  <a:fillRect l="-728" b="-1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12</a:t>
            </a:fld>
            <a:endParaRPr lang="en-US" altLang="en-US" sz="1400"/>
          </a:p>
        </p:txBody>
      </p:sp>
      <p:sp>
        <p:nvSpPr>
          <p:cNvPr id="5" name="Rectangle 38"/>
          <p:cNvSpPr>
            <a:spLocks noChangeArrowheads="1"/>
          </p:cNvSpPr>
          <p:nvPr/>
        </p:nvSpPr>
        <p:spPr bwMode="auto">
          <a:xfrm>
            <a:off x="233128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4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725497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7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1217866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10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8" name="Rectangle 41"/>
          <p:cNvSpPr>
            <a:spLocks noChangeArrowheads="1"/>
          </p:cNvSpPr>
          <p:nvPr/>
        </p:nvSpPr>
        <p:spPr bwMode="auto">
          <a:xfrm>
            <a:off x="1710236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15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2202605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19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0" name="Rectangle 43"/>
          <p:cNvSpPr>
            <a:spLocks noChangeArrowheads="1"/>
          </p:cNvSpPr>
          <p:nvPr/>
        </p:nvSpPr>
        <p:spPr bwMode="auto">
          <a:xfrm>
            <a:off x="2694974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20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3187343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42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3679712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54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4172082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87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Rectangle 47"/>
          <p:cNvSpPr>
            <a:spLocks noChangeArrowheads="1"/>
          </p:cNvSpPr>
          <p:nvPr/>
        </p:nvSpPr>
        <p:spPr bwMode="auto">
          <a:xfrm>
            <a:off x="4664451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90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7"/>
              <p:cNvSpPr txBox="1">
                <a:spLocks noChangeArrowheads="1"/>
              </p:cNvSpPr>
              <p:nvPr/>
            </p:nvSpPr>
            <p:spPr bwMode="auto">
              <a:xfrm>
                <a:off x="207728" y="3608813"/>
                <a:ext cx="5126272" cy="25442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𝑛𝑖𝑙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𝑞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en-US" b="0" i="1" dirty="0" smtClean="0">
                              <a:latin typeface="Cambria Math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𝑝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)/2</m:t>
                          </m:r>
                        </m:e>
                      </m:d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return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 call: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0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728" y="3608813"/>
                <a:ext cx="5126272" cy="25442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019800" y="1558929"/>
            <a:ext cx="13917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(A, </a:t>
            </a:r>
            <a:r>
              <a:rPr lang="en-US" dirty="0" smtClean="0"/>
              <a:t>1</a:t>
            </a:r>
            <a:r>
              <a:rPr lang="en-US" dirty="0" smtClean="0"/>
              <a:t>, 10, </a:t>
            </a:r>
            <a:r>
              <a:rPr lang="en-US" dirty="0" smtClean="0"/>
              <a:t>41)</a:t>
            </a:r>
            <a:endParaRPr lang="en-US" dirty="0" smtClean="0"/>
          </a:p>
          <a:p>
            <a:r>
              <a:rPr lang="en-US" dirty="0"/>
              <a:t>q</a:t>
            </a:r>
            <a:r>
              <a:rPr lang="en-US" dirty="0" smtClean="0"/>
              <a:t> = A[5] = 19</a:t>
            </a:r>
          </a:p>
          <a:p>
            <a:endParaRPr lang="en-US" dirty="0" smtClean="0"/>
          </a:p>
          <a:p>
            <a:r>
              <a:rPr lang="en-US" dirty="0" smtClean="0"/>
              <a:t>(A, 6,10,41)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7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Binary search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762000"/>
                <a:ext cx="7543800" cy="914400"/>
              </a:xfrm>
            </p:spPr>
            <p:txBody>
              <a:bodyPr/>
              <a:lstStyle/>
              <a:p>
                <a:r>
                  <a:rPr lang="en-US" dirty="0" smtClean="0"/>
                  <a:t>Input: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of elements in sorted order, and an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/>
                  <a:t>Output: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Return the 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if it exists; otherwise output nil.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Idea: Set q = middle item.   Check if x = q.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If not, search either to left or right of q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as appropriate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1     2     3     4     5     6      7     8     9    10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762000"/>
                <a:ext cx="7543800" cy="914400"/>
              </a:xfrm>
              <a:blipFill rotWithShape="0">
                <a:blip r:embed="rId2"/>
                <a:stretch>
                  <a:fillRect l="-728" b="-1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13</a:t>
            </a:fld>
            <a:endParaRPr lang="en-US" altLang="en-US" sz="1400"/>
          </a:p>
        </p:txBody>
      </p:sp>
      <p:sp>
        <p:nvSpPr>
          <p:cNvPr id="5" name="Rectangle 38"/>
          <p:cNvSpPr>
            <a:spLocks noChangeArrowheads="1"/>
          </p:cNvSpPr>
          <p:nvPr/>
        </p:nvSpPr>
        <p:spPr bwMode="auto">
          <a:xfrm>
            <a:off x="233128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4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725497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7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1217866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10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8" name="Rectangle 41"/>
          <p:cNvSpPr>
            <a:spLocks noChangeArrowheads="1"/>
          </p:cNvSpPr>
          <p:nvPr/>
        </p:nvSpPr>
        <p:spPr bwMode="auto">
          <a:xfrm>
            <a:off x="1710236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15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2202605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19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0" name="Rectangle 43"/>
          <p:cNvSpPr>
            <a:spLocks noChangeArrowheads="1"/>
          </p:cNvSpPr>
          <p:nvPr/>
        </p:nvSpPr>
        <p:spPr bwMode="auto">
          <a:xfrm>
            <a:off x="2694974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20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3187343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42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3679712" y="3062635"/>
            <a:ext cx="492369" cy="35173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54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4172082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87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Rectangle 47"/>
          <p:cNvSpPr>
            <a:spLocks noChangeArrowheads="1"/>
          </p:cNvSpPr>
          <p:nvPr/>
        </p:nvSpPr>
        <p:spPr bwMode="auto">
          <a:xfrm>
            <a:off x="4664451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90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7"/>
              <p:cNvSpPr txBox="1">
                <a:spLocks noChangeArrowheads="1"/>
              </p:cNvSpPr>
              <p:nvPr/>
            </p:nvSpPr>
            <p:spPr bwMode="auto">
              <a:xfrm>
                <a:off x="207728" y="3608813"/>
                <a:ext cx="5126272" cy="25442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𝑛𝑖𝑙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𝑞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en-US" b="0" i="1" dirty="0" smtClean="0">
                              <a:latin typeface="Cambria Math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𝑝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)/2</m:t>
                          </m:r>
                        </m:e>
                      </m:d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return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 call: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0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728" y="3608813"/>
                <a:ext cx="5126272" cy="25442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019800" y="1558929"/>
            <a:ext cx="14590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(A, 1, </a:t>
            </a:r>
            <a:r>
              <a:rPr lang="en-US" dirty="0" smtClean="0"/>
              <a:t>10, </a:t>
            </a:r>
            <a:r>
              <a:rPr lang="en-US" dirty="0" smtClean="0"/>
              <a:t>41)</a:t>
            </a:r>
            <a:endParaRPr lang="en-US" dirty="0" smtClean="0"/>
          </a:p>
          <a:p>
            <a:r>
              <a:rPr lang="en-US" dirty="0"/>
              <a:t>q</a:t>
            </a:r>
            <a:r>
              <a:rPr lang="en-US" dirty="0" smtClean="0"/>
              <a:t> = A[5] = 19</a:t>
            </a:r>
          </a:p>
          <a:p>
            <a:endParaRPr lang="en-US" dirty="0" smtClean="0"/>
          </a:p>
          <a:p>
            <a:r>
              <a:rPr lang="en-US" dirty="0" smtClean="0"/>
              <a:t>(A,6</a:t>
            </a:r>
            <a:r>
              <a:rPr lang="en-US" dirty="0" smtClean="0"/>
              <a:t>,10,41)</a:t>
            </a:r>
            <a:endParaRPr lang="en-US" dirty="0" smtClean="0"/>
          </a:p>
          <a:p>
            <a:r>
              <a:rPr lang="en-US" dirty="0" smtClean="0"/>
              <a:t>q = A[8] = 54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2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Binary search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762000"/>
                <a:ext cx="7543800" cy="914400"/>
              </a:xfrm>
            </p:spPr>
            <p:txBody>
              <a:bodyPr/>
              <a:lstStyle/>
              <a:p>
                <a:r>
                  <a:rPr lang="en-US" dirty="0" smtClean="0"/>
                  <a:t>Input: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of elements in sorted order, and an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/>
                  <a:t>Output: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Return the 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if it exists; otherwise output nil.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Idea: Set q = middle item.   Check if x = q.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If not, search either to left or right of q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as appropriate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1     2     3     4     5     6      7     8     9    10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762000"/>
                <a:ext cx="7543800" cy="914400"/>
              </a:xfrm>
              <a:blipFill rotWithShape="0">
                <a:blip r:embed="rId2"/>
                <a:stretch>
                  <a:fillRect l="-728" b="-1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14</a:t>
            </a:fld>
            <a:endParaRPr lang="en-US" altLang="en-US" sz="1400"/>
          </a:p>
        </p:txBody>
      </p:sp>
      <p:sp>
        <p:nvSpPr>
          <p:cNvPr id="5" name="Rectangle 38"/>
          <p:cNvSpPr>
            <a:spLocks noChangeArrowheads="1"/>
          </p:cNvSpPr>
          <p:nvPr/>
        </p:nvSpPr>
        <p:spPr bwMode="auto">
          <a:xfrm>
            <a:off x="233128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4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725497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7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1217866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10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8" name="Rectangle 41"/>
          <p:cNvSpPr>
            <a:spLocks noChangeArrowheads="1"/>
          </p:cNvSpPr>
          <p:nvPr/>
        </p:nvSpPr>
        <p:spPr bwMode="auto">
          <a:xfrm>
            <a:off x="1710236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15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2202605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19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0" name="Rectangle 43"/>
          <p:cNvSpPr>
            <a:spLocks noChangeArrowheads="1"/>
          </p:cNvSpPr>
          <p:nvPr/>
        </p:nvSpPr>
        <p:spPr bwMode="auto">
          <a:xfrm>
            <a:off x="2694974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20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3187343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42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3679712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54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4172082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87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4" name="Rectangle 47"/>
          <p:cNvSpPr>
            <a:spLocks noChangeArrowheads="1"/>
          </p:cNvSpPr>
          <p:nvPr/>
        </p:nvSpPr>
        <p:spPr bwMode="auto">
          <a:xfrm>
            <a:off x="4664451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90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7"/>
              <p:cNvSpPr txBox="1">
                <a:spLocks noChangeArrowheads="1"/>
              </p:cNvSpPr>
              <p:nvPr/>
            </p:nvSpPr>
            <p:spPr bwMode="auto">
              <a:xfrm>
                <a:off x="207728" y="3608813"/>
                <a:ext cx="5126272" cy="25442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𝑛𝑖𝑙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𝑞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en-US" b="0" i="1" dirty="0" smtClean="0">
                              <a:latin typeface="Cambria Math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𝑝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)/2</m:t>
                          </m:r>
                        </m:e>
                      </m:d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return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 call: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0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728" y="3608813"/>
                <a:ext cx="5126272" cy="25442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019800" y="1558929"/>
            <a:ext cx="145424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(A, 1</a:t>
            </a:r>
            <a:r>
              <a:rPr lang="en-US" dirty="0" smtClean="0"/>
              <a:t>, </a:t>
            </a:r>
            <a:r>
              <a:rPr lang="en-US" dirty="0" smtClean="0"/>
              <a:t>10, </a:t>
            </a:r>
            <a:r>
              <a:rPr lang="en-US" dirty="0" smtClean="0"/>
              <a:t>41)</a:t>
            </a:r>
            <a:endParaRPr lang="en-US" dirty="0" smtClean="0"/>
          </a:p>
          <a:p>
            <a:r>
              <a:rPr lang="en-US" dirty="0"/>
              <a:t>q</a:t>
            </a:r>
            <a:r>
              <a:rPr lang="en-US" dirty="0" smtClean="0"/>
              <a:t> = A[5] = 19</a:t>
            </a:r>
          </a:p>
          <a:p>
            <a:endParaRPr lang="en-US" dirty="0" smtClean="0"/>
          </a:p>
          <a:p>
            <a:r>
              <a:rPr lang="en-US" dirty="0" smtClean="0"/>
              <a:t>(A,6</a:t>
            </a:r>
            <a:r>
              <a:rPr lang="en-US" dirty="0" smtClean="0"/>
              <a:t>,10,41)</a:t>
            </a:r>
            <a:endParaRPr lang="en-US" dirty="0" smtClean="0"/>
          </a:p>
          <a:p>
            <a:r>
              <a:rPr lang="en-US" dirty="0"/>
              <a:t>q</a:t>
            </a:r>
            <a:r>
              <a:rPr lang="en-US" dirty="0" smtClean="0"/>
              <a:t> = A[8] = 54</a:t>
            </a:r>
          </a:p>
          <a:p>
            <a:endParaRPr lang="en-US" dirty="0" smtClean="0"/>
          </a:p>
          <a:p>
            <a:r>
              <a:rPr lang="en-US" dirty="0" smtClean="0"/>
              <a:t>(A,6</a:t>
            </a:r>
            <a:r>
              <a:rPr lang="en-US" dirty="0" smtClean="0"/>
              <a:t>,7,41)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4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Binary search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762000"/>
                <a:ext cx="7543800" cy="914400"/>
              </a:xfrm>
            </p:spPr>
            <p:txBody>
              <a:bodyPr/>
              <a:lstStyle/>
              <a:p>
                <a:r>
                  <a:rPr lang="en-US" dirty="0" smtClean="0"/>
                  <a:t>Input: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of elements in sorted order, and an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/>
                  <a:t>Output: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Return the 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if it exists; otherwise output nil.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Idea: Set q = middle item.   Check if x = q.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If not, search either to left or right of q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as appropriate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1     2     3     4     5     6      7     8     9    10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762000"/>
                <a:ext cx="7543800" cy="914400"/>
              </a:xfrm>
              <a:blipFill rotWithShape="0">
                <a:blip r:embed="rId2"/>
                <a:stretch>
                  <a:fillRect l="-728" b="-1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15</a:t>
            </a:fld>
            <a:endParaRPr lang="en-US" altLang="en-US" sz="1400"/>
          </a:p>
        </p:txBody>
      </p:sp>
      <p:sp>
        <p:nvSpPr>
          <p:cNvPr id="5" name="Rectangle 38"/>
          <p:cNvSpPr>
            <a:spLocks noChangeArrowheads="1"/>
          </p:cNvSpPr>
          <p:nvPr/>
        </p:nvSpPr>
        <p:spPr bwMode="auto">
          <a:xfrm>
            <a:off x="233128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4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725497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7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1217866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10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8" name="Rectangle 41"/>
          <p:cNvSpPr>
            <a:spLocks noChangeArrowheads="1"/>
          </p:cNvSpPr>
          <p:nvPr/>
        </p:nvSpPr>
        <p:spPr bwMode="auto">
          <a:xfrm>
            <a:off x="1710236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15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2202605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19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0" name="Rectangle 43"/>
          <p:cNvSpPr>
            <a:spLocks noChangeArrowheads="1"/>
          </p:cNvSpPr>
          <p:nvPr/>
        </p:nvSpPr>
        <p:spPr bwMode="auto">
          <a:xfrm>
            <a:off x="2694974" y="3062635"/>
            <a:ext cx="492369" cy="35173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20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3187343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42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3679712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54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4172082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87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4" name="Rectangle 47"/>
          <p:cNvSpPr>
            <a:spLocks noChangeArrowheads="1"/>
          </p:cNvSpPr>
          <p:nvPr/>
        </p:nvSpPr>
        <p:spPr bwMode="auto">
          <a:xfrm>
            <a:off x="4664451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90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7"/>
              <p:cNvSpPr txBox="1">
                <a:spLocks noChangeArrowheads="1"/>
              </p:cNvSpPr>
              <p:nvPr/>
            </p:nvSpPr>
            <p:spPr bwMode="auto">
              <a:xfrm>
                <a:off x="207728" y="3608813"/>
                <a:ext cx="5126272" cy="25442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𝑛𝑖𝑙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𝑞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en-US" b="0" i="1" dirty="0" smtClean="0">
                              <a:latin typeface="Cambria Math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𝑝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)/2</m:t>
                          </m:r>
                        </m:e>
                      </m:d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return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 call: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0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728" y="3608813"/>
                <a:ext cx="5126272" cy="25442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019800" y="1558929"/>
            <a:ext cx="145424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(A, 1</a:t>
            </a:r>
            <a:r>
              <a:rPr lang="en-US" dirty="0" smtClean="0"/>
              <a:t>, </a:t>
            </a:r>
            <a:r>
              <a:rPr lang="en-US" dirty="0" smtClean="0"/>
              <a:t>10, </a:t>
            </a:r>
            <a:r>
              <a:rPr lang="en-US" dirty="0" smtClean="0"/>
              <a:t>41)</a:t>
            </a:r>
            <a:endParaRPr lang="en-US" dirty="0" smtClean="0"/>
          </a:p>
          <a:p>
            <a:r>
              <a:rPr lang="en-US" dirty="0"/>
              <a:t>q</a:t>
            </a:r>
            <a:r>
              <a:rPr lang="en-US" dirty="0" smtClean="0"/>
              <a:t> = A[5] = 19</a:t>
            </a:r>
          </a:p>
          <a:p>
            <a:endParaRPr lang="en-US" dirty="0" smtClean="0"/>
          </a:p>
          <a:p>
            <a:r>
              <a:rPr lang="en-US" dirty="0" smtClean="0"/>
              <a:t>(A,6</a:t>
            </a:r>
            <a:r>
              <a:rPr lang="en-US" dirty="0" smtClean="0"/>
              <a:t>,10,41)</a:t>
            </a:r>
            <a:endParaRPr lang="en-US" dirty="0" smtClean="0"/>
          </a:p>
          <a:p>
            <a:r>
              <a:rPr lang="en-US" dirty="0"/>
              <a:t>q</a:t>
            </a:r>
            <a:r>
              <a:rPr lang="en-US" dirty="0" smtClean="0"/>
              <a:t> = A[8] = 54</a:t>
            </a:r>
          </a:p>
          <a:p>
            <a:endParaRPr lang="en-US" dirty="0" smtClean="0"/>
          </a:p>
          <a:p>
            <a:r>
              <a:rPr lang="en-US" dirty="0" smtClean="0"/>
              <a:t>(A,6</a:t>
            </a:r>
            <a:r>
              <a:rPr lang="en-US" dirty="0" smtClean="0"/>
              <a:t>,7,41)</a:t>
            </a:r>
            <a:endParaRPr lang="en-US" dirty="0" smtClean="0"/>
          </a:p>
          <a:p>
            <a:r>
              <a:rPr lang="en-US" dirty="0" smtClean="0"/>
              <a:t>q = A[6] = 20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Binary search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762000"/>
                <a:ext cx="7543800" cy="914400"/>
              </a:xfrm>
            </p:spPr>
            <p:txBody>
              <a:bodyPr/>
              <a:lstStyle/>
              <a:p>
                <a:r>
                  <a:rPr lang="en-US" dirty="0" smtClean="0"/>
                  <a:t>Input: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of elements in sorted order, and an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/>
                  <a:t>Output: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Return the 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if it exists; otherwise output nil.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Idea: Set q = middle item.   Check if x = q.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If not, search either to left or right of q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as appropriate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1     2     3     4     5     6      7     8     9    10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762000"/>
                <a:ext cx="7543800" cy="914400"/>
              </a:xfrm>
              <a:blipFill rotWithShape="0">
                <a:blip r:embed="rId2"/>
                <a:stretch>
                  <a:fillRect l="-728" b="-1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16</a:t>
            </a:fld>
            <a:endParaRPr lang="en-US" altLang="en-US" sz="1400"/>
          </a:p>
        </p:txBody>
      </p:sp>
      <p:sp>
        <p:nvSpPr>
          <p:cNvPr id="5" name="Rectangle 38"/>
          <p:cNvSpPr>
            <a:spLocks noChangeArrowheads="1"/>
          </p:cNvSpPr>
          <p:nvPr/>
        </p:nvSpPr>
        <p:spPr bwMode="auto">
          <a:xfrm>
            <a:off x="233128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4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725497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7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1217866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10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8" name="Rectangle 41"/>
          <p:cNvSpPr>
            <a:spLocks noChangeArrowheads="1"/>
          </p:cNvSpPr>
          <p:nvPr/>
        </p:nvSpPr>
        <p:spPr bwMode="auto">
          <a:xfrm>
            <a:off x="1710236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15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2202605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19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0" name="Rectangle 43"/>
          <p:cNvSpPr>
            <a:spLocks noChangeArrowheads="1"/>
          </p:cNvSpPr>
          <p:nvPr/>
        </p:nvSpPr>
        <p:spPr bwMode="auto">
          <a:xfrm>
            <a:off x="2694974" y="3062635"/>
            <a:ext cx="492369" cy="35173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20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3187343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42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3679712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54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4172082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87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4" name="Rectangle 47"/>
          <p:cNvSpPr>
            <a:spLocks noChangeArrowheads="1"/>
          </p:cNvSpPr>
          <p:nvPr/>
        </p:nvSpPr>
        <p:spPr bwMode="auto">
          <a:xfrm>
            <a:off x="4664451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90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7"/>
              <p:cNvSpPr txBox="1">
                <a:spLocks noChangeArrowheads="1"/>
              </p:cNvSpPr>
              <p:nvPr/>
            </p:nvSpPr>
            <p:spPr bwMode="auto">
              <a:xfrm>
                <a:off x="207728" y="3608813"/>
                <a:ext cx="5126272" cy="25442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𝑛𝑖𝑙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𝑞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en-US" b="0" i="1" dirty="0" smtClean="0">
                              <a:latin typeface="Cambria Math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𝑝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)/2</m:t>
                          </m:r>
                        </m:e>
                      </m:d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return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 call: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0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728" y="3608813"/>
                <a:ext cx="5126272" cy="25442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019800" y="1558929"/>
            <a:ext cx="142378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(A, 1</a:t>
            </a:r>
            <a:r>
              <a:rPr lang="en-US" dirty="0" smtClean="0"/>
              <a:t>, </a:t>
            </a:r>
            <a:r>
              <a:rPr lang="en-US" dirty="0" smtClean="0"/>
              <a:t>10, </a:t>
            </a:r>
            <a:r>
              <a:rPr lang="en-US" dirty="0" smtClean="0"/>
              <a:t>41)</a:t>
            </a:r>
            <a:endParaRPr lang="en-US" dirty="0" smtClean="0"/>
          </a:p>
          <a:p>
            <a:r>
              <a:rPr lang="en-US" dirty="0"/>
              <a:t>q</a:t>
            </a:r>
            <a:r>
              <a:rPr lang="en-US" dirty="0" smtClean="0"/>
              <a:t> = A[5] = 19</a:t>
            </a:r>
          </a:p>
          <a:p>
            <a:endParaRPr lang="en-US" dirty="0"/>
          </a:p>
          <a:p>
            <a:r>
              <a:rPr lang="en-US" dirty="0" smtClean="0"/>
              <a:t>(A,6</a:t>
            </a:r>
            <a:r>
              <a:rPr lang="en-US" dirty="0" smtClean="0"/>
              <a:t>,10,41)</a:t>
            </a:r>
            <a:endParaRPr lang="en-US" dirty="0" smtClean="0"/>
          </a:p>
          <a:p>
            <a:r>
              <a:rPr lang="en-US" dirty="0"/>
              <a:t>q</a:t>
            </a:r>
            <a:r>
              <a:rPr lang="en-US" dirty="0" smtClean="0"/>
              <a:t> = A[8] = 54</a:t>
            </a:r>
          </a:p>
          <a:p>
            <a:endParaRPr lang="en-US" dirty="0" smtClean="0"/>
          </a:p>
          <a:p>
            <a:r>
              <a:rPr lang="en-US" dirty="0" smtClean="0"/>
              <a:t>(A,6</a:t>
            </a:r>
            <a:r>
              <a:rPr lang="en-US" dirty="0" smtClean="0"/>
              <a:t>,7,41)</a:t>
            </a:r>
            <a:endParaRPr lang="en-US" dirty="0" smtClean="0"/>
          </a:p>
          <a:p>
            <a:r>
              <a:rPr lang="en-US" dirty="0"/>
              <a:t>q</a:t>
            </a:r>
            <a:r>
              <a:rPr lang="en-US" dirty="0" smtClean="0"/>
              <a:t> = A[6] = 20</a:t>
            </a:r>
          </a:p>
          <a:p>
            <a:endParaRPr lang="en-US" dirty="0" smtClean="0"/>
          </a:p>
          <a:p>
            <a:r>
              <a:rPr lang="en-US" dirty="0" smtClean="0"/>
              <a:t>(A,7</a:t>
            </a:r>
            <a:r>
              <a:rPr lang="en-US" dirty="0" smtClean="0"/>
              <a:t>,7,41)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Binary search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762000"/>
                <a:ext cx="7543800" cy="914400"/>
              </a:xfrm>
            </p:spPr>
            <p:txBody>
              <a:bodyPr/>
              <a:lstStyle/>
              <a:p>
                <a:r>
                  <a:rPr lang="en-US" dirty="0" smtClean="0"/>
                  <a:t>Input: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of elements in sorted order, and an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/>
                  <a:t>Output: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Return the 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if it exists; otherwise output nil.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Idea: Set q = middle item.   Check if x = q.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If not, search either to left or right of q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as appropriate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1     2     3     4     5     6      7     8     9    10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762000"/>
                <a:ext cx="7543800" cy="914400"/>
              </a:xfrm>
              <a:blipFill rotWithShape="0">
                <a:blip r:embed="rId2"/>
                <a:stretch>
                  <a:fillRect l="-728" b="-1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17</a:t>
            </a:fld>
            <a:endParaRPr lang="en-US" altLang="en-US" sz="1400"/>
          </a:p>
        </p:txBody>
      </p:sp>
      <p:sp>
        <p:nvSpPr>
          <p:cNvPr id="5" name="Rectangle 38"/>
          <p:cNvSpPr>
            <a:spLocks noChangeArrowheads="1"/>
          </p:cNvSpPr>
          <p:nvPr/>
        </p:nvSpPr>
        <p:spPr bwMode="auto">
          <a:xfrm>
            <a:off x="233128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4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725497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7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1217866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10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8" name="Rectangle 41"/>
          <p:cNvSpPr>
            <a:spLocks noChangeArrowheads="1"/>
          </p:cNvSpPr>
          <p:nvPr/>
        </p:nvSpPr>
        <p:spPr bwMode="auto">
          <a:xfrm>
            <a:off x="1710236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15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2202605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19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0" name="Rectangle 43"/>
          <p:cNvSpPr>
            <a:spLocks noChangeArrowheads="1"/>
          </p:cNvSpPr>
          <p:nvPr/>
        </p:nvSpPr>
        <p:spPr bwMode="auto">
          <a:xfrm>
            <a:off x="2694974" y="3062635"/>
            <a:ext cx="492369" cy="35173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20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3187343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42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3679712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54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4172082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87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4" name="Rectangle 47"/>
          <p:cNvSpPr>
            <a:spLocks noChangeArrowheads="1"/>
          </p:cNvSpPr>
          <p:nvPr/>
        </p:nvSpPr>
        <p:spPr bwMode="auto">
          <a:xfrm>
            <a:off x="4664451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90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7"/>
              <p:cNvSpPr txBox="1">
                <a:spLocks noChangeArrowheads="1"/>
              </p:cNvSpPr>
              <p:nvPr/>
            </p:nvSpPr>
            <p:spPr bwMode="auto">
              <a:xfrm>
                <a:off x="207728" y="3608813"/>
                <a:ext cx="5126272" cy="25442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𝑛𝑖𝑙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𝑞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en-US" b="0" i="1" dirty="0" smtClean="0">
                              <a:latin typeface="Cambria Math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𝑝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)/2</m:t>
                          </m:r>
                        </m:e>
                      </m:d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return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 call: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0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728" y="3608813"/>
                <a:ext cx="5126272" cy="25442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943600" y="1539141"/>
            <a:ext cx="2819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(A, 1</a:t>
            </a:r>
            <a:r>
              <a:rPr lang="en-US" dirty="0" smtClean="0"/>
              <a:t>, </a:t>
            </a:r>
            <a:r>
              <a:rPr lang="en-US" dirty="0" smtClean="0"/>
              <a:t>10, </a:t>
            </a:r>
            <a:r>
              <a:rPr lang="en-US" dirty="0" smtClean="0"/>
              <a:t>41)</a:t>
            </a:r>
            <a:endParaRPr lang="en-US" dirty="0" smtClean="0"/>
          </a:p>
          <a:p>
            <a:r>
              <a:rPr lang="en-US" dirty="0"/>
              <a:t>q</a:t>
            </a:r>
            <a:r>
              <a:rPr lang="en-US" dirty="0" smtClean="0"/>
              <a:t> = A[5] = 19</a:t>
            </a:r>
          </a:p>
          <a:p>
            <a:endParaRPr lang="en-US" dirty="0"/>
          </a:p>
          <a:p>
            <a:r>
              <a:rPr lang="en-US" dirty="0" smtClean="0"/>
              <a:t>(A,6</a:t>
            </a:r>
            <a:r>
              <a:rPr lang="en-US" dirty="0" smtClean="0"/>
              <a:t>,10,41)</a:t>
            </a:r>
            <a:endParaRPr lang="en-US" dirty="0" smtClean="0"/>
          </a:p>
          <a:p>
            <a:r>
              <a:rPr lang="en-US" dirty="0"/>
              <a:t>q</a:t>
            </a:r>
            <a:r>
              <a:rPr lang="en-US" dirty="0" smtClean="0"/>
              <a:t> = A[8] = 54</a:t>
            </a:r>
          </a:p>
          <a:p>
            <a:endParaRPr lang="en-US" dirty="0" smtClean="0"/>
          </a:p>
          <a:p>
            <a:r>
              <a:rPr lang="en-US" dirty="0" smtClean="0"/>
              <a:t>(A,6</a:t>
            </a:r>
            <a:r>
              <a:rPr lang="en-US" dirty="0" smtClean="0"/>
              <a:t>,7,41)</a:t>
            </a:r>
            <a:endParaRPr lang="en-US" dirty="0" smtClean="0"/>
          </a:p>
          <a:p>
            <a:r>
              <a:rPr lang="en-US" dirty="0"/>
              <a:t>q</a:t>
            </a:r>
            <a:r>
              <a:rPr lang="en-US" dirty="0" smtClean="0"/>
              <a:t> = A[6] = 20</a:t>
            </a:r>
          </a:p>
          <a:p>
            <a:endParaRPr lang="en-US" dirty="0" smtClean="0"/>
          </a:p>
          <a:p>
            <a:r>
              <a:rPr lang="en-US" dirty="0" smtClean="0"/>
              <a:t>(A,7</a:t>
            </a:r>
            <a:r>
              <a:rPr lang="en-US" dirty="0" smtClean="0"/>
              <a:t>,7,41)</a:t>
            </a:r>
            <a:endParaRPr lang="en-US" dirty="0" smtClean="0"/>
          </a:p>
          <a:p>
            <a:r>
              <a:rPr lang="en-US" dirty="0" smtClean="0"/>
              <a:t>q = A[7] </a:t>
            </a:r>
            <a:r>
              <a:rPr lang="en-US" dirty="0" smtClean="0"/>
              <a:t>= 42</a:t>
            </a:r>
            <a:endParaRPr lang="en-US" dirty="0" smtClean="0"/>
          </a:p>
          <a:p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1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Binary search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762000"/>
                <a:ext cx="7543800" cy="914400"/>
              </a:xfrm>
            </p:spPr>
            <p:txBody>
              <a:bodyPr/>
              <a:lstStyle/>
              <a:p>
                <a:r>
                  <a:rPr lang="en-US" dirty="0" smtClean="0"/>
                  <a:t>Input: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of elements in sorted order, and an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/>
                  <a:t>Output: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Return the 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if it exists; otherwise output nil.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Idea: Set q = middle item.   Check if x = q.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If not, search either to left or right of q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as appropriate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1     2     3     4     5     6      7     8     9    10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762000"/>
                <a:ext cx="7543800" cy="914400"/>
              </a:xfrm>
              <a:blipFill rotWithShape="0">
                <a:blip r:embed="rId2"/>
                <a:stretch>
                  <a:fillRect l="-728" b="-1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18</a:t>
            </a:fld>
            <a:endParaRPr lang="en-US" altLang="en-US" sz="1400"/>
          </a:p>
        </p:txBody>
      </p:sp>
      <p:sp>
        <p:nvSpPr>
          <p:cNvPr id="5" name="Rectangle 38"/>
          <p:cNvSpPr>
            <a:spLocks noChangeArrowheads="1"/>
          </p:cNvSpPr>
          <p:nvPr/>
        </p:nvSpPr>
        <p:spPr bwMode="auto">
          <a:xfrm>
            <a:off x="233128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4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725497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7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1217866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10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8" name="Rectangle 41"/>
          <p:cNvSpPr>
            <a:spLocks noChangeArrowheads="1"/>
          </p:cNvSpPr>
          <p:nvPr/>
        </p:nvSpPr>
        <p:spPr bwMode="auto">
          <a:xfrm>
            <a:off x="1710236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15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2202605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19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0" name="Rectangle 43"/>
          <p:cNvSpPr>
            <a:spLocks noChangeArrowheads="1"/>
          </p:cNvSpPr>
          <p:nvPr/>
        </p:nvSpPr>
        <p:spPr bwMode="auto">
          <a:xfrm>
            <a:off x="2694974" y="3062635"/>
            <a:ext cx="492369" cy="35173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20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3187343" y="3062635"/>
            <a:ext cx="492369" cy="35173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42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3679712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54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4172082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87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4" name="Rectangle 47"/>
          <p:cNvSpPr>
            <a:spLocks noChangeArrowheads="1"/>
          </p:cNvSpPr>
          <p:nvPr/>
        </p:nvSpPr>
        <p:spPr bwMode="auto">
          <a:xfrm>
            <a:off x="4664451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90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7"/>
              <p:cNvSpPr txBox="1">
                <a:spLocks noChangeArrowheads="1"/>
              </p:cNvSpPr>
              <p:nvPr/>
            </p:nvSpPr>
            <p:spPr bwMode="auto">
              <a:xfrm>
                <a:off x="207728" y="3608813"/>
                <a:ext cx="5126272" cy="25442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𝑛𝑖𝑙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𝑞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en-US" b="0" i="1" dirty="0" smtClean="0">
                              <a:latin typeface="Cambria Math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𝑝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)/2</m:t>
                          </m:r>
                        </m:e>
                      </m:d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return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 call: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0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728" y="3608813"/>
                <a:ext cx="5126272" cy="25442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943600" y="1539141"/>
            <a:ext cx="2819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(A, 1</a:t>
            </a:r>
            <a:r>
              <a:rPr lang="en-US" dirty="0" smtClean="0"/>
              <a:t>, </a:t>
            </a:r>
            <a:r>
              <a:rPr lang="en-US" dirty="0" smtClean="0"/>
              <a:t>10, </a:t>
            </a:r>
            <a:r>
              <a:rPr lang="en-US" dirty="0" smtClean="0"/>
              <a:t>41)</a:t>
            </a:r>
            <a:endParaRPr lang="en-US" dirty="0" smtClean="0"/>
          </a:p>
          <a:p>
            <a:r>
              <a:rPr lang="en-US" dirty="0"/>
              <a:t>q</a:t>
            </a:r>
            <a:r>
              <a:rPr lang="en-US" dirty="0" smtClean="0"/>
              <a:t> = A[5] = 19</a:t>
            </a:r>
          </a:p>
          <a:p>
            <a:endParaRPr lang="en-US" dirty="0"/>
          </a:p>
          <a:p>
            <a:r>
              <a:rPr lang="en-US" dirty="0" smtClean="0"/>
              <a:t>(A,6</a:t>
            </a:r>
            <a:r>
              <a:rPr lang="en-US" dirty="0" smtClean="0"/>
              <a:t>,10,41)</a:t>
            </a:r>
            <a:endParaRPr lang="en-US" dirty="0" smtClean="0"/>
          </a:p>
          <a:p>
            <a:r>
              <a:rPr lang="en-US" dirty="0"/>
              <a:t>q</a:t>
            </a:r>
            <a:r>
              <a:rPr lang="en-US" dirty="0" smtClean="0"/>
              <a:t> = A[8] = 54</a:t>
            </a:r>
          </a:p>
          <a:p>
            <a:endParaRPr lang="en-US" dirty="0" smtClean="0"/>
          </a:p>
          <a:p>
            <a:r>
              <a:rPr lang="en-US" dirty="0" smtClean="0"/>
              <a:t>(A,6</a:t>
            </a:r>
            <a:r>
              <a:rPr lang="en-US" dirty="0" smtClean="0"/>
              <a:t>,7,41)</a:t>
            </a:r>
            <a:endParaRPr lang="en-US" dirty="0" smtClean="0"/>
          </a:p>
          <a:p>
            <a:r>
              <a:rPr lang="en-US" dirty="0"/>
              <a:t>q</a:t>
            </a:r>
            <a:r>
              <a:rPr lang="en-US" dirty="0" smtClean="0"/>
              <a:t> = A[6] = 20</a:t>
            </a:r>
          </a:p>
          <a:p>
            <a:endParaRPr lang="en-US" dirty="0" smtClean="0"/>
          </a:p>
          <a:p>
            <a:r>
              <a:rPr lang="en-US" dirty="0" smtClean="0"/>
              <a:t>(A,7</a:t>
            </a:r>
            <a:r>
              <a:rPr lang="en-US" dirty="0" smtClean="0"/>
              <a:t>,7,41)</a:t>
            </a:r>
            <a:endParaRPr lang="en-US" dirty="0" smtClean="0"/>
          </a:p>
          <a:p>
            <a:r>
              <a:rPr lang="en-US" dirty="0" smtClean="0"/>
              <a:t>q = A[7] </a:t>
            </a:r>
            <a:r>
              <a:rPr lang="en-US" dirty="0" smtClean="0"/>
              <a:t>= 42</a:t>
            </a:r>
          </a:p>
          <a:p>
            <a:endParaRPr lang="en-US" dirty="0"/>
          </a:p>
          <a:p>
            <a:r>
              <a:rPr lang="en-US" dirty="0" smtClean="0"/>
              <a:t>(A,</a:t>
            </a:r>
            <a:r>
              <a:rPr lang="en-US" dirty="0" smtClean="0">
                <a:solidFill>
                  <a:srgbClr val="C00000"/>
                </a:solidFill>
              </a:rPr>
              <a:t>7,6</a:t>
            </a:r>
            <a:r>
              <a:rPr lang="en-US" dirty="0" smtClean="0"/>
              <a:t>,41)</a:t>
            </a:r>
            <a:br>
              <a:rPr lang="en-US" dirty="0" smtClean="0"/>
            </a:br>
            <a:r>
              <a:rPr lang="en-US" b="1" dirty="0" smtClean="0">
                <a:solidFill>
                  <a:srgbClr val="C00000"/>
                </a:solidFill>
              </a:rPr>
              <a:t>7 &gt; 6 =&gt;  Return NIL</a:t>
            </a:r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49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Binary search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762000"/>
                <a:ext cx="7543800" cy="914400"/>
              </a:xfrm>
            </p:spPr>
            <p:txBody>
              <a:bodyPr/>
              <a:lstStyle/>
              <a:p>
                <a:r>
                  <a:rPr lang="en-US" dirty="0" smtClean="0"/>
                  <a:t>Input: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of elements in sorted order, and an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/>
                  <a:t>Output: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Return the 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if it exists; otherwise output nil.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Idea: Set q = middle item.   Check if x = q.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If not, search either to left or right of q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as appropriate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1     2     3     4     5     6      7     8     9    10</a:t>
                </a: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762000"/>
                <a:ext cx="7543800" cy="914400"/>
              </a:xfrm>
              <a:blipFill rotWithShape="0">
                <a:blip r:embed="rId2"/>
                <a:stretch>
                  <a:fillRect l="-728" b="-1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2</a:t>
            </a:fld>
            <a:endParaRPr lang="en-US" altLang="en-US" sz="1400"/>
          </a:p>
        </p:txBody>
      </p:sp>
      <p:sp>
        <p:nvSpPr>
          <p:cNvPr id="5" name="Rectangle 38"/>
          <p:cNvSpPr>
            <a:spLocks noChangeArrowheads="1"/>
          </p:cNvSpPr>
          <p:nvPr/>
        </p:nvSpPr>
        <p:spPr bwMode="auto">
          <a:xfrm>
            <a:off x="233128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4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725497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7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1217866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10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41"/>
          <p:cNvSpPr>
            <a:spLocks noChangeArrowheads="1"/>
          </p:cNvSpPr>
          <p:nvPr/>
        </p:nvSpPr>
        <p:spPr bwMode="auto">
          <a:xfrm>
            <a:off x="1710236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15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2202605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19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43"/>
          <p:cNvSpPr>
            <a:spLocks noChangeArrowheads="1"/>
          </p:cNvSpPr>
          <p:nvPr/>
        </p:nvSpPr>
        <p:spPr bwMode="auto">
          <a:xfrm>
            <a:off x="2694974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20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3187343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42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3679712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54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4172082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87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Rectangle 47"/>
          <p:cNvSpPr>
            <a:spLocks noChangeArrowheads="1"/>
          </p:cNvSpPr>
          <p:nvPr/>
        </p:nvSpPr>
        <p:spPr bwMode="auto">
          <a:xfrm>
            <a:off x="4664451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90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7"/>
              <p:cNvSpPr txBox="1">
                <a:spLocks noChangeArrowheads="1"/>
              </p:cNvSpPr>
              <p:nvPr/>
            </p:nvSpPr>
            <p:spPr bwMode="auto">
              <a:xfrm>
                <a:off x="207728" y="3608813"/>
                <a:ext cx="5126272" cy="25442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𝑛𝑖𝑙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𝑞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en-US" b="0" i="1" dirty="0" smtClean="0">
                              <a:latin typeface="Cambria Math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𝑝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)/2</m:t>
                          </m:r>
                        </m:e>
                      </m:d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return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 call: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0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728" y="3608813"/>
                <a:ext cx="5126272" cy="25442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019800" y="1558929"/>
            <a:ext cx="1398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(A, </a:t>
            </a:r>
            <a:r>
              <a:rPr lang="en-US" dirty="0" smtClean="0"/>
              <a:t>1</a:t>
            </a:r>
            <a:r>
              <a:rPr lang="en-US" dirty="0" smtClean="0"/>
              <a:t>, 10, 42)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6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Binary search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762000"/>
                <a:ext cx="7543800" cy="914400"/>
              </a:xfrm>
            </p:spPr>
            <p:txBody>
              <a:bodyPr/>
              <a:lstStyle/>
              <a:p>
                <a:r>
                  <a:rPr lang="en-US" dirty="0" smtClean="0"/>
                  <a:t>Input: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of elements in sorted order, and an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/>
                  <a:t>Output: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Return the 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if it exists; otherwise output nil.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Idea: Set q = middle item.   Check if x = q.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If not, search either to left or right of q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as appropriate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1     2     3     4     5     6      7     8     9    10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762000"/>
                <a:ext cx="7543800" cy="914400"/>
              </a:xfrm>
              <a:blipFill rotWithShape="0">
                <a:blip r:embed="rId2"/>
                <a:stretch>
                  <a:fillRect l="-728" b="-1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3</a:t>
            </a:fld>
            <a:endParaRPr lang="en-US" altLang="en-US" sz="1400"/>
          </a:p>
        </p:txBody>
      </p:sp>
      <p:sp>
        <p:nvSpPr>
          <p:cNvPr id="5" name="Rectangle 38"/>
          <p:cNvSpPr>
            <a:spLocks noChangeArrowheads="1"/>
          </p:cNvSpPr>
          <p:nvPr/>
        </p:nvSpPr>
        <p:spPr bwMode="auto">
          <a:xfrm>
            <a:off x="233128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4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725497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7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1217866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10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41"/>
          <p:cNvSpPr>
            <a:spLocks noChangeArrowheads="1"/>
          </p:cNvSpPr>
          <p:nvPr/>
        </p:nvSpPr>
        <p:spPr bwMode="auto">
          <a:xfrm>
            <a:off x="1710236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15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2202605" y="3062635"/>
            <a:ext cx="492369" cy="35173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19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43"/>
          <p:cNvSpPr>
            <a:spLocks noChangeArrowheads="1"/>
          </p:cNvSpPr>
          <p:nvPr/>
        </p:nvSpPr>
        <p:spPr bwMode="auto">
          <a:xfrm>
            <a:off x="2694974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20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3187343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42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3679712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54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4172082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87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Rectangle 47"/>
          <p:cNvSpPr>
            <a:spLocks noChangeArrowheads="1"/>
          </p:cNvSpPr>
          <p:nvPr/>
        </p:nvSpPr>
        <p:spPr bwMode="auto">
          <a:xfrm>
            <a:off x="4664451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90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7"/>
              <p:cNvSpPr txBox="1">
                <a:spLocks noChangeArrowheads="1"/>
              </p:cNvSpPr>
              <p:nvPr/>
            </p:nvSpPr>
            <p:spPr bwMode="auto">
              <a:xfrm>
                <a:off x="207728" y="3608813"/>
                <a:ext cx="5126272" cy="25442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𝑛𝑖𝑙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𝑞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en-US" b="0" i="1" dirty="0" smtClean="0">
                              <a:latin typeface="Cambria Math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𝑝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)/2</m:t>
                          </m:r>
                        </m:e>
                      </m:d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return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 call: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0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728" y="3608813"/>
                <a:ext cx="5126272" cy="25442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019800" y="1558929"/>
            <a:ext cx="1391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(A, </a:t>
            </a:r>
            <a:r>
              <a:rPr lang="en-US" dirty="0" smtClean="0"/>
              <a:t>1</a:t>
            </a:r>
            <a:r>
              <a:rPr lang="en-US" dirty="0" smtClean="0"/>
              <a:t>, 10, 42)</a:t>
            </a:r>
          </a:p>
          <a:p>
            <a:r>
              <a:rPr lang="en-US" dirty="0"/>
              <a:t>q</a:t>
            </a:r>
            <a:r>
              <a:rPr lang="en-US" dirty="0" smtClean="0"/>
              <a:t> = A[5] = 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3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Binary search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762000"/>
                <a:ext cx="7543800" cy="914400"/>
              </a:xfrm>
            </p:spPr>
            <p:txBody>
              <a:bodyPr/>
              <a:lstStyle/>
              <a:p>
                <a:r>
                  <a:rPr lang="en-US" dirty="0" smtClean="0"/>
                  <a:t>Input: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of elements in sorted order, and an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/>
                  <a:t>Output: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Return the 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if it exists; otherwise output nil.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Idea: Set q = middle item.   Check if x = q.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If not, search either to left or right of q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as appropriate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1     2     3     4     5     6      7     8     9    10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762000"/>
                <a:ext cx="7543800" cy="914400"/>
              </a:xfrm>
              <a:blipFill rotWithShape="0">
                <a:blip r:embed="rId2"/>
                <a:stretch>
                  <a:fillRect l="-728" b="-1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4</a:t>
            </a:fld>
            <a:endParaRPr lang="en-US" altLang="en-US" sz="1400"/>
          </a:p>
        </p:txBody>
      </p:sp>
      <p:sp>
        <p:nvSpPr>
          <p:cNvPr id="5" name="Rectangle 38"/>
          <p:cNvSpPr>
            <a:spLocks noChangeArrowheads="1"/>
          </p:cNvSpPr>
          <p:nvPr/>
        </p:nvSpPr>
        <p:spPr bwMode="auto">
          <a:xfrm>
            <a:off x="233128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4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725497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7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1217866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10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8" name="Rectangle 41"/>
          <p:cNvSpPr>
            <a:spLocks noChangeArrowheads="1"/>
          </p:cNvSpPr>
          <p:nvPr/>
        </p:nvSpPr>
        <p:spPr bwMode="auto">
          <a:xfrm>
            <a:off x="1710236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15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2202605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19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0" name="Rectangle 43"/>
          <p:cNvSpPr>
            <a:spLocks noChangeArrowheads="1"/>
          </p:cNvSpPr>
          <p:nvPr/>
        </p:nvSpPr>
        <p:spPr bwMode="auto">
          <a:xfrm>
            <a:off x="2694974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20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3187343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42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3679712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54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4172082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87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Rectangle 47"/>
          <p:cNvSpPr>
            <a:spLocks noChangeArrowheads="1"/>
          </p:cNvSpPr>
          <p:nvPr/>
        </p:nvSpPr>
        <p:spPr bwMode="auto">
          <a:xfrm>
            <a:off x="4664451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90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7"/>
              <p:cNvSpPr txBox="1">
                <a:spLocks noChangeArrowheads="1"/>
              </p:cNvSpPr>
              <p:nvPr/>
            </p:nvSpPr>
            <p:spPr bwMode="auto">
              <a:xfrm>
                <a:off x="207728" y="3608813"/>
                <a:ext cx="5126272" cy="25442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𝑛𝑖𝑙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𝑞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en-US" b="0" i="1" dirty="0" smtClean="0">
                              <a:latin typeface="Cambria Math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𝑝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)/2</m:t>
                          </m:r>
                        </m:e>
                      </m:d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return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 call: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0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728" y="3608813"/>
                <a:ext cx="5126272" cy="25442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019800" y="1558929"/>
            <a:ext cx="13917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(A, </a:t>
            </a:r>
            <a:r>
              <a:rPr lang="en-US" dirty="0" smtClean="0"/>
              <a:t>1</a:t>
            </a:r>
            <a:r>
              <a:rPr lang="en-US" dirty="0" smtClean="0"/>
              <a:t>, 10, 42)</a:t>
            </a:r>
          </a:p>
          <a:p>
            <a:r>
              <a:rPr lang="en-US" dirty="0"/>
              <a:t>q</a:t>
            </a:r>
            <a:r>
              <a:rPr lang="en-US" dirty="0" smtClean="0"/>
              <a:t> = A[5] = 19</a:t>
            </a:r>
          </a:p>
          <a:p>
            <a:endParaRPr lang="en-US" dirty="0" smtClean="0"/>
          </a:p>
          <a:p>
            <a:r>
              <a:rPr lang="en-US" dirty="0" smtClean="0"/>
              <a:t>(A, 6,10,42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5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Binary search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762000"/>
                <a:ext cx="7543800" cy="914400"/>
              </a:xfrm>
            </p:spPr>
            <p:txBody>
              <a:bodyPr/>
              <a:lstStyle/>
              <a:p>
                <a:r>
                  <a:rPr lang="en-US" dirty="0" smtClean="0"/>
                  <a:t>Input: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of elements in sorted order, and an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/>
                  <a:t>Output: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Return the 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if it exists; otherwise output nil.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Idea: Set q = middle item.   Check if x = q.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If not, search either to left or right of q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as appropriate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1     2     3     4     5     6      7     8     9    10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762000"/>
                <a:ext cx="7543800" cy="914400"/>
              </a:xfrm>
              <a:blipFill rotWithShape="0">
                <a:blip r:embed="rId2"/>
                <a:stretch>
                  <a:fillRect l="-728" b="-1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5</a:t>
            </a:fld>
            <a:endParaRPr lang="en-US" altLang="en-US" sz="1400"/>
          </a:p>
        </p:txBody>
      </p:sp>
      <p:sp>
        <p:nvSpPr>
          <p:cNvPr id="5" name="Rectangle 38"/>
          <p:cNvSpPr>
            <a:spLocks noChangeArrowheads="1"/>
          </p:cNvSpPr>
          <p:nvPr/>
        </p:nvSpPr>
        <p:spPr bwMode="auto">
          <a:xfrm>
            <a:off x="233128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4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725497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7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1217866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10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8" name="Rectangle 41"/>
          <p:cNvSpPr>
            <a:spLocks noChangeArrowheads="1"/>
          </p:cNvSpPr>
          <p:nvPr/>
        </p:nvSpPr>
        <p:spPr bwMode="auto">
          <a:xfrm>
            <a:off x="1710236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15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2202605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19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0" name="Rectangle 43"/>
          <p:cNvSpPr>
            <a:spLocks noChangeArrowheads="1"/>
          </p:cNvSpPr>
          <p:nvPr/>
        </p:nvSpPr>
        <p:spPr bwMode="auto">
          <a:xfrm>
            <a:off x="2694974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20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3187343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42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3679712" y="3062635"/>
            <a:ext cx="492369" cy="35173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54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4172082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87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Rectangle 47"/>
          <p:cNvSpPr>
            <a:spLocks noChangeArrowheads="1"/>
          </p:cNvSpPr>
          <p:nvPr/>
        </p:nvSpPr>
        <p:spPr bwMode="auto">
          <a:xfrm>
            <a:off x="4664451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90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7"/>
              <p:cNvSpPr txBox="1">
                <a:spLocks noChangeArrowheads="1"/>
              </p:cNvSpPr>
              <p:nvPr/>
            </p:nvSpPr>
            <p:spPr bwMode="auto">
              <a:xfrm>
                <a:off x="207728" y="3608813"/>
                <a:ext cx="5126272" cy="25442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𝑛𝑖𝑙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𝑞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en-US" b="0" i="1" dirty="0" smtClean="0">
                              <a:latin typeface="Cambria Math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𝑝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)/2</m:t>
                          </m:r>
                        </m:e>
                      </m:d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return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 call: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0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728" y="3608813"/>
                <a:ext cx="5126272" cy="25442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019800" y="1558929"/>
            <a:ext cx="14590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(A, 1, </a:t>
            </a:r>
            <a:r>
              <a:rPr lang="en-US" dirty="0" smtClean="0"/>
              <a:t>10, 42)</a:t>
            </a:r>
          </a:p>
          <a:p>
            <a:r>
              <a:rPr lang="en-US" dirty="0"/>
              <a:t>q</a:t>
            </a:r>
            <a:r>
              <a:rPr lang="en-US" dirty="0" smtClean="0"/>
              <a:t> = A[5] = 19</a:t>
            </a:r>
          </a:p>
          <a:p>
            <a:endParaRPr lang="en-US" dirty="0" smtClean="0"/>
          </a:p>
          <a:p>
            <a:r>
              <a:rPr lang="en-US" dirty="0" smtClean="0"/>
              <a:t>(A,6</a:t>
            </a:r>
            <a:r>
              <a:rPr lang="en-US" dirty="0" smtClean="0"/>
              <a:t>,10,42</a:t>
            </a:r>
            <a:r>
              <a:rPr lang="en-US" dirty="0" smtClean="0"/>
              <a:t>)</a:t>
            </a:r>
          </a:p>
          <a:p>
            <a:r>
              <a:rPr lang="en-US" dirty="0" smtClean="0"/>
              <a:t>q = A[8] = 54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5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Binary search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762000"/>
                <a:ext cx="7543800" cy="914400"/>
              </a:xfrm>
            </p:spPr>
            <p:txBody>
              <a:bodyPr/>
              <a:lstStyle/>
              <a:p>
                <a:r>
                  <a:rPr lang="en-US" dirty="0" smtClean="0"/>
                  <a:t>Input: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of elements in sorted order, and an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/>
                  <a:t>Output: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Return the 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if it exists; otherwise output nil.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Idea: Set q = middle item.   Check if x = q.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If not, search either to left or right of q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as appropriate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1     2     3     4     5     6      7     8     9    10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762000"/>
                <a:ext cx="7543800" cy="914400"/>
              </a:xfrm>
              <a:blipFill rotWithShape="0">
                <a:blip r:embed="rId2"/>
                <a:stretch>
                  <a:fillRect l="-728" b="-1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6</a:t>
            </a:fld>
            <a:endParaRPr lang="en-US" altLang="en-US" sz="1400"/>
          </a:p>
        </p:txBody>
      </p:sp>
      <p:sp>
        <p:nvSpPr>
          <p:cNvPr id="5" name="Rectangle 38"/>
          <p:cNvSpPr>
            <a:spLocks noChangeArrowheads="1"/>
          </p:cNvSpPr>
          <p:nvPr/>
        </p:nvSpPr>
        <p:spPr bwMode="auto">
          <a:xfrm>
            <a:off x="233128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4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725497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7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1217866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10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8" name="Rectangle 41"/>
          <p:cNvSpPr>
            <a:spLocks noChangeArrowheads="1"/>
          </p:cNvSpPr>
          <p:nvPr/>
        </p:nvSpPr>
        <p:spPr bwMode="auto">
          <a:xfrm>
            <a:off x="1710236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15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2202605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19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0" name="Rectangle 43"/>
          <p:cNvSpPr>
            <a:spLocks noChangeArrowheads="1"/>
          </p:cNvSpPr>
          <p:nvPr/>
        </p:nvSpPr>
        <p:spPr bwMode="auto">
          <a:xfrm>
            <a:off x="2694974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20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3187343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42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3679712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54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4172082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87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4" name="Rectangle 47"/>
          <p:cNvSpPr>
            <a:spLocks noChangeArrowheads="1"/>
          </p:cNvSpPr>
          <p:nvPr/>
        </p:nvSpPr>
        <p:spPr bwMode="auto">
          <a:xfrm>
            <a:off x="4664451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90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7"/>
              <p:cNvSpPr txBox="1">
                <a:spLocks noChangeArrowheads="1"/>
              </p:cNvSpPr>
              <p:nvPr/>
            </p:nvSpPr>
            <p:spPr bwMode="auto">
              <a:xfrm>
                <a:off x="207728" y="3608813"/>
                <a:ext cx="5126272" cy="25442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𝑛𝑖𝑙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𝑞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en-US" b="0" i="1" dirty="0" smtClean="0">
                              <a:latin typeface="Cambria Math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𝑝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)/2</m:t>
                          </m:r>
                        </m:e>
                      </m:d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return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 call: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0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728" y="3608813"/>
                <a:ext cx="5126272" cy="25442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019800" y="1558929"/>
            <a:ext cx="145424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(A, 1</a:t>
            </a:r>
            <a:r>
              <a:rPr lang="en-US" dirty="0" smtClean="0"/>
              <a:t>, </a:t>
            </a:r>
            <a:r>
              <a:rPr lang="en-US" dirty="0" smtClean="0"/>
              <a:t>10, 42)</a:t>
            </a:r>
          </a:p>
          <a:p>
            <a:r>
              <a:rPr lang="en-US" dirty="0"/>
              <a:t>q</a:t>
            </a:r>
            <a:r>
              <a:rPr lang="en-US" dirty="0" smtClean="0"/>
              <a:t> = A[5] = 19</a:t>
            </a:r>
          </a:p>
          <a:p>
            <a:endParaRPr lang="en-US" dirty="0" smtClean="0"/>
          </a:p>
          <a:p>
            <a:r>
              <a:rPr lang="en-US" dirty="0" smtClean="0"/>
              <a:t>(A,6</a:t>
            </a:r>
            <a:r>
              <a:rPr lang="en-US" dirty="0" smtClean="0"/>
              <a:t>,10,42</a:t>
            </a:r>
            <a:r>
              <a:rPr lang="en-US" dirty="0" smtClean="0"/>
              <a:t>)</a:t>
            </a:r>
          </a:p>
          <a:p>
            <a:r>
              <a:rPr lang="en-US" dirty="0"/>
              <a:t>q</a:t>
            </a:r>
            <a:r>
              <a:rPr lang="en-US" dirty="0" smtClean="0"/>
              <a:t> = A[8] = 54</a:t>
            </a:r>
          </a:p>
          <a:p>
            <a:endParaRPr lang="en-US" dirty="0" smtClean="0"/>
          </a:p>
          <a:p>
            <a:r>
              <a:rPr lang="en-US" dirty="0" smtClean="0"/>
              <a:t>(A,6</a:t>
            </a:r>
            <a:r>
              <a:rPr lang="en-US" dirty="0" smtClean="0"/>
              <a:t>,7,42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4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Binary search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762000"/>
                <a:ext cx="7543800" cy="914400"/>
              </a:xfrm>
            </p:spPr>
            <p:txBody>
              <a:bodyPr/>
              <a:lstStyle/>
              <a:p>
                <a:r>
                  <a:rPr lang="en-US" dirty="0" smtClean="0"/>
                  <a:t>Input: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of elements in sorted order, and an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/>
                  <a:t>Output: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Return the 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if it exists; otherwise output nil.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Idea: Set q = middle item.   Check if x = q.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If not, search either to left or right of q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as appropriate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1     2     3     4     5     6      7     8     9    10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762000"/>
                <a:ext cx="7543800" cy="914400"/>
              </a:xfrm>
              <a:blipFill rotWithShape="0">
                <a:blip r:embed="rId2"/>
                <a:stretch>
                  <a:fillRect l="-728" b="-1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7</a:t>
            </a:fld>
            <a:endParaRPr lang="en-US" altLang="en-US" sz="1400"/>
          </a:p>
        </p:txBody>
      </p:sp>
      <p:sp>
        <p:nvSpPr>
          <p:cNvPr id="5" name="Rectangle 38"/>
          <p:cNvSpPr>
            <a:spLocks noChangeArrowheads="1"/>
          </p:cNvSpPr>
          <p:nvPr/>
        </p:nvSpPr>
        <p:spPr bwMode="auto">
          <a:xfrm>
            <a:off x="233128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4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725497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7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1217866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10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8" name="Rectangle 41"/>
          <p:cNvSpPr>
            <a:spLocks noChangeArrowheads="1"/>
          </p:cNvSpPr>
          <p:nvPr/>
        </p:nvSpPr>
        <p:spPr bwMode="auto">
          <a:xfrm>
            <a:off x="1710236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15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2202605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19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0" name="Rectangle 43"/>
          <p:cNvSpPr>
            <a:spLocks noChangeArrowheads="1"/>
          </p:cNvSpPr>
          <p:nvPr/>
        </p:nvSpPr>
        <p:spPr bwMode="auto">
          <a:xfrm>
            <a:off x="2694974" y="3062635"/>
            <a:ext cx="492369" cy="35173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20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3187343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42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3679712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54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4172082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87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4" name="Rectangle 47"/>
          <p:cNvSpPr>
            <a:spLocks noChangeArrowheads="1"/>
          </p:cNvSpPr>
          <p:nvPr/>
        </p:nvSpPr>
        <p:spPr bwMode="auto">
          <a:xfrm>
            <a:off x="4664451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90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7"/>
              <p:cNvSpPr txBox="1">
                <a:spLocks noChangeArrowheads="1"/>
              </p:cNvSpPr>
              <p:nvPr/>
            </p:nvSpPr>
            <p:spPr bwMode="auto">
              <a:xfrm>
                <a:off x="207728" y="3608813"/>
                <a:ext cx="5126272" cy="25442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𝑛𝑖𝑙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𝑞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en-US" b="0" i="1" dirty="0" smtClean="0">
                              <a:latin typeface="Cambria Math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𝑝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)/2</m:t>
                          </m:r>
                        </m:e>
                      </m:d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return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 call: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0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728" y="3608813"/>
                <a:ext cx="5126272" cy="25442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019800" y="1558929"/>
            <a:ext cx="145424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(A, 1</a:t>
            </a:r>
            <a:r>
              <a:rPr lang="en-US" dirty="0" smtClean="0"/>
              <a:t>, </a:t>
            </a:r>
            <a:r>
              <a:rPr lang="en-US" dirty="0" smtClean="0"/>
              <a:t>10, 42)</a:t>
            </a:r>
          </a:p>
          <a:p>
            <a:r>
              <a:rPr lang="en-US" dirty="0"/>
              <a:t>q</a:t>
            </a:r>
            <a:r>
              <a:rPr lang="en-US" dirty="0" smtClean="0"/>
              <a:t> = A[5] = 19</a:t>
            </a:r>
          </a:p>
          <a:p>
            <a:endParaRPr lang="en-US" dirty="0" smtClean="0"/>
          </a:p>
          <a:p>
            <a:r>
              <a:rPr lang="en-US" dirty="0" smtClean="0"/>
              <a:t>(A,6</a:t>
            </a:r>
            <a:r>
              <a:rPr lang="en-US" dirty="0" smtClean="0"/>
              <a:t>,10,42</a:t>
            </a:r>
            <a:r>
              <a:rPr lang="en-US" dirty="0" smtClean="0"/>
              <a:t>)</a:t>
            </a:r>
          </a:p>
          <a:p>
            <a:r>
              <a:rPr lang="en-US" dirty="0"/>
              <a:t>q</a:t>
            </a:r>
            <a:r>
              <a:rPr lang="en-US" dirty="0" smtClean="0"/>
              <a:t> = A[8] = 54</a:t>
            </a:r>
          </a:p>
          <a:p>
            <a:endParaRPr lang="en-US" dirty="0" smtClean="0"/>
          </a:p>
          <a:p>
            <a:r>
              <a:rPr lang="en-US" dirty="0" smtClean="0"/>
              <a:t>(A,6</a:t>
            </a:r>
            <a:r>
              <a:rPr lang="en-US" dirty="0" smtClean="0"/>
              <a:t>,7,42</a:t>
            </a:r>
            <a:r>
              <a:rPr lang="en-US" dirty="0" smtClean="0"/>
              <a:t>)</a:t>
            </a:r>
          </a:p>
          <a:p>
            <a:r>
              <a:rPr lang="en-US" dirty="0" smtClean="0"/>
              <a:t>q = A[6] = 20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9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Binary search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762000"/>
                <a:ext cx="7543800" cy="914400"/>
              </a:xfrm>
            </p:spPr>
            <p:txBody>
              <a:bodyPr/>
              <a:lstStyle/>
              <a:p>
                <a:r>
                  <a:rPr lang="en-US" dirty="0" smtClean="0"/>
                  <a:t>Input: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of elements in sorted order, and an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/>
                  <a:t>Output: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Return the 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if it exists; otherwise output nil.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Idea: Set q = middle item.   Check if x = q.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If not, search either to left or right of q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as appropriate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1     2     3     4     5     6      7     8     9    10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762000"/>
                <a:ext cx="7543800" cy="914400"/>
              </a:xfrm>
              <a:blipFill rotWithShape="0">
                <a:blip r:embed="rId2"/>
                <a:stretch>
                  <a:fillRect l="-728" b="-1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8</a:t>
            </a:fld>
            <a:endParaRPr lang="en-US" altLang="en-US" sz="1400"/>
          </a:p>
        </p:txBody>
      </p:sp>
      <p:sp>
        <p:nvSpPr>
          <p:cNvPr id="5" name="Rectangle 38"/>
          <p:cNvSpPr>
            <a:spLocks noChangeArrowheads="1"/>
          </p:cNvSpPr>
          <p:nvPr/>
        </p:nvSpPr>
        <p:spPr bwMode="auto">
          <a:xfrm>
            <a:off x="233128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4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725497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7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1217866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10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8" name="Rectangle 41"/>
          <p:cNvSpPr>
            <a:spLocks noChangeArrowheads="1"/>
          </p:cNvSpPr>
          <p:nvPr/>
        </p:nvSpPr>
        <p:spPr bwMode="auto">
          <a:xfrm>
            <a:off x="1710236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15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2202605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19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0" name="Rectangle 43"/>
          <p:cNvSpPr>
            <a:spLocks noChangeArrowheads="1"/>
          </p:cNvSpPr>
          <p:nvPr/>
        </p:nvSpPr>
        <p:spPr bwMode="auto">
          <a:xfrm>
            <a:off x="2694974" y="3062635"/>
            <a:ext cx="492369" cy="35173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20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3187343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42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3679712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54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4172082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87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4" name="Rectangle 47"/>
          <p:cNvSpPr>
            <a:spLocks noChangeArrowheads="1"/>
          </p:cNvSpPr>
          <p:nvPr/>
        </p:nvSpPr>
        <p:spPr bwMode="auto">
          <a:xfrm>
            <a:off x="4664451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90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7"/>
              <p:cNvSpPr txBox="1">
                <a:spLocks noChangeArrowheads="1"/>
              </p:cNvSpPr>
              <p:nvPr/>
            </p:nvSpPr>
            <p:spPr bwMode="auto">
              <a:xfrm>
                <a:off x="207728" y="3608813"/>
                <a:ext cx="5126272" cy="25442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𝑛𝑖𝑙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𝑞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en-US" b="0" i="1" dirty="0" smtClean="0">
                              <a:latin typeface="Cambria Math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𝑝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)/2</m:t>
                          </m:r>
                        </m:e>
                      </m:d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return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 call: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0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728" y="3608813"/>
                <a:ext cx="5126272" cy="25442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019800" y="1558929"/>
            <a:ext cx="142378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(A, 1</a:t>
            </a:r>
            <a:r>
              <a:rPr lang="en-US" dirty="0" smtClean="0"/>
              <a:t>, </a:t>
            </a:r>
            <a:r>
              <a:rPr lang="en-US" dirty="0" smtClean="0"/>
              <a:t>10, 42)</a:t>
            </a:r>
          </a:p>
          <a:p>
            <a:r>
              <a:rPr lang="en-US" dirty="0"/>
              <a:t>q</a:t>
            </a:r>
            <a:r>
              <a:rPr lang="en-US" dirty="0" smtClean="0"/>
              <a:t> = A[5] = 19</a:t>
            </a:r>
          </a:p>
          <a:p>
            <a:endParaRPr lang="en-US" dirty="0"/>
          </a:p>
          <a:p>
            <a:r>
              <a:rPr lang="en-US" dirty="0" smtClean="0"/>
              <a:t>(A,6</a:t>
            </a:r>
            <a:r>
              <a:rPr lang="en-US" dirty="0" smtClean="0"/>
              <a:t>,10,42</a:t>
            </a:r>
            <a:r>
              <a:rPr lang="en-US" dirty="0" smtClean="0"/>
              <a:t>)</a:t>
            </a:r>
          </a:p>
          <a:p>
            <a:r>
              <a:rPr lang="en-US" dirty="0"/>
              <a:t>q</a:t>
            </a:r>
            <a:r>
              <a:rPr lang="en-US" dirty="0" smtClean="0"/>
              <a:t> = A[8] = 54</a:t>
            </a:r>
          </a:p>
          <a:p>
            <a:endParaRPr lang="en-US" dirty="0" smtClean="0"/>
          </a:p>
          <a:p>
            <a:r>
              <a:rPr lang="en-US" dirty="0" smtClean="0"/>
              <a:t>(A,6</a:t>
            </a:r>
            <a:r>
              <a:rPr lang="en-US" dirty="0" smtClean="0"/>
              <a:t>,7,42</a:t>
            </a:r>
            <a:r>
              <a:rPr lang="en-US" dirty="0" smtClean="0"/>
              <a:t>)</a:t>
            </a:r>
          </a:p>
          <a:p>
            <a:r>
              <a:rPr lang="en-US" dirty="0"/>
              <a:t>q</a:t>
            </a:r>
            <a:r>
              <a:rPr lang="en-US" dirty="0" smtClean="0"/>
              <a:t> = A[6] = 20</a:t>
            </a:r>
          </a:p>
          <a:p>
            <a:endParaRPr lang="en-US" dirty="0" smtClean="0"/>
          </a:p>
          <a:p>
            <a:r>
              <a:rPr lang="en-US" dirty="0" smtClean="0"/>
              <a:t>(A,7</a:t>
            </a:r>
            <a:r>
              <a:rPr lang="en-US" dirty="0" smtClean="0"/>
              <a:t>,7,42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1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Binary search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762000"/>
                <a:ext cx="7543800" cy="914400"/>
              </a:xfrm>
            </p:spPr>
            <p:txBody>
              <a:bodyPr/>
              <a:lstStyle/>
              <a:p>
                <a:r>
                  <a:rPr lang="en-US" dirty="0" smtClean="0"/>
                  <a:t>Input: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of elements in sorted order, and an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/>
                  <a:t>Output: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Return the 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if it exists; otherwise output nil.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Idea: Set q = middle item.   Check if x = q.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If not, search either to left or right of q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as appropriate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1     2     3     4     5     6      7     8     9    10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762000"/>
                <a:ext cx="7543800" cy="914400"/>
              </a:xfrm>
              <a:blipFill rotWithShape="0">
                <a:blip r:embed="rId2"/>
                <a:stretch>
                  <a:fillRect l="-728" b="-1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9</a:t>
            </a:fld>
            <a:endParaRPr lang="en-US" altLang="en-US" sz="1400"/>
          </a:p>
        </p:txBody>
      </p:sp>
      <p:sp>
        <p:nvSpPr>
          <p:cNvPr id="5" name="Rectangle 38"/>
          <p:cNvSpPr>
            <a:spLocks noChangeArrowheads="1"/>
          </p:cNvSpPr>
          <p:nvPr/>
        </p:nvSpPr>
        <p:spPr bwMode="auto">
          <a:xfrm>
            <a:off x="233128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4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725497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7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1217866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10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8" name="Rectangle 41"/>
          <p:cNvSpPr>
            <a:spLocks noChangeArrowheads="1"/>
          </p:cNvSpPr>
          <p:nvPr/>
        </p:nvSpPr>
        <p:spPr bwMode="auto">
          <a:xfrm>
            <a:off x="1710236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15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2202605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19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0" name="Rectangle 43"/>
          <p:cNvSpPr>
            <a:spLocks noChangeArrowheads="1"/>
          </p:cNvSpPr>
          <p:nvPr/>
        </p:nvSpPr>
        <p:spPr bwMode="auto">
          <a:xfrm>
            <a:off x="2694974" y="3062635"/>
            <a:ext cx="492369" cy="35173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20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3187343" y="3062635"/>
            <a:ext cx="492369" cy="351730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42</a:t>
            </a:r>
            <a:endParaRPr kumimoji="0" lang="en-US" alt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3679712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54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4172082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87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4" name="Rectangle 47"/>
          <p:cNvSpPr>
            <a:spLocks noChangeArrowheads="1"/>
          </p:cNvSpPr>
          <p:nvPr/>
        </p:nvSpPr>
        <p:spPr bwMode="auto">
          <a:xfrm>
            <a:off x="4664451" y="3062635"/>
            <a:ext cx="492369" cy="3517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90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7"/>
              <p:cNvSpPr txBox="1">
                <a:spLocks noChangeArrowheads="1"/>
              </p:cNvSpPr>
              <p:nvPr/>
            </p:nvSpPr>
            <p:spPr bwMode="auto">
              <a:xfrm>
                <a:off x="207728" y="3608813"/>
                <a:ext cx="5126272" cy="25442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𝑛𝑖𝑙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𝑞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en-US" b="0" i="1" dirty="0" smtClean="0">
                              <a:latin typeface="Cambria Math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𝑝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)/2</m:t>
                          </m:r>
                        </m:e>
                      </m:d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return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 call: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0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728" y="3608813"/>
                <a:ext cx="5126272" cy="25442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019800" y="1558929"/>
            <a:ext cx="2819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(A, 1</a:t>
            </a:r>
            <a:r>
              <a:rPr lang="en-US" dirty="0" smtClean="0"/>
              <a:t>, </a:t>
            </a:r>
            <a:r>
              <a:rPr lang="en-US" dirty="0" smtClean="0"/>
              <a:t>10, 42)</a:t>
            </a:r>
          </a:p>
          <a:p>
            <a:r>
              <a:rPr lang="en-US" dirty="0"/>
              <a:t>q</a:t>
            </a:r>
            <a:r>
              <a:rPr lang="en-US" dirty="0" smtClean="0"/>
              <a:t> = A[5] = 19</a:t>
            </a:r>
          </a:p>
          <a:p>
            <a:endParaRPr lang="en-US" dirty="0"/>
          </a:p>
          <a:p>
            <a:r>
              <a:rPr lang="en-US" dirty="0" smtClean="0"/>
              <a:t>(A,6</a:t>
            </a:r>
            <a:r>
              <a:rPr lang="en-US" dirty="0" smtClean="0"/>
              <a:t>,10,42</a:t>
            </a:r>
            <a:r>
              <a:rPr lang="en-US" dirty="0" smtClean="0"/>
              <a:t>)</a:t>
            </a:r>
          </a:p>
          <a:p>
            <a:r>
              <a:rPr lang="en-US" dirty="0"/>
              <a:t>q</a:t>
            </a:r>
            <a:r>
              <a:rPr lang="en-US" dirty="0" smtClean="0"/>
              <a:t> = A[8] = 54</a:t>
            </a:r>
          </a:p>
          <a:p>
            <a:endParaRPr lang="en-US" dirty="0" smtClean="0"/>
          </a:p>
          <a:p>
            <a:r>
              <a:rPr lang="en-US" dirty="0" smtClean="0"/>
              <a:t>(A,6</a:t>
            </a:r>
            <a:r>
              <a:rPr lang="en-US" dirty="0" smtClean="0"/>
              <a:t>,7,42</a:t>
            </a:r>
            <a:r>
              <a:rPr lang="en-US" dirty="0" smtClean="0"/>
              <a:t>)</a:t>
            </a:r>
          </a:p>
          <a:p>
            <a:r>
              <a:rPr lang="en-US" dirty="0"/>
              <a:t>q</a:t>
            </a:r>
            <a:r>
              <a:rPr lang="en-US" dirty="0" smtClean="0"/>
              <a:t> = A[6] = 20</a:t>
            </a:r>
          </a:p>
          <a:p>
            <a:endParaRPr lang="en-US" dirty="0" smtClean="0"/>
          </a:p>
          <a:p>
            <a:r>
              <a:rPr lang="en-US" dirty="0" smtClean="0"/>
              <a:t>(A,7</a:t>
            </a:r>
            <a:r>
              <a:rPr lang="en-US" dirty="0" smtClean="0"/>
              <a:t>,7,42</a:t>
            </a:r>
            <a:r>
              <a:rPr lang="en-US" dirty="0" smtClean="0"/>
              <a:t>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q = A[7] = 42. FOUND</a:t>
            </a:r>
          </a:p>
          <a:p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58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12359</TotalTime>
  <Words>2387</Words>
  <Application>Microsoft Macintosh PowerPoint</Application>
  <PresentationFormat>On-screen Show (4:3)</PresentationFormat>
  <Paragraphs>524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Cambria Math</vt:lpstr>
      <vt:lpstr>Comic Sans MS</vt:lpstr>
      <vt:lpstr>Courier New</vt:lpstr>
      <vt:lpstr>Monotype Sorts</vt:lpstr>
      <vt:lpstr>Wingdings</vt:lpstr>
      <vt:lpstr>Theme1</vt:lpstr>
      <vt:lpstr> Binary search</vt:lpstr>
      <vt:lpstr> Binary search</vt:lpstr>
      <vt:lpstr> Binary search</vt:lpstr>
      <vt:lpstr> Binary search</vt:lpstr>
      <vt:lpstr> Binary search</vt:lpstr>
      <vt:lpstr> Binary search</vt:lpstr>
      <vt:lpstr> Binary search</vt:lpstr>
      <vt:lpstr> Binary search</vt:lpstr>
      <vt:lpstr> Binary search</vt:lpstr>
      <vt:lpstr> Binary search</vt:lpstr>
      <vt:lpstr> Binary search</vt:lpstr>
      <vt:lpstr> Binary search</vt:lpstr>
      <vt:lpstr> Binary search</vt:lpstr>
      <vt:lpstr> Binary search</vt:lpstr>
      <vt:lpstr> Binary search</vt:lpstr>
      <vt:lpstr> Binary search</vt:lpstr>
      <vt:lpstr> Binary search</vt:lpstr>
      <vt:lpstr> Binary search</vt:lpstr>
      <vt:lpstr>handout</vt:lpstr>
    </vt:vector>
  </TitlesOfParts>
  <Manager/>
  <Company>Dell Computer Corporation</Company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subject/>
  <dc:creator>Kevin Wayne</dc:creator>
  <cp:keywords/>
  <dc:description/>
  <cp:lastModifiedBy>Microsoft Office User</cp:lastModifiedBy>
  <cp:revision>1060</cp:revision>
  <cp:lastPrinted>2005-06-06T17:49:42Z</cp:lastPrinted>
  <dcterms:created xsi:type="dcterms:W3CDTF">1999-12-31T01:41:01Z</dcterms:created>
  <dcterms:modified xsi:type="dcterms:W3CDTF">2017-01-16T20:12:40Z</dcterms:modified>
  <cp:category/>
</cp:coreProperties>
</file>