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12"/>
  </p:notesMasterIdLst>
  <p:handoutMasterIdLst>
    <p:handoutMasterId r:id="rId13"/>
  </p:handoutMasterIdLst>
  <p:sldIdLst>
    <p:sldId id="525" r:id="rId2"/>
    <p:sldId id="526" r:id="rId3"/>
    <p:sldId id="527" r:id="rId4"/>
    <p:sldId id="532" r:id="rId5"/>
    <p:sldId id="528" r:id="rId6"/>
    <p:sldId id="529" r:id="rId7"/>
    <p:sldId id="533" r:id="rId8"/>
    <p:sldId id="530" r:id="rId9"/>
    <p:sldId id="534" r:id="rId10"/>
    <p:sldId id="531" r:id="rId11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3399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85778" autoAdjust="0"/>
  </p:normalViewPr>
  <p:slideViewPr>
    <p:cSldViewPr>
      <p:cViewPr varScale="1">
        <p:scale>
          <a:sx n="98" d="100"/>
          <a:sy n="98" d="100"/>
        </p:scale>
        <p:origin x="20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1/15/18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1/15/18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21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60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04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0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23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72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317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28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28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71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</a:t>
            </a:r>
            <a:r>
              <a:rPr lang="en-US" altLang="en-US" dirty="0" smtClean="0"/>
              <a:t>Inversions: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74" name="Rectangle 41"/>
          <p:cNvSpPr>
            <a:spLocks noChangeAspect="1" noChangeArrowheads="1"/>
          </p:cNvSpPr>
          <p:nvPr/>
        </p:nvSpPr>
        <p:spPr bwMode="auto">
          <a:xfrm>
            <a:off x="1907203" y="463186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77" name="Rectangle 44"/>
          <p:cNvSpPr>
            <a:spLocks noChangeAspect="1" noChangeArrowheads="1"/>
          </p:cNvSpPr>
          <p:nvPr/>
        </p:nvSpPr>
        <p:spPr bwMode="auto">
          <a:xfrm>
            <a:off x="4020953" y="463940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80" name="Rectangle 47"/>
          <p:cNvSpPr>
            <a:spLocks noChangeAspect="1" noChangeArrowheads="1"/>
          </p:cNvSpPr>
          <p:nvPr/>
        </p:nvSpPr>
        <p:spPr bwMode="auto">
          <a:xfrm>
            <a:off x="6188287" y="463186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12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11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83" name="Rectangle 50"/>
          <p:cNvSpPr>
            <a:spLocks noChangeAspect="1" noChangeArrowheads="1"/>
          </p:cNvSpPr>
          <p:nvPr/>
        </p:nvSpPr>
        <p:spPr bwMode="auto">
          <a:xfrm>
            <a:off x="8366393" y="4617654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87" name="Rectangle 42"/>
          <p:cNvSpPr>
            <a:spLocks noChangeAspect="1" noChangeArrowheads="1"/>
          </p:cNvSpPr>
          <p:nvPr/>
        </p:nvSpPr>
        <p:spPr bwMode="auto">
          <a:xfrm>
            <a:off x="2876464" y="565690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88" name="Rectangle 43"/>
          <p:cNvSpPr>
            <a:spLocks noChangeAspect="1" noChangeArrowheads="1"/>
          </p:cNvSpPr>
          <p:nvPr/>
        </p:nvSpPr>
        <p:spPr bwMode="auto">
          <a:xfrm>
            <a:off x="3589663" y="5640495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90" name="Rectangle 45"/>
          <p:cNvSpPr>
            <a:spLocks noChangeAspect="1" noChangeArrowheads="1"/>
          </p:cNvSpPr>
          <p:nvPr/>
        </p:nvSpPr>
        <p:spPr bwMode="auto">
          <a:xfrm>
            <a:off x="738127" y="565690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91" name="Rectangle 46"/>
          <p:cNvSpPr>
            <a:spLocks noChangeAspect="1" noChangeArrowheads="1"/>
          </p:cNvSpPr>
          <p:nvPr/>
        </p:nvSpPr>
        <p:spPr bwMode="auto">
          <a:xfrm>
            <a:off x="1528855" y="566419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93" name="Rectangle 48"/>
          <p:cNvSpPr>
            <a:spLocks noChangeAspect="1" noChangeArrowheads="1"/>
          </p:cNvSpPr>
          <p:nvPr/>
        </p:nvSpPr>
        <p:spPr bwMode="auto">
          <a:xfrm>
            <a:off x="7127399" y="5632309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11</a:t>
            </a:r>
          </a:p>
        </p:txBody>
      </p:sp>
      <p:sp>
        <p:nvSpPr>
          <p:cNvPr id="94" name="Rectangle 49"/>
          <p:cNvSpPr>
            <a:spLocks noChangeAspect="1" noChangeArrowheads="1"/>
          </p:cNvSpPr>
          <p:nvPr/>
        </p:nvSpPr>
        <p:spPr bwMode="auto">
          <a:xfrm>
            <a:off x="7847210" y="5632309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96" name="Rectangle 51"/>
          <p:cNvSpPr>
            <a:spLocks noChangeAspect="1" noChangeArrowheads="1"/>
          </p:cNvSpPr>
          <p:nvPr/>
        </p:nvSpPr>
        <p:spPr bwMode="auto">
          <a:xfrm>
            <a:off x="5097199" y="564294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97" name="Rectangle 52"/>
          <p:cNvSpPr>
            <a:spLocks noChangeAspect="1" noChangeArrowheads="1"/>
          </p:cNvSpPr>
          <p:nvPr/>
        </p:nvSpPr>
        <p:spPr bwMode="auto">
          <a:xfrm>
            <a:off x="5825196" y="565690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524894" y="3906716"/>
            <a:ext cx="595034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3733800" y="3906716"/>
            <a:ext cx="500671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848343" y="3900522"/>
            <a:ext cx="606254" cy="671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5" name="Straight Connector 451584"/>
          <p:cNvCxnSpPr/>
          <p:nvPr/>
        </p:nvCxnSpPr>
        <p:spPr bwMode="auto">
          <a:xfrm>
            <a:off x="8007195" y="3906716"/>
            <a:ext cx="571923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7" name="Straight Connector 451586"/>
          <p:cNvCxnSpPr/>
          <p:nvPr/>
        </p:nvCxnSpPr>
        <p:spPr bwMode="auto">
          <a:xfrm flipH="1">
            <a:off x="964382" y="5094070"/>
            <a:ext cx="277985" cy="520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9" name="Straight Connector 451588"/>
          <p:cNvCxnSpPr>
            <a:endCxn id="91" idx="0"/>
          </p:cNvCxnSpPr>
          <p:nvPr/>
        </p:nvCxnSpPr>
        <p:spPr bwMode="auto">
          <a:xfrm>
            <a:off x="1289151" y="5091156"/>
            <a:ext cx="453223" cy="573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3" name="Straight Connector 451592"/>
          <p:cNvCxnSpPr/>
          <p:nvPr/>
        </p:nvCxnSpPr>
        <p:spPr bwMode="auto">
          <a:xfrm flipH="1">
            <a:off x="3032478" y="5043730"/>
            <a:ext cx="312029" cy="562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8" name="Straight Connector 451597"/>
          <p:cNvCxnSpPr>
            <a:endCxn id="88" idx="0"/>
          </p:cNvCxnSpPr>
          <p:nvPr/>
        </p:nvCxnSpPr>
        <p:spPr bwMode="auto">
          <a:xfrm>
            <a:off x="3402012" y="5043730"/>
            <a:ext cx="400376" cy="596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0" name="Straight Connector 451599"/>
          <p:cNvCxnSpPr>
            <a:endCxn id="96" idx="0"/>
          </p:cNvCxnSpPr>
          <p:nvPr/>
        </p:nvCxnSpPr>
        <p:spPr bwMode="auto">
          <a:xfrm flipH="1">
            <a:off x="5310718" y="5091156"/>
            <a:ext cx="266318" cy="551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2" name="Straight Connector 451601"/>
          <p:cNvCxnSpPr>
            <a:endCxn id="97" idx="0"/>
          </p:cNvCxnSpPr>
          <p:nvPr/>
        </p:nvCxnSpPr>
        <p:spPr bwMode="auto">
          <a:xfrm>
            <a:off x="5649677" y="5091156"/>
            <a:ext cx="388244" cy="565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4" name="Straight Connector 451603"/>
          <p:cNvCxnSpPr/>
          <p:nvPr/>
        </p:nvCxnSpPr>
        <p:spPr bwMode="auto">
          <a:xfrm flipH="1">
            <a:off x="7317934" y="5032458"/>
            <a:ext cx="348613" cy="5741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6" name="Straight Connector 451605"/>
          <p:cNvCxnSpPr/>
          <p:nvPr/>
        </p:nvCxnSpPr>
        <p:spPr bwMode="auto">
          <a:xfrm>
            <a:off x="7678687" y="5061644"/>
            <a:ext cx="401964" cy="5449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34200" y="228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Version </a:t>
            </a:r>
            <a:r>
              <a:rPr lang="en-US" sz="1000" i="1" smtClean="0"/>
              <a:t>of </a:t>
            </a:r>
            <a:r>
              <a:rPr lang="en-US" sz="1000" i="1"/>
              <a:t> </a:t>
            </a:r>
            <a:r>
              <a:rPr lang="en-US" sz="1000" i="1" smtClean="0"/>
              <a:t>15</a:t>
            </a:r>
            <a:r>
              <a:rPr lang="en-US" sz="1000" i="1" smtClean="0"/>
              <a:t>/1/18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7875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</a:t>
            </a:r>
            <a:r>
              <a:rPr lang="en-US" altLang="en-US" dirty="0" smtClean="0"/>
              <a:t>Inversions: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12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9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12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48217" y="5512862"/>
            <a:ext cx="865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Blue inversions + Green Inversions plus Blue-Green inversions to get total inversions  </a:t>
            </a:r>
            <a:br>
              <a:rPr lang="en-US" dirty="0" smtClean="0"/>
            </a:br>
            <a:r>
              <a:rPr lang="en-US" dirty="0" smtClean="0"/>
              <a:t>Total inversions will be on side of array.</a:t>
            </a:r>
            <a:br>
              <a:rPr lang="en-US" dirty="0" smtClean="0"/>
            </a:br>
            <a:r>
              <a:rPr lang="en-US" dirty="0"/>
              <a:t>BG inversions will be shown directly under array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17264" y="2260884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69851" y="2276834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36016" y="1559123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9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37619" y="1220985"/>
            <a:ext cx="45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r>
              <a:rPr lang="en-US" sz="1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079" y="192118"/>
            <a:ext cx="1967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calculating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inversions, merge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lists and 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lists so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 is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</a:t>
            </a:r>
            <a:r>
              <a:rPr lang="en-US" altLang="en-US" dirty="0" smtClean="0"/>
              <a:t>Inversions: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74" name="Rectangle 41"/>
          <p:cNvSpPr>
            <a:spLocks noChangeAspect="1" noChangeArrowheads="1"/>
          </p:cNvSpPr>
          <p:nvPr/>
        </p:nvSpPr>
        <p:spPr bwMode="auto">
          <a:xfrm>
            <a:off x="1907203" y="463186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7" name="Rectangle 44"/>
          <p:cNvSpPr>
            <a:spLocks noChangeAspect="1" noChangeArrowheads="1"/>
          </p:cNvSpPr>
          <p:nvPr/>
        </p:nvSpPr>
        <p:spPr bwMode="auto">
          <a:xfrm>
            <a:off x="4020953" y="463940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0" name="Rectangle 47"/>
          <p:cNvSpPr>
            <a:spLocks noChangeAspect="1" noChangeArrowheads="1"/>
          </p:cNvSpPr>
          <p:nvPr/>
        </p:nvSpPr>
        <p:spPr bwMode="auto">
          <a:xfrm>
            <a:off x="6188287" y="463186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12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" name="Rectangle 50"/>
          <p:cNvSpPr>
            <a:spLocks noChangeAspect="1" noChangeArrowheads="1"/>
          </p:cNvSpPr>
          <p:nvPr/>
        </p:nvSpPr>
        <p:spPr bwMode="auto">
          <a:xfrm>
            <a:off x="8366393" y="4617654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7" name="Rectangle 42"/>
          <p:cNvSpPr>
            <a:spLocks noChangeAspect="1" noChangeArrowheads="1"/>
          </p:cNvSpPr>
          <p:nvPr/>
        </p:nvSpPr>
        <p:spPr bwMode="auto">
          <a:xfrm>
            <a:off x="2876464" y="565690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8" name="Rectangle 43"/>
          <p:cNvSpPr>
            <a:spLocks noChangeAspect="1" noChangeArrowheads="1"/>
          </p:cNvSpPr>
          <p:nvPr/>
        </p:nvSpPr>
        <p:spPr bwMode="auto">
          <a:xfrm>
            <a:off x="3589663" y="5640495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0" name="Rectangle 45"/>
          <p:cNvSpPr>
            <a:spLocks noChangeAspect="1" noChangeArrowheads="1"/>
          </p:cNvSpPr>
          <p:nvPr/>
        </p:nvSpPr>
        <p:spPr bwMode="auto">
          <a:xfrm>
            <a:off x="738127" y="565690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Rectangle 46"/>
          <p:cNvSpPr>
            <a:spLocks noChangeAspect="1" noChangeArrowheads="1"/>
          </p:cNvSpPr>
          <p:nvPr/>
        </p:nvSpPr>
        <p:spPr bwMode="auto">
          <a:xfrm>
            <a:off x="1528855" y="5664190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3" name="Rectangle 48"/>
          <p:cNvSpPr>
            <a:spLocks noChangeAspect="1" noChangeArrowheads="1"/>
          </p:cNvSpPr>
          <p:nvPr/>
        </p:nvSpPr>
        <p:spPr bwMode="auto">
          <a:xfrm>
            <a:off x="7127399" y="5632309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4" name="Rectangle 49"/>
          <p:cNvSpPr>
            <a:spLocks noChangeAspect="1" noChangeArrowheads="1"/>
          </p:cNvSpPr>
          <p:nvPr/>
        </p:nvSpPr>
        <p:spPr bwMode="auto">
          <a:xfrm>
            <a:off x="7847210" y="5632309"/>
            <a:ext cx="427038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" name="Rectangle 51"/>
          <p:cNvSpPr>
            <a:spLocks noChangeAspect="1" noChangeArrowheads="1"/>
          </p:cNvSpPr>
          <p:nvPr/>
        </p:nvSpPr>
        <p:spPr bwMode="auto">
          <a:xfrm>
            <a:off x="5097199" y="564294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7" name="Rectangle 52"/>
          <p:cNvSpPr>
            <a:spLocks noChangeAspect="1" noChangeArrowheads="1"/>
          </p:cNvSpPr>
          <p:nvPr/>
        </p:nvSpPr>
        <p:spPr bwMode="auto">
          <a:xfrm>
            <a:off x="5825196" y="5656903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524894" y="3906716"/>
            <a:ext cx="595034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3733800" y="3906716"/>
            <a:ext cx="500671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848343" y="3900522"/>
            <a:ext cx="606254" cy="671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5" name="Straight Connector 451584"/>
          <p:cNvCxnSpPr/>
          <p:nvPr/>
        </p:nvCxnSpPr>
        <p:spPr bwMode="auto">
          <a:xfrm>
            <a:off x="8007195" y="3906716"/>
            <a:ext cx="571923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7" name="Straight Connector 451586"/>
          <p:cNvCxnSpPr/>
          <p:nvPr/>
        </p:nvCxnSpPr>
        <p:spPr bwMode="auto">
          <a:xfrm flipH="1">
            <a:off x="964382" y="5094070"/>
            <a:ext cx="277985" cy="520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9" name="Straight Connector 451588"/>
          <p:cNvCxnSpPr>
            <a:endCxn id="91" idx="0"/>
          </p:cNvCxnSpPr>
          <p:nvPr/>
        </p:nvCxnSpPr>
        <p:spPr bwMode="auto">
          <a:xfrm>
            <a:off x="1289151" y="5091156"/>
            <a:ext cx="453223" cy="573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3" name="Straight Connector 451592"/>
          <p:cNvCxnSpPr/>
          <p:nvPr/>
        </p:nvCxnSpPr>
        <p:spPr bwMode="auto">
          <a:xfrm flipH="1">
            <a:off x="3032478" y="5043730"/>
            <a:ext cx="312029" cy="562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8" name="Straight Connector 451597"/>
          <p:cNvCxnSpPr>
            <a:endCxn id="88" idx="0"/>
          </p:cNvCxnSpPr>
          <p:nvPr/>
        </p:nvCxnSpPr>
        <p:spPr bwMode="auto">
          <a:xfrm>
            <a:off x="3402012" y="5043730"/>
            <a:ext cx="400376" cy="596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0" name="Straight Connector 451599"/>
          <p:cNvCxnSpPr>
            <a:endCxn id="96" idx="0"/>
          </p:cNvCxnSpPr>
          <p:nvPr/>
        </p:nvCxnSpPr>
        <p:spPr bwMode="auto">
          <a:xfrm flipH="1">
            <a:off x="5310718" y="5091156"/>
            <a:ext cx="266318" cy="551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2" name="Straight Connector 451601"/>
          <p:cNvCxnSpPr>
            <a:endCxn id="97" idx="0"/>
          </p:cNvCxnSpPr>
          <p:nvPr/>
        </p:nvCxnSpPr>
        <p:spPr bwMode="auto">
          <a:xfrm>
            <a:off x="5649677" y="5091156"/>
            <a:ext cx="388244" cy="565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4" name="Straight Connector 451603"/>
          <p:cNvCxnSpPr/>
          <p:nvPr/>
        </p:nvCxnSpPr>
        <p:spPr bwMode="auto">
          <a:xfrm flipH="1">
            <a:off x="7317934" y="5032458"/>
            <a:ext cx="348613" cy="5741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6" name="Straight Connector 451605"/>
          <p:cNvCxnSpPr/>
          <p:nvPr/>
        </p:nvCxnSpPr>
        <p:spPr bwMode="auto">
          <a:xfrm>
            <a:off x="7678687" y="5061644"/>
            <a:ext cx="401964" cy="5449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52081" y="217402"/>
            <a:ext cx="1967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level has 0 inversions.</a:t>
            </a:r>
            <a:br>
              <a:rPr lang="en-US" dirty="0" smtClean="0"/>
            </a:br>
            <a:r>
              <a:rPr lang="en-US" dirty="0" smtClean="0"/>
              <a:t>Compare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to see if next level up has either 0 or 1.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438" y="4709853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06425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04696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78544" y="4724681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46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</a:t>
            </a:r>
            <a:r>
              <a:rPr lang="en-US" altLang="en-US" dirty="0" smtClean="0"/>
              <a:t>Inversions: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74" name="Rectangle 41"/>
          <p:cNvSpPr>
            <a:spLocks noChangeAspect="1" noChangeArrowheads="1"/>
          </p:cNvSpPr>
          <p:nvPr/>
        </p:nvSpPr>
        <p:spPr bwMode="auto">
          <a:xfrm>
            <a:off x="1907203" y="463186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7" name="Rectangle 44"/>
          <p:cNvSpPr>
            <a:spLocks noChangeAspect="1" noChangeArrowheads="1"/>
          </p:cNvSpPr>
          <p:nvPr/>
        </p:nvSpPr>
        <p:spPr bwMode="auto">
          <a:xfrm>
            <a:off x="4020953" y="463940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0" name="Rectangle 47"/>
          <p:cNvSpPr>
            <a:spLocks noChangeAspect="1" noChangeArrowheads="1"/>
          </p:cNvSpPr>
          <p:nvPr/>
        </p:nvSpPr>
        <p:spPr bwMode="auto">
          <a:xfrm>
            <a:off x="6188287" y="463186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12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" name="Rectangle 50"/>
          <p:cNvSpPr>
            <a:spLocks noChangeAspect="1" noChangeArrowheads="1"/>
          </p:cNvSpPr>
          <p:nvPr/>
        </p:nvSpPr>
        <p:spPr bwMode="auto">
          <a:xfrm>
            <a:off x="8366393" y="4617654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7" name="Rectangle 42"/>
          <p:cNvSpPr>
            <a:spLocks noChangeAspect="1" noChangeArrowheads="1"/>
          </p:cNvSpPr>
          <p:nvPr/>
        </p:nvSpPr>
        <p:spPr bwMode="auto">
          <a:xfrm>
            <a:off x="2876464" y="565690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8" name="Rectangle 43"/>
          <p:cNvSpPr>
            <a:spLocks noChangeAspect="1" noChangeArrowheads="1"/>
          </p:cNvSpPr>
          <p:nvPr/>
        </p:nvSpPr>
        <p:spPr bwMode="auto">
          <a:xfrm>
            <a:off x="3589663" y="5640495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0" name="Rectangle 45"/>
          <p:cNvSpPr>
            <a:spLocks noChangeAspect="1" noChangeArrowheads="1"/>
          </p:cNvSpPr>
          <p:nvPr/>
        </p:nvSpPr>
        <p:spPr bwMode="auto">
          <a:xfrm>
            <a:off x="738127" y="565690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Rectangle 46"/>
          <p:cNvSpPr>
            <a:spLocks noChangeAspect="1" noChangeArrowheads="1"/>
          </p:cNvSpPr>
          <p:nvPr/>
        </p:nvSpPr>
        <p:spPr bwMode="auto">
          <a:xfrm>
            <a:off x="1528855" y="5664190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3" name="Rectangle 48"/>
          <p:cNvSpPr>
            <a:spLocks noChangeAspect="1" noChangeArrowheads="1"/>
          </p:cNvSpPr>
          <p:nvPr/>
        </p:nvSpPr>
        <p:spPr bwMode="auto">
          <a:xfrm>
            <a:off x="7127399" y="5632309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4" name="Rectangle 49"/>
          <p:cNvSpPr>
            <a:spLocks noChangeAspect="1" noChangeArrowheads="1"/>
          </p:cNvSpPr>
          <p:nvPr/>
        </p:nvSpPr>
        <p:spPr bwMode="auto">
          <a:xfrm>
            <a:off x="7847210" y="5632309"/>
            <a:ext cx="427038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" name="Rectangle 51"/>
          <p:cNvSpPr>
            <a:spLocks noChangeAspect="1" noChangeArrowheads="1"/>
          </p:cNvSpPr>
          <p:nvPr/>
        </p:nvSpPr>
        <p:spPr bwMode="auto">
          <a:xfrm>
            <a:off x="5097199" y="564294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7" name="Rectangle 52"/>
          <p:cNvSpPr>
            <a:spLocks noChangeAspect="1" noChangeArrowheads="1"/>
          </p:cNvSpPr>
          <p:nvPr/>
        </p:nvSpPr>
        <p:spPr bwMode="auto">
          <a:xfrm>
            <a:off x="5825196" y="5656903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524894" y="3906716"/>
            <a:ext cx="595034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3733800" y="3906716"/>
            <a:ext cx="500671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848343" y="3900522"/>
            <a:ext cx="606254" cy="671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5" name="Straight Connector 451584"/>
          <p:cNvCxnSpPr/>
          <p:nvPr/>
        </p:nvCxnSpPr>
        <p:spPr bwMode="auto">
          <a:xfrm>
            <a:off x="8007195" y="3906716"/>
            <a:ext cx="571923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7" name="Straight Connector 451586"/>
          <p:cNvCxnSpPr/>
          <p:nvPr/>
        </p:nvCxnSpPr>
        <p:spPr bwMode="auto">
          <a:xfrm flipH="1">
            <a:off x="964382" y="5094070"/>
            <a:ext cx="277985" cy="520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9" name="Straight Connector 451588"/>
          <p:cNvCxnSpPr>
            <a:endCxn id="91" idx="0"/>
          </p:cNvCxnSpPr>
          <p:nvPr/>
        </p:nvCxnSpPr>
        <p:spPr bwMode="auto">
          <a:xfrm>
            <a:off x="1289151" y="5091156"/>
            <a:ext cx="453223" cy="573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3" name="Straight Connector 451592"/>
          <p:cNvCxnSpPr/>
          <p:nvPr/>
        </p:nvCxnSpPr>
        <p:spPr bwMode="auto">
          <a:xfrm flipH="1">
            <a:off x="3032478" y="5043730"/>
            <a:ext cx="312029" cy="5628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8" name="Straight Connector 451597"/>
          <p:cNvCxnSpPr>
            <a:endCxn id="88" idx="0"/>
          </p:cNvCxnSpPr>
          <p:nvPr/>
        </p:nvCxnSpPr>
        <p:spPr bwMode="auto">
          <a:xfrm>
            <a:off x="3402012" y="5043730"/>
            <a:ext cx="400376" cy="596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0" name="Straight Connector 451599"/>
          <p:cNvCxnSpPr>
            <a:endCxn id="96" idx="0"/>
          </p:cNvCxnSpPr>
          <p:nvPr/>
        </p:nvCxnSpPr>
        <p:spPr bwMode="auto">
          <a:xfrm flipH="1">
            <a:off x="5310718" y="5091156"/>
            <a:ext cx="266318" cy="551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2" name="Straight Connector 451601"/>
          <p:cNvCxnSpPr>
            <a:endCxn id="97" idx="0"/>
          </p:cNvCxnSpPr>
          <p:nvPr/>
        </p:nvCxnSpPr>
        <p:spPr bwMode="auto">
          <a:xfrm>
            <a:off x="5649677" y="5091156"/>
            <a:ext cx="388244" cy="565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4" name="Straight Connector 451603"/>
          <p:cNvCxnSpPr/>
          <p:nvPr/>
        </p:nvCxnSpPr>
        <p:spPr bwMode="auto">
          <a:xfrm flipH="1">
            <a:off x="7317934" y="5032458"/>
            <a:ext cx="348613" cy="5741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6" name="Straight Connector 451605"/>
          <p:cNvCxnSpPr/>
          <p:nvPr/>
        </p:nvCxnSpPr>
        <p:spPr bwMode="auto">
          <a:xfrm>
            <a:off x="7678687" y="5061644"/>
            <a:ext cx="401964" cy="5449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52081" y="217402"/>
            <a:ext cx="1967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calculating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inversions, merge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lists and 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lists so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 is sorted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438" y="4709853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06425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04696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78544" y="4724681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14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</a:t>
            </a:r>
            <a:r>
              <a:rPr lang="en-US" altLang="en-US" dirty="0" smtClean="0"/>
              <a:t>Inversions: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74" name="Rectangle 41"/>
          <p:cNvSpPr>
            <a:spLocks noChangeAspect="1" noChangeArrowheads="1"/>
          </p:cNvSpPr>
          <p:nvPr/>
        </p:nvSpPr>
        <p:spPr bwMode="auto">
          <a:xfrm>
            <a:off x="1907203" y="463186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7" name="Rectangle 44"/>
          <p:cNvSpPr>
            <a:spLocks noChangeAspect="1" noChangeArrowheads="1"/>
          </p:cNvSpPr>
          <p:nvPr/>
        </p:nvSpPr>
        <p:spPr bwMode="auto">
          <a:xfrm>
            <a:off x="4020953" y="463940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0" name="Rectangle 47"/>
          <p:cNvSpPr>
            <a:spLocks noChangeAspect="1" noChangeArrowheads="1"/>
          </p:cNvSpPr>
          <p:nvPr/>
        </p:nvSpPr>
        <p:spPr bwMode="auto">
          <a:xfrm>
            <a:off x="6188287" y="463186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12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" name="Rectangle 50"/>
          <p:cNvSpPr>
            <a:spLocks noChangeAspect="1" noChangeArrowheads="1"/>
          </p:cNvSpPr>
          <p:nvPr/>
        </p:nvSpPr>
        <p:spPr bwMode="auto">
          <a:xfrm>
            <a:off x="8366393" y="4617654"/>
            <a:ext cx="425450" cy="39997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524894" y="3906716"/>
            <a:ext cx="595034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3733800" y="3906716"/>
            <a:ext cx="500671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848343" y="3900522"/>
            <a:ext cx="606254" cy="671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5" name="Straight Connector 451584"/>
          <p:cNvCxnSpPr/>
          <p:nvPr/>
        </p:nvCxnSpPr>
        <p:spPr bwMode="auto">
          <a:xfrm>
            <a:off x="8007195" y="3906716"/>
            <a:ext cx="571923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52081" y="217402"/>
            <a:ext cx="1967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calculating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inversions, merge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lists and 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lists so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 is sorted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438" y="4709853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06425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04696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78544" y="4724681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87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</a:t>
            </a:r>
            <a:r>
              <a:rPr lang="en-US" altLang="en-US" dirty="0" smtClean="0"/>
              <a:t>Inversions: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4" name="Rectangle 41"/>
          <p:cNvSpPr>
            <a:spLocks noChangeAspect="1" noChangeArrowheads="1"/>
          </p:cNvSpPr>
          <p:nvPr/>
        </p:nvSpPr>
        <p:spPr bwMode="auto">
          <a:xfrm>
            <a:off x="1907203" y="4631868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7" name="Rectangle 44"/>
          <p:cNvSpPr>
            <a:spLocks noChangeAspect="1" noChangeArrowheads="1"/>
          </p:cNvSpPr>
          <p:nvPr/>
        </p:nvSpPr>
        <p:spPr bwMode="auto">
          <a:xfrm>
            <a:off x="4020953" y="4639409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0" name="Rectangle 47"/>
          <p:cNvSpPr>
            <a:spLocks noChangeAspect="1" noChangeArrowheads="1"/>
          </p:cNvSpPr>
          <p:nvPr/>
        </p:nvSpPr>
        <p:spPr bwMode="auto">
          <a:xfrm>
            <a:off x="6188287" y="4631868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" name="Rectangle 50"/>
          <p:cNvSpPr>
            <a:spLocks noChangeAspect="1" noChangeArrowheads="1"/>
          </p:cNvSpPr>
          <p:nvPr/>
        </p:nvSpPr>
        <p:spPr bwMode="auto">
          <a:xfrm>
            <a:off x="8366393" y="4617654"/>
            <a:ext cx="425450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524894" y="3906716"/>
            <a:ext cx="595034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3733800" y="3906716"/>
            <a:ext cx="500671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848343" y="3900522"/>
            <a:ext cx="606254" cy="671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5" name="Straight Connector 451584"/>
          <p:cNvCxnSpPr/>
          <p:nvPr/>
        </p:nvCxnSpPr>
        <p:spPr bwMode="auto">
          <a:xfrm>
            <a:off x="8007195" y="3906716"/>
            <a:ext cx="571923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48217" y="5512862"/>
            <a:ext cx="8656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level is split into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left and 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Right.</a:t>
            </a:r>
            <a:br>
              <a:rPr lang="en-US" dirty="0" smtClean="0"/>
            </a:b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subarrays are pre-sorted and the # of their internal inversions is known. </a:t>
            </a:r>
            <a:br>
              <a:rPr lang="en-US" dirty="0" smtClean="0"/>
            </a:br>
            <a:r>
              <a:rPr lang="en-US" dirty="0" smtClean="0"/>
              <a:t>Add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inversions + </a:t>
            </a:r>
            <a:r>
              <a:rPr lang="en-US" dirty="0" smtClean="0">
                <a:solidFill>
                  <a:srgbClr val="006600"/>
                </a:solidFill>
              </a:rPr>
              <a:t>Green Inversions </a:t>
            </a:r>
            <a:r>
              <a:rPr lang="en-US" dirty="0" smtClean="0"/>
              <a:t>plus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inversions to get total inversions  </a:t>
            </a:r>
            <a:br>
              <a:rPr lang="en-US" dirty="0" smtClean="0"/>
            </a:br>
            <a:r>
              <a:rPr lang="en-US" dirty="0" smtClean="0"/>
              <a:t>Total inversions will be on side of array.</a:t>
            </a:r>
            <a:br>
              <a:rPr lang="en-US" dirty="0" smtClean="0"/>
            </a:br>
            <a:r>
              <a:rPr lang="en-US" dirty="0">
                <a:solidFill>
                  <a:srgbClr val="003399"/>
                </a:solidFill>
              </a:rPr>
              <a:t>B</a:t>
            </a:r>
            <a:r>
              <a:rPr lang="en-US" dirty="0">
                <a:solidFill>
                  <a:srgbClr val="006600"/>
                </a:solidFill>
              </a:rPr>
              <a:t>G</a:t>
            </a:r>
            <a:r>
              <a:rPr lang="en-US" dirty="0"/>
              <a:t> inversions will be shown directly under array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438" y="4709853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06425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04696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78544" y="4724681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27438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38863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58916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760330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37145" y="3852451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19144" y="3852450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710702" y="3893265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799996" y="383347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38636" y="3440843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670434" y="3461096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95056" y="3492788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20979" y="3465925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</a:t>
            </a:r>
            <a:r>
              <a:rPr lang="en-US" altLang="en-US" dirty="0" smtClean="0"/>
              <a:t>Inversions: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4" name="Rectangle 41"/>
          <p:cNvSpPr>
            <a:spLocks noChangeAspect="1" noChangeArrowheads="1"/>
          </p:cNvSpPr>
          <p:nvPr/>
        </p:nvSpPr>
        <p:spPr bwMode="auto">
          <a:xfrm>
            <a:off x="1907203" y="4631868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5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6" name="Rectangle 43"/>
          <p:cNvSpPr>
            <a:spLocks noChangeAspect="1" noChangeArrowheads="1"/>
          </p:cNvSpPr>
          <p:nvPr/>
        </p:nvSpPr>
        <p:spPr bwMode="auto">
          <a:xfrm>
            <a:off x="3376938" y="46394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7" name="Rectangle 44"/>
          <p:cNvSpPr>
            <a:spLocks noChangeAspect="1" noChangeArrowheads="1"/>
          </p:cNvSpPr>
          <p:nvPr/>
        </p:nvSpPr>
        <p:spPr bwMode="auto">
          <a:xfrm>
            <a:off x="4020953" y="4639409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8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0" name="Rectangle 47"/>
          <p:cNvSpPr>
            <a:spLocks noChangeAspect="1" noChangeArrowheads="1"/>
          </p:cNvSpPr>
          <p:nvPr/>
        </p:nvSpPr>
        <p:spPr bwMode="auto">
          <a:xfrm>
            <a:off x="6188287" y="4631868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1" name="Rectangle 48"/>
          <p:cNvSpPr>
            <a:spLocks noChangeAspect="1" noChangeArrowheads="1"/>
          </p:cNvSpPr>
          <p:nvPr/>
        </p:nvSpPr>
        <p:spPr bwMode="auto">
          <a:xfrm>
            <a:off x="7228163" y="4620850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Rectangle 49"/>
          <p:cNvSpPr>
            <a:spLocks noChangeAspect="1" noChangeArrowheads="1"/>
          </p:cNvSpPr>
          <p:nvPr/>
        </p:nvSpPr>
        <p:spPr bwMode="auto">
          <a:xfrm>
            <a:off x="7653613" y="4620850"/>
            <a:ext cx="427038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" name="Rectangle 50"/>
          <p:cNvSpPr>
            <a:spLocks noChangeAspect="1" noChangeArrowheads="1"/>
          </p:cNvSpPr>
          <p:nvPr/>
        </p:nvSpPr>
        <p:spPr bwMode="auto">
          <a:xfrm>
            <a:off x="8366393" y="4617654"/>
            <a:ext cx="425450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4" name="Rectangle 51"/>
          <p:cNvSpPr>
            <a:spLocks noChangeAspect="1" noChangeArrowheads="1"/>
          </p:cNvSpPr>
          <p:nvPr/>
        </p:nvSpPr>
        <p:spPr bwMode="auto">
          <a:xfrm>
            <a:off x="5149998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" name="Rectangle 52"/>
          <p:cNvSpPr>
            <a:spLocks noChangeAspect="1" noChangeArrowheads="1"/>
          </p:cNvSpPr>
          <p:nvPr/>
        </p:nvSpPr>
        <p:spPr bwMode="auto">
          <a:xfrm>
            <a:off x="5577036" y="463940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524894" y="3906716"/>
            <a:ext cx="595034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3733800" y="3906716"/>
            <a:ext cx="500671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848343" y="3900522"/>
            <a:ext cx="606254" cy="671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440888" y="3884541"/>
            <a:ext cx="451318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85" name="Straight Connector 451584"/>
          <p:cNvCxnSpPr/>
          <p:nvPr/>
        </p:nvCxnSpPr>
        <p:spPr bwMode="auto">
          <a:xfrm>
            <a:off x="8007195" y="3906716"/>
            <a:ext cx="571923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579438" y="4709853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06425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04696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78544" y="4724681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27438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38863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58916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760330" y="470985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37145" y="3852451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19144" y="3852450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710702" y="3893265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799996" y="3833472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38636" y="3440843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670434" y="3461096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95056" y="3492788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20979" y="3465925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081" y="217402"/>
            <a:ext cx="1967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calculating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inversions, merge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lists and 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lists so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 is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</a:t>
            </a:r>
            <a:r>
              <a:rPr lang="en-US" altLang="en-US" dirty="0" smtClean="0"/>
              <a:t>Inversions: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538636" y="3440843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670434" y="3461096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95056" y="3492788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20979" y="3465925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081" y="217402"/>
            <a:ext cx="1967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calculating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inversions, merge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lists and 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lists so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 is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</a:t>
            </a:r>
            <a:r>
              <a:rPr lang="en-US" altLang="en-US" dirty="0" smtClean="0"/>
              <a:t>Inversions: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9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12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Rectangle 42"/>
          <p:cNvSpPr>
            <a:spLocks noChangeAspect="1" noChangeArrowheads="1"/>
          </p:cNvSpPr>
          <p:nvPr/>
        </p:nvSpPr>
        <p:spPr bwMode="auto">
          <a:xfrm>
            <a:off x="2974974" y="3433556"/>
            <a:ext cx="427038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8" name="Rectangle 47"/>
          <p:cNvSpPr>
            <a:spLocks noChangeAspect="1" noChangeArrowheads="1"/>
          </p:cNvSpPr>
          <p:nvPr/>
        </p:nvSpPr>
        <p:spPr bwMode="auto">
          <a:xfrm>
            <a:off x="6027560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9" name="Rectangle 48"/>
          <p:cNvSpPr>
            <a:spLocks noChangeAspect="1" noChangeArrowheads="1"/>
          </p:cNvSpPr>
          <p:nvPr/>
        </p:nvSpPr>
        <p:spPr bwMode="auto">
          <a:xfrm>
            <a:off x="7253237" y="3414997"/>
            <a:ext cx="425450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0" name="Rectangle 49"/>
          <p:cNvSpPr>
            <a:spLocks noChangeAspect="1" noChangeArrowheads="1"/>
          </p:cNvSpPr>
          <p:nvPr/>
        </p:nvSpPr>
        <p:spPr bwMode="auto">
          <a:xfrm>
            <a:off x="7678687" y="3414997"/>
            <a:ext cx="427038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1" name="Rectangle 50"/>
          <p:cNvSpPr>
            <a:spLocks noChangeAspect="1" noChangeArrowheads="1"/>
          </p:cNvSpPr>
          <p:nvPr/>
        </p:nvSpPr>
        <p:spPr bwMode="auto">
          <a:xfrm>
            <a:off x="8105725" y="3414997"/>
            <a:ext cx="425450" cy="399976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72" name="Rectangle 51"/>
          <p:cNvSpPr>
            <a:spLocks noChangeAspect="1" noChangeArrowheads="1"/>
          </p:cNvSpPr>
          <p:nvPr/>
        </p:nvSpPr>
        <p:spPr bwMode="auto">
          <a:xfrm>
            <a:off x="5175072" y="3433556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3" name="Rectangle 52"/>
          <p:cNvSpPr>
            <a:spLocks noChangeAspect="1" noChangeArrowheads="1"/>
          </p:cNvSpPr>
          <p:nvPr/>
        </p:nvSpPr>
        <p:spPr bwMode="auto">
          <a:xfrm>
            <a:off x="5602110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48217" y="5512862"/>
            <a:ext cx="865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Blue inversions + Green Inversions plus Blue-Green inversions to get total inversions  </a:t>
            </a:r>
            <a:br>
              <a:rPr lang="en-US" dirty="0" smtClean="0"/>
            </a:br>
            <a:r>
              <a:rPr lang="en-US" dirty="0" smtClean="0"/>
              <a:t>Total inversions will be on side of array.</a:t>
            </a:r>
            <a:br>
              <a:rPr lang="en-US" dirty="0" smtClean="0"/>
            </a:br>
            <a:r>
              <a:rPr lang="en-US" dirty="0"/>
              <a:t>BG inversions will be shown directly under array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38636" y="3440843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670434" y="3461096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95056" y="3492788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20979" y="3465925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38400" y="2629767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17264" y="2260884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777019" y="2659305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69851" y="2276834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2081" y="217402"/>
            <a:ext cx="1967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calculating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inversions, merge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lists and 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lists so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 is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 </a:t>
            </a:r>
            <a:r>
              <a:rPr lang="en-US" altLang="en-US" dirty="0" smtClean="0"/>
              <a:t>Inversions: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21240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63865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68135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3" name="Rectangle 44"/>
          <p:cNvSpPr>
            <a:spLocks noChangeAspect="1" noChangeArrowheads="1"/>
          </p:cNvSpPr>
          <p:nvPr/>
        </p:nvSpPr>
        <p:spPr bwMode="auto">
          <a:xfrm>
            <a:off x="3442594" y="2214263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7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9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8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11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9" name="Rectangle 50"/>
          <p:cNvSpPr>
            <a:spLocks noChangeAspect="1" noChangeArrowheads="1"/>
          </p:cNvSpPr>
          <p:nvPr/>
        </p:nvSpPr>
        <p:spPr bwMode="auto">
          <a:xfrm>
            <a:off x="7748247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12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60" name="Rectangle 51"/>
          <p:cNvSpPr>
            <a:spLocks noChangeAspect="1" noChangeArrowheads="1"/>
          </p:cNvSpPr>
          <p:nvPr/>
        </p:nvSpPr>
        <p:spPr bwMode="auto">
          <a:xfrm>
            <a:off x="5616234" y="2230899"/>
            <a:ext cx="427038" cy="385762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48217" y="5512862"/>
            <a:ext cx="865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Blue inversions + Green Inversions plus Blue-Green inversions to get total inversions  </a:t>
            </a:r>
            <a:br>
              <a:rPr lang="en-US" dirty="0" smtClean="0"/>
            </a:br>
            <a:r>
              <a:rPr lang="en-US" dirty="0" smtClean="0"/>
              <a:t>Total inversions will be on side of array.</a:t>
            </a:r>
            <a:br>
              <a:rPr lang="en-US" dirty="0" smtClean="0"/>
            </a:br>
            <a:r>
              <a:rPr lang="en-US" dirty="0"/>
              <a:t>BG inversions will be shown directly under array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17264" y="2260884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69851" y="2276834"/>
            <a:ext cx="23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2081" y="217402"/>
            <a:ext cx="1967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calculating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inversions, merge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 lists and 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lists so </a:t>
            </a:r>
            <a:r>
              <a:rPr lang="en-US" dirty="0" smtClean="0">
                <a:solidFill>
                  <a:srgbClr val="003399"/>
                </a:solidFill>
              </a:rPr>
              <a:t>blue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6600"/>
                </a:solidFill>
              </a:rPr>
              <a:t>green</a:t>
            </a:r>
            <a:r>
              <a:rPr lang="en-US" dirty="0" smtClean="0"/>
              <a:t> list is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12346</TotalTime>
  <Words>727</Words>
  <Application>Microsoft Macintosh PowerPoint</Application>
  <PresentationFormat>On-screen Show (4:3)</PresentationFormat>
  <Paragraphs>528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Comic Sans MS</vt:lpstr>
      <vt:lpstr>Monotype Sorts</vt:lpstr>
      <vt:lpstr>Wingdings</vt:lpstr>
      <vt:lpstr>Theme1</vt:lpstr>
      <vt:lpstr>Counting Inversions: Example</vt:lpstr>
      <vt:lpstr>Counting Inversions: Example</vt:lpstr>
      <vt:lpstr>Counting Inversions: Example</vt:lpstr>
      <vt:lpstr>Counting Inversions: Example</vt:lpstr>
      <vt:lpstr>Counting Inversions: Example</vt:lpstr>
      <vt:lpstr>Counting Inversions: Example</vt:lpstr>
      <vt:lpstr>Counting Inversions: Example</vt:lpstr>
      <vt:lpstr>Counting Inversions: Example</vt:lpstr>
      <vt:lpstr>Counting Inversions: Example</vt:lpstr>
      <vt:lpstr>Counting Inversions: Example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Microsoft Office User</cp:lastModifiedBy>
  <cp:revision>1064</cp:revision>
  <cp:lastPrinted>2005-06-06T17:49:42Z</cp:lastPrinted>
  <dcterms:created xsi:type="dcterms:W3CDTF">1999-12-31T01:41:01Z</dcterms:created>
  <dcterms:modified xsi:type="dcterms:W3CDTF">2018-01-15T11:04:10Z</dcterms:modified>
  <cp:category/>
</cp:coreProperties>
</file>