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Quick_selection_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Cost</a:t>
            </a:r>
            <a:r>
              <a:rPr lang="en-US" baseline="0" dirty="0" smtClean="0"/>
              <a:t> per step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Array 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10000</c:v>
                </c:pt>
                <c:pt idx="1">
                  <c:v>7000</c:v>
                </c:pt>
                <c:pt idx="2">
                  <c:v>6500</c:v>
                </c:pt>
                <c:pt idx="3">
                  <c:v>6300</c:v>
                </c:pt>
                <c:pt idx="4">
                  <c:v>4000</c:v>
                </c:pt>
                <c:pt idx="5">
                  <c:v>3900</c:v>
                </c:pt>
                <c:pt idx="6">
                  <c:v>3600</c:v>
                </c:pt>
                <c:pt idx="7">
                  <c:v>3300</c:v>
                </c:pt>
                <c:pt idx="8">
                  <c:v>1000</c:v>
                </c:pt>
                <c:pt idx="9">
                  <c:v>500</c:v>
                </c:pt>
                <c:pt idx="10">
                  <c:v>100</c:v>
                </c:pt>
                <c:pt idx="11">
                  <c:v>80</c:v>
                </c:pt>
                <c:pt idx="12">
                  <c:v>65</c:v>
                </c:pt>
                <c:pt idx="13">
                  <c:v>20</c:v>
                </c:pt>
                <c:pt idx="14">
                  <c:v>8</c:v>
                </c:pt>
                <c:pt idx="15">
                  <c:v>4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851-9AF8-8FCB53DD00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Upperbound 
on Array Size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0.00</c:formatCode>
                <c:ptCount val="17"/>
                <c:pt idx="0">
                  <c:v>10000</c:v>
                </c:pt>
                <c:pt idx="1">
                  <c:v>7500</c:v>
                </c:pt>
                <c:pt idx="2">
                  <c:v>7500</c:v>
                </c:pt>
                <c:pt idx="3">
                  <c:v>7500</c:v>
                </c:pt>
                <c:pt idx="4">
                  <c:v>5625</c:v>
                </c:pt>
                <c:pt idx="5">
                  <c:v>5625</c:v>
                </c:pt>
                <c:pt idx="6">
                  <c:v>5625</c:v>
                </c:pt>
                <c:pt idx="7">
                  <c:v>5625</c:v>
                </c:pt>
                <c:pt idx="8">
                  <c:v>4218.75</c:v>
                </c:pt>
                <c:pt idx="9">
                  <c:v>3164.0625</c:v>
                </c:pt>
                <c:pt idx="10">
                  <c:v>2373.046875</c:v>
                </c:pt>
                <c:pt idx="11">
                  <c:v>1779.78515625</c:v>
                </c:pt>
                <c:pt idx="12">
                  <c:v>1779.78515625</c:v>
                </c:pt>
                <c:pt idx="13">
                  <c:v>1334.8388671875</c:v>
                </c:pt>
                <c:pt idx="14">
                  <c:v>1001.129150390625</c:v>
                </c:pt>
                <c:pt idx="15">
                  <c:v>750.84686279296875</c:v>
                </c:pt>
                <c:pt idx="16">
                  <c:v>563.13514709472656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851-9AF8-8FCB53DD0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2557008"/>
        <c:axId val="484478808"/>
      </c:barChart>
      <c:catAx>
        <c:axId val="44255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478808"/>
        <c:crosses val="autoZero"/>
        <c:auto val="1"/>
        <c:lblAlgn val="ctr"/>
        <c:lblOffset val="100"/>
        <c:noMultiLvlLbl val="0"/>
      </c:catAx>
      <c:valAx>
        <c:axId val="48447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55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slide on the next page illustrates the analysis of randomized selection</a:t>
            </a:r>
          </a:p>
          <a:p>
            <a:r>
              <a:rPr lang="en-US" dirty="0" smtClean="0"/>
              <a:t>It assumes that the algorithm starts with N items in the array and chooses  a “random” pivot at each step.</a:t>
            </a:r>
          </a:p>
          <a:p>
            <a:r>
              <a:rPr lang="en-US" dirty="0" smtClean="0"/>
              <a:t>It keeps track of how many items REMAIN in the array after the partition and also whether the pivot was  a “good” or bad 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70284"/>
              </p:ext>
            </p:extLst>
          </p:nvPr>
        </p:nvGraphicFramePr>
        <p:xfrm>
          <a:off x="120650" y="123825"/>
          <a:ext cx="2273300" cy="3486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Step 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Array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UB</a:t>
                      </a:r>
                      <a:r>
                        <a:rPr lang="en-US" sz="1100" u="none" strike="noStrike" baseline="-25000" dirty="0" err="1" smtClean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10000.00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7000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7500.00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6300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7500.00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4000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5625.00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5625.00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5625.00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5625.00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1000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4218.75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500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3164.06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100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2373.05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1779.79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1779.79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1334.84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1001.13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16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750.85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563.14</a:t>
                      </a:r>
                      <a:endParaRPr lang="en-US" sz="11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503814"/>
              </p:ext>
            </p:extLst>
          </p:nvPr>
        </p:nvGraphicFramePr>
        <p:xfrm>
          <a:off x="4583906" y="76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7968" y="2865834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Leftmost array shows # items in array at start of  </a:t>
            </a:r>
            <a:r>
              <a:rPr lang="en-US" dirty="0" err="1" smtClean="0"/>
              <a:t>i-th</a:t>
            </a:r>
            <a:r>
              <a:rPr lang="en-US" dirty="0" smtClean="0"/>
              <a:t> step. </a:t>
            </a:r>
            <a:br>
              <a:rPr lang="en-US" dirty="0" smtClean="0"/>
            </a:br>
            <a:r>
              <a:rPr lang="en-US" dirty="0" smtClean="0"/>
              <a:t>Total work of algorithm is  W = O(sum of all array sizes)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46067"/>
              </p:ext>
            </p:extLst>
          </p:nvPr>
        </p:nvGraphicFramePr>
        <p:xfrm>
          <a:off x="2667000" y="123825"/>
          <a:ext cx="1536700" cy="2571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Stage </a:t>
                      </a:r>
                      <a:r>
                        <a:rPr lang="en-US" sz="1100" u="none" strike="noStrike" dirty="0" err="1">
                          <a:effectLst/>
                        </a:rPr>
                        <a:t>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Steps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r>
                        <a:rPr lang="en-US" sz="1100" u="none" strike="noStrike" baseline="-25000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2,3,4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5,6,7,8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12,13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16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6308" y="4291443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After bad pivot,  </a:t>
            </a:r>
            <a:r>
              <a:rPr lang="en-US" dirty="0" err="1" smtClean="0">
                <a:solidFill>
                  <a:srgbClr val="0070C0"/>
                </a:solidFill>
              </a:rPr>
              <a:t>UB</a:t>
            </a:r>
            <a:r>
              <a:rPr lang="en-US" baseline="-25000" dirty="0" err="1" smtClean="0">
                <a:solidFill>
                  <a:srgbClr val="0070C0"/>
                </a:solidFill>
              </a:rPr>
              <a:t>j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UB</a:t>
            </a:r>
            <a:r>
              <a:rPr lang="en-US" baseline="-25000" dirty="0">
                <a:solidFill>
                  <a:srgbClr val="0070C0"/>
                </a:solidFill>
              </a:rPr>
              <a:t>j-1 </a:t>
            </a:r>
            <a:r>
              <a:rPr lang="en-US" dirty="0" smtClean="0">
                <a:solidFill>
                  <a:srgbClr val="0070C0"/>
                </a:solidFill>
              </a:rPr>
              <a:t>.     After good pivot,  </a:t>
            </a:r>
            <a:r>
              <a:rPr lang="en-US" dirty="0" err="1" smtClean="0">
                <a:solidFill>
                  <a:srgbClr val="0070C0"/>
                </a:solidFill>
              </a:rPr>
              <a:t>UB</a:t>
            </a:r>
            <a:r>
              <a:rPr lang="en-US" baseline="-25000" dirty="0" err="1" smtClean="0">
                <a:solidFill>
                  <a:srgbClr val="0070C0"/>
                </a:solidFill>
              </a:rPr>
              <a:t>j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rgbClr val="0070C0"/>
                </a:solidFill>
              </a:rPr>
              <a:t> 0.75*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UB</a:t>
            </a:r>
            <a:r>
              <a:rPr lang="en-US" baseline="-25000" dirty="0" smtClean="0">
                <a:solidFill>
                  <a:srgbClr val="0070C0"/>
                </a:solidFill>
              </a:rPr>
              <a:t>j-1</a:t>
            </a:r>
            <a:r>
              <a:rPr lang="en-US" dirty="0" smtClean="0">
                <a:solidFill>
                  <a:srgbClr val="0070C0"/>
                </a:solidFill>
              </a:rPr>
              <a:t> .  </a:t>
            </a:r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 err="1" smtClean="0">
                <a:solidFill>
                  <a:srgbClr val="0070C0"/>
                </a:solidFill>
              </a:rPr>
              <a:t>A</a:t>
            </a:r>
            <a:r>
              <a:rPr lang="en-US" baseline="-25000" dirty="0" err="1" smtClean="0">
                <a:solidFill>
                  <a:srgbClr val="0070C0"/>
                </a:solidFill>
              </a:rPr>
              <a:t>j</a:t>
            </a:r>
            <a:r>
              <a:rPr lang="en-US" dirty="0" smtClean="0">
                <a:solidFill>
                  <a:srgbClr val="0070C0"/>
                </a:solidFill>
              </a:rPr>
              <a:t> be real array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6308" y="5342242"/>
                <a:ext cx="9144000" cy="167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Stage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= # steps from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i-th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good pivot (non-inclusive) to (i+1)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good pivot.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is length of stage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; N is original array size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      =&gt; Sum of </a:t>
                </a:r>
                <a:r>
                  <a:rPr lang="en-US" dirty="0" err="1">
                    <a:solidFill>
                      <a:srgbClr val="C00000"/>
                    </a:solidFill>
                  </a:rPr>
                  <a:t>UB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j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  in Stage </a:t>
                </a:r>
                <a:r>
                  <a:rPr lang="en-US" i="1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   is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     =&gt;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08" y="5342242"/>
                <a:ext cx="9144000" cy="1679306"/>
              </a:xfrm>
              <a:prstGeom prst="rect">
                <a:avLst/>
              </a:prstGeom>
              <a:blipFill>
                <a:blip r:embed="rId3"/>
                <a:stretch>
                  <a:fillRect l="-600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767842" y="349656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pivots (between 25-75 percentile of array) shown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Good pivots reduce array size by at least 25</a:t>
            </a:r>
            <a:r>
              <a:rPr lang="en-US" dirty="0" smtClean="0"/>
              <a:t>%.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05400" y="6181895"/>
            <a:ext cx="3124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4749011"/>
                <a:ext cx="3505200" cy="42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𝑈𝐵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=&gt;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749011"/>
                <a:ext cx="3505200" cy="420693"/>
              </a:xfrm>
              <a:prstGeom prst="rect">
                <a:avLst/>
              </a:prstGeom>
              <a:blipFill>
                <a:blip r:embed="rId4"/>
                <a:stretch>
                  <a:fillRect t="-100000" r="-4174" b="-15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9" grpId="0"/>
      <p:bldP spid="2" grpId="0"/>
      <p:bldP spid="6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229</Words>
  <Application>Microsoft Office PowerPoint</Application>
  <PresentationFormat>On-screen Show (4:3)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Selection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2006-08-16T00:00:00Z</dcterms:created>
  <dcterms:modified xsi:type="dcterms:W3CDTF">2018-01-31T16:45:59Z</dcterms:modified>
</cp:coreProperties>
</file>