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6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6"/>
  </p:normalViewPr>
  <p:slideViewPr>
    <p:cSldViewPr snapToGrid="0">
      <p:cViewPr varScale="1">
        <p:scale>
          <a:sx n="101" d="100"/>
          <a:sy n="101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122-AB69-483C-A5AD-4A4A78C5DE64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54E-DAB0-4ECA-908E-F8AB596F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6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122-AB69-483C-A5AD-4A4A78C5DE64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54E-DAB0-4ECA-908E-F8AB596F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0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122-AB69-483C-A5AD-4A4A78C5DE64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54E-DAB0-4ECA-908E-F8AB596F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1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122-AB69-483C-A5AD-4A4A78C5DE64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54E-DAB0-4ECA-908E-F8AB596F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7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122-AB69-483C-A5AD-4A4A78C5DE64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54E-DAB0-4ECA-908E-F8AB596F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122-AB69-483C-A5AD-4A4A78C5DE64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54E-DAB0-4ECA-908E-F8AB596F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122-AB69-483C-A5AD-4A4A78C5DE64}" type="datetimeFigureOut">
              <a:rPr lang="en-US" smtClean="0"/>
              <a:t>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54E-DAB0-4ECA-908E-F8AB596F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122-AB69-483C-A5AD-4A4A78C5DE64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54E-DAB0-4ECA-908E-F8AB596F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1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122-AB69-483C-A5AD-4A4A78C5DE64}" type="datetimeFigureOut">
              <a:rPr lang="en-US" smtClean="0"/>
              <a:t>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54E-DAB0-4ECA-908E-F8AB596F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122-AB69-483C-A5AD-4A4A78C5DE64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54E-DAB0-4ECA-908E-F8AB596F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4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D122-AB69-483C-A5AD-4A4A78C5DE64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54E-DAB0-4ECA-908E-F8AB596F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7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D122-AB69-483C-A5AD-4A4A78C5DE64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E854E-DAB0-4ECA-908E-F8AB596F3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2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 Revision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3862"/>
          </a:xfrm>
        </p:spPr>
        <p:txBody>
          <a:bodyPr/>
          <a:lstStyle/>
          <a:p>
            <a:r>
              <a:rPr lang="en-US" dirty="0"/>
              <a:t>Version of February 2, 2019 </a:t>
            </a:r>
          </a:p>
        </p:txBody>
      </p:sp>
    </p:spTree>
    <p:extLst>
      <p:ext uri="{BB962C8B-B14F-4D97-AF65-F5344CB8AC3E}">
        <p14:creationId xmlns:p14="http://schemas.microsoft.com/office/powerpoint/2010/main" val="16539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11" y="405732"/>
            <a:ext cx="6434715" cy="11304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Binary Tree </a:t>
            </a:r>
            <a:r>
              <a:rPr lang="en-US" dirty="0"/>
              <a:t>is a data structure</a:t>
            </a:r>
          </a:p>
          <a:p>
            <a:r>
              <a:rPr lang="en-US" dirty="0"/>
              <a:t> with a designated </a:t>
            </a:r>
            <a:r>
              <a:rPr lang="en-US" i="1" dirty="0">
                <a:solidFill>
                  <a:srgbClr val="C00000"/>
                </a:solidFill>
              </a:rPr>
              <a:t>root</a:t>
            </a:r>
            <a:r>
              <a:rPr lang="en-US" dirty="0"/>
              <a:t> (top node) 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8598713" y="2171942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9873266" y="2635701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715177" y="2620718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" name="AutoShape 24"/>
          <p:cNvCxnSpPr>
            <a:cxnSpLocks noChangeShapeType="1"/>
            <a:stCxn id="4" idx="2"/>
            <a:endCxn id="6" idx="3"/>
          </p:cNvCxnSpPr>
          <p:nvPr/>
        </p:nvCxnSpPr>
        <p:spPr bwMode="auto">
          <a:xfrm flipH="1">
            <a:off x="8099352" y="2540242"/>
            <a:ext cx="690655" cy="2646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AutoShape 25"/>
          <p:cNvCxnSpPr>
            <a:cxnSpLocks noChangeShapeType="1"/>
            <a:stCxn id="4" idx="2"/>
            <a:endCxn id="5" idx="1"/>
          </p:cNvCxnSpPr>
          <p:nvPr/>
        </p:nvCxnSpPr>
        <p:spPr bwMode="auto">
          <a:xfrm>
            <a:off x="8790007" y="2540242"/>
            <a:ext cx="1083259" cy="2796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0588626" y="3069495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9279225" y="3069495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1" name="AutoShape 28"/>
          <p:cNvCxnSpPr>
            <a:cxnSpLocks noChangeShapeType="1"/>
            <a:stCxn id="5" idx="2"/>
            <a:endCxn id="10" idx="0"/>
          </p:cNvCxnSpPr>
          <p:nvPr/>
        </p:nvCxnSpPr>
        <p:spPr bwMode="auto">
          <a:xfrm flipH="1">
            <a:off x="9470519" y="3004001"/>
            <a:ext cx="594041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29"/>
          <p:cNvCxnSpPr>
            <a:cxnSpLocks noChangeShapeType="1"/>
            <a:stCxn id="5" idx="2"/>
            <a:endCxn id="9" idx="0"/>
          </p:cNvCxnSpPr>
          <p:nvPr/>
        </p:nvCxnSpPr>
        <p:spPr bwMode="auto">
          <a:xfrm>
            <a:off x="10064560" y="3004001"/>
            <a:ext cx="715360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6965348" y="3039582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4" name="AutoShape 31"/>
          <p:cNvCxnSpPr>
            <a:cxnSpLocks noChangeShapeType="1"/>
            <a:stCxn id="6" idx="2"/>
            <a:endCxn id="13" idx="0"/>
          </p:cNvCxnSpPr>
          <p:nvPr/>
        </p:nvCxnSpPr>
        <p:spPr bwMode="auto">
          <a:xfrm flipH="1">
            <a:off x="7156642" y="2989018"/>
            <a:ext cx="750623" cy="505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8586833" y="3054987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9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" name="AutoShape 33"/>
          <p:cNvCxnSpPr>
            <a:cxnSpLocks noChangeShapeType="1"/>
            <a:stCxn id="6" idx="2"/>
            <a:endCxn id="15" idx="0"/>
          </p:cNvCxnSpPr>
          <p:nvPr/>
        </p:nvCxnSpPr>
        <p:spPr bwMode="auto">
          <a:xfrm>
            <a:off x="7907265" y="2989018"/>
            <a:ext cx="870862" cy="65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6457738" y="3554798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8" name="AutoShape 35"/>
          <p:cNvCxnSpPr>
            <a:cxnSpLocks noChangeShapeType="1"/>
            <a:stCxn id="13" idx="2"/>
            <a:endCxn id="17" idx="0"/>
          </p:cNvCxnSpPr>
          <p:nvPr/>
        </p:nvCxnSpPr>
        <p:spPr bwMode="auto">
          <a:xfrm flipH="1">
            <a:off x="6649826" y="3407882"/>
            <a:ext cx="506816" cy="146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7244830" y="3556799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0" name="AutoShape 37"/>
          <p:cNvCxnSpPr>
            <a:cxnSpLocks noChangeShapeType="1"/>
            <a:stCxn id="13" idx="2"/>
            <a:endCxn id="19" idx="0"/>
          </p:cNvCxnSpPr>
          <p:nvPr/>
        </p:nvCxnSpPr>
        <p:spPr bwMode="auto">
          <a:xfrm>
            <a:off x="7156642" y="3407882"/>
            <a:ext cx="279482" cy="1489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8105872" y="3559739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2" name="AutoShape 39"/>
          <p:cNvCxnSpPr>
            <a:cxnSpLocks noChangeShapeType="1"/>
            <a:stCxn id="15" idx="2"/>
            <a:endCxn id="21" idx="0"/>
          </p:cNvCxnSpPr>
          <p:nvPr/>
        </p:nvCxnSpPr>
        <p:spPr bwMode="auto">
          <a:xfrm flipH="1">
            <a:off x="8297166" y="3423287"/>
            <a:ext cx="480961" cy="136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9639169" y="3567027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4" name="AutoShape 41"/>
          <p:cNvCxnSpPr>
            <a:cxnSpLocks noChangeShapeType="1"/>
            <a:stCxn id="10" idx="2"/>
            <a:endCxn id="23" idx="0"/>
          </p:cNvCxnSpPr>
          <p:nvPr/>
        </p:nvCxnSpPr>
        <p:spPr bwMode="auto">
          <a:xfrm>
            <a:off x="9470519" y="3437795"/>
            <a:ext cx="359944" cy="129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247161" y="3577008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" name="AutoShape 43"/>
          <p:cNvCxnSpPr>
            <a:cxnSpLocks noChangeShapeType="1"/>
            <a:stCxn id="9" idx="2"/>
            <a:endCxn id="25" idx="0"/>
          </p:cNvCxnSpPr>
          <p:nvPr/>
        </p:nvCxnSpPr>
        <p:spPr bwMode="auto">
          <a:xfrm flipH="1">
            <a:off x="10438455" y="3437795"/>
            <a:ext cx="341465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11005324" y="3558044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8" name="AutoShape 45"/>
          <p:cNvCxnSpPr>
            <a:cxnSpLocks noChangeShapeType="1"/>
            <a:stCxn id="9" idx="2"/>
            <a:endCxn id="27" idx="0"/>
          </p:cNvCxnSpPr>
          <p:nvPr/>
        </p:nvCxnSpPr>
        <p:spPr bwMode="auto">
          <a:xfrm>
            <a:off x="10779920" y="3437795"/>
            <a:ext cx="416698" cy="120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46"/>
          <p:cNvCxnSpPr>
            <a:cxnSpLocks noChangeShapeType="1"/>
            <a:stCxn id="17" idx="2"/>
            <a:endCxn id="33" idx="0"/>
          </p:cNvCxnSpPr>
          <p:nvPr/>
        </p:nvCxnSpPr>
        <p:spPr bwMode="auto">
          <a:xfrm flipH="1">
            <a:off x="6390579" y="3923098"/>
            <a:ext cx="259247" cy="112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47"/>
          <p:cNvCxnSpPr>
            <a:cxnSpLocks noChangeShapeType="1"/>
            <a:stCxn id="21" idx="2"/>
            <a:endCxn id="34" idx="0"/>
          </p:cNvCxnSpPr>
          <p:nvPr/>
        </p:nvCxnSpPr>
        <p:spPr bwMode="auto">
          <a:xfrm flipH="1">
            <a:off x="7950927" y="3928039"/>
            <a:ext cx="346239" cy="1139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48"/>
          <p:cNvCxnSpPr>
            <a:cxnSpLocks noChangeShapeType="1"/>
            <a:stCxn id="21" idx="2"/>
            <a:endCxn id="35" idx="0"/>
          </p:cNvCxnSpPr>
          <p:nvPr/>
        </p:nvCxnSpPr>
        <p:spPr bwMode="auto">
          <a:xfrm>
            <a:off x="8297166" y="3928039"/>
            <a:ext cx="571472" cy="1353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49"/>
          <p:cNvCxnSpPr>
            <a:cxnSpLocks noChangeShapeType="1"/>
            <a:stCxn id="25" idx="2"/>
            <a:endCxn id="36" idx="0"/>
          </p:cNvCxnSpPr>
          <p:nvPr/>
        </p:nvCxnSpPr>
        <p:spPr bwMode="auto">
          <a:xfrm flipH="1">
            <a:off x="10277923" y="3945308"/>
            <a:ext cx="160532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6199285" y="4036017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7758839" y="4042009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5" name="Text Box 52"/>
          <p:cNvSpPr txBox="1">
            <a:spLocks noChangeArrowheads="1"/>
          </p:cNvSpPr>
          <p:nvPr/>
        </p:nvSpPr>
        <p:spPr bwMode="auto">
          <a:xfrm>
            <a:off x="8676550" y="4063383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8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10086629" y="4084521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7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11" y="405732"/>
            <a:ext cx="6434715" cy="11304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Binary Tree </a:t>
            </a:r>
            <a:r>
              <a:rPr lang="en-US" dirty="0"/>
              <a:t>is a data structure</a:t>
            </a:r>
          </a:p>
          <a:p>
            <a:r>
              <a:rPr lang="en-US" dirty="0"/>
              <a:t> with a designated </a:t>
            </a:r>
            <a:r>
              <a:rPr lang="en-US" i="1" dirty="0">
                <a:solidFill>
                  <a:srgbClr val="C00000"/>
                </a:solidFill>
              </a:rPr>
              <a:t>root</a:t>
            </a:r>
            <a:r>
              <a:rPr lang="en-US" dirty="0"/>
              <a:t> (top node) 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8598713" y="2171942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9873266" y="2635701"/>
            <a:ext cx="382588" cy="3683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715177" y="2620718"/>
            <a:ext cx="384175" cy="36830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" name="AutoShape 24"/>
          <p:cNvCxnSpPr>
            <a:cxnSpLocks noChangeShapeType="1"/>
            <a:stCxn id="4" idx="2"/>
            <a:endCxn id="6" idx="3"/>
          </p:cNvCxnSpPr>
          <p:nvPr/>
        </p:nvCxnSpPr>
        <p:spPr bwMode="auto">
          <a:xfrm flipH="1">
            <a:off x="8099352" y="2540242"/>
            <a:ext cx="690655" cy="2646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AutoShape 25"/>
          <p:cNvCxnSpPr>
            <a:cxnSpLocks noChangeShapeType="1"/>
            <a:stCxn id="4" idx="2"/>
            <a:endCxn id="5" idx="1"/>
          </p:cNvCxnSpPr>
          <p:nvPr/>
        </p:nvCxnSpPr>
        <p:spPr bwMode="auto">
          <a:xfrm>
            <a:off x="8790007" y="2540242"/>
            <a:ext cx="1083259" cy="2796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0588626" y="3069495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9279225" y="3069495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1" name="AutoShape 28"/>
          <p:cNvCxnSpPr>
            <a:cxnSpLocks noChangeShapeType="1"/>
            <a:stCxn id="5" idx="2"/>
            <a:endCxn id="10" idx="0"/>
          </p:cNvCxnSpPr>
          <p:nvPr/>
        </p:nvCxnSpPr>
        <p:spPr bwMode="auto">
          <a:xfrm flipH="1">
            <a:off x="9470519" y="3004001"/>
            <a:ext cx="594041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29"/>
          <p:cNvCxnSpPr>
            <a:cxnSpLocks noChangeShapeType="1"/>
            <a:stCxn id="5" idx="2"/>
            <a:endCxn id="9" idx="0"/>
          </p:cNvCxnSpPr>
          <p:nvPr/>
        </p:nvCxnSpPr>
        <p:spPr bwMode="auto">
          <a:xfrm>
            <a:off x="10064560" y="3004001"/>
            <a:ext cx="715360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6965348" y="3039582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4" name="AutoShape 31"/>
          <p:cNvCxnSpPr>
            <a:cxnSpLocks noChangeShapeType="1"/>
            <a:stCxn id="6" idx="2"/>
            <a:endCxn id="13" idx="0"/>
          </p:cNvCxnSpPr>
          <p:nvPr/>
        </p:nvCxnSpPr>
        <p:spPr bwMode="auto">
          <a:xfrm flipH="1">
            <a:off x="7156642" y="2989018"/>
            <a:ext cx="750623" cy="505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8586833" y="3054987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9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" name="AutoShape 33"/>
          <p:cNvCxnSpPr>
            <a:cxnSpLocks noChangeShapeType="1"/>
            <a:stCxn id="6" idx="2"/>
            <a:endCxn id="15" idx="0"/>
          </p:cNvCxnSpPr>
          <p:nvPr/>
        </p:nvCxnSpPr>
        <p:spPr bwMode="auto">
          <a:xfrm>
            <a:off x="7907265" y="2989018"/>
            <a:ext cx="870862" cy="65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6457738" y="3554798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8" name="AutoShape 35"/>
          <p:cNvCxnSpPr>
            <a:cxnSpLocks noChangeShapeType="1"/>
            <a:stCxn id="13" idx="2"/>
            <a:endCxn id="17" idx="0"/>
          </p:cNvCxnSpPr>
          <p:nvPr/>
        </p:nvCxnSpPr>
        <p:spPr bwMode="auto">
          <a:xfrm flipH="1">
            <a:off x="6649826" y="3407882"/>
            <a:ext cx="506816" cy="146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7244830" y="3556799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0" name="AutoShape 37"/>
          <p:cNvCxnSpPr>
            <a:cxnSpLocks noChangeShapeType="1"/>
            <a:stCxn id="13" idx="2"/>
            <a:endCxn id="19" idx="0"/>
          </p:cNvCxnSpPr>
          <p:nvPr/>
        </p:nvCxnSpPr>
        <p:spPr bwMode="auto">
          <a:xfrm>
            <a:off x="7156642" y="3407882"/>
            <a:ext cx="279482" cy="1489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8105872" y="3559739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2" name="AutoShape 39"/>
          <p:cNvCxnSpPr>
            <a:cxnSpLocks noChangeShapeType="1"/>
            <a:stCxn id="15" idx="2"/>
            <a:endCxn id="21" idx="0"/>
          </p:cNvCxnSpPr>
          <p:nvPr/>
        </p:nvCxnSpPr>
        <p:spPr bwMode="auto">
          <a:xfrm flipH="1">
            <a:off x="8297166" y="3423287"/>
            <a:ext cx="480961" cy="136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9639169" y="3567027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4" name="AutoShape 41"/>
          <p:cNvCxnSpPr>
            <a:cxnSpLocks noChangeShapeType="1"/>
            <a:stCxn id="10" idx="2"/>
            <a:endCxn id="23" idx="0"/>
          </p:cNvCxnSpPr>
          <p:nvPr/>
        </p:nvCxnSpPr>
        <p:spPr bwMode="auto">
          <a:xfrm>
            <a:off x="9470519" y="3437795"/>
            <a:ext cx="359944" cy="129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247161" y="3577008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" name="AutoShape 43"/>
          <p:cNvCxnSpPr>
            <a:cxnSpLocks noChangeShapeType="1"/>
            <a:stCxn id="9" idx="2"/>
            <a:endCxn id="25" idx="0"/>
          </p:cNvCxnSpPr>
          <p:nvPr/>
        </p:nvCxnSpPr>
        <p:spPr bwMode="auto">
          <a:xfrm flipH="1">
            <a:off x="10438455" y="3437795"/>
            <a:ext cx="341465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11005324" y="3558044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8" name="AutoShape 45"/>
          <p:cNvCxnSpPr>
            <a:cxnSpLocks noChangeShapeType="1"/>
            <a:stCxn id="9" idx="2"/>
            <a:endCxn id="27" idx="0"/>
          </p:cNvCxnSpPr>
          <p:nvPr/>
        </p:nvCxnSpPr>
        <p:spPr bwMode="auto">
          <a:xfrm>
            <a:off x="10779920" y="3437795"/>
            <a:ext cx="416698" cy="120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46"/>
          <p:cNvCxnSpPr>
            <a:cxnSpLocks noChangeShapeType="1"/>
            <a:stCxn id="17" idx="2"/>
            <a:endCxn id="33" idx="0"/>
          </p:cNvCxnSpPr>
          <p:nvPr/>
        </p:nvCxnSpPr>
        <p:spPr bwMode="auto">
          <a:xfrm flipH="1">
            <a:off x="6390579" y="3923098"/>
            <a:ext cx="259247" cy="112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47"/>
          <p:cNvCxnSpPr>
            <a:cxnSpLocks noChangeShapeType="1"/>
            <a:stCxn id="21" idx="2"/>
            <a:endCxn id="34" idx="0"/>
          </p:cNvCxnSpPr>
          <p:nvPr/>
        </p:nvCxnSpPr>
        <p:spPr bwMode="auto">
          <a:xfrm flipH="1">
            <a:off x="7950927" y="3928039"/>
            <a:ext cx="346239" cy="1139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48"/>
          <p:cNvCxnSpPr>
            <a:cxnSpLocks noChangeShapeType="1"/>
            <a:stCxn id="21" idx="2"/>
            <a:endCxn id="35" idx="0"/>
          </p:cNvCxnSpPr>
          <p:nvPr/>
        </p:nvCxnSpPr>
        <p:spPr bwMode="auto">
          <a:xfrm>
            <a:off x="8297166" y="3928039"/>
            <a:ext cx="571472" cy="1353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49"/>
          <p:cNvCxnSpPr>
            <a:cxnSpLocks noChangeShapeType="1"/>
            <a:stCxn id="25" idx="2"/>
            <a:endCxn id="36" idx="0"/>
          </p:cNvCxnSpPr>
          <p:nvPr/>
        </p:nvCxnSpPr>
        <p:spPr bwMode="auto">
          <a:xfrm flipH="1">
            <a:off x="10277923" y="3945308"/>
            <a:ext cx="160532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6199285" y="4036017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7758839" y="4042009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5" name="Text Box 52"/>
          <p:cNvSpPr txBox="1">
            <a:spLocks noChangeArrowheads="1"/>
          </p:cNvSpPr>
          <p:nvPr/>
        </p:nvSpPr>
        <p:spPr bwMode="auto">
          <a:xfrm>
            <a:off x="8676550" y="4063383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8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10086629" y="4084521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0B509EE-5589-804A-A23E-4B2FDAFABD44}"/>
              </a:ext>
            </a:extLst>
          </p:cNvPr>
          <p:cNvSpPr txBox="1">
            <a:spLocks/>
          </p:cNvSpPr>
          <p:nvPr/>
        </p:nvSpPr>
        <p:spPr>
          <a:xfrm>
            <a:off x="250968" y="1573053"/>
            <a:ext cx="6434715" cy="10626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node has at most two children,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i="1" dirty="0">
                <a:solidFill>
                  <a:srgbClr val="7030A0"/>
                </a:solidFill>
              </a:rPr>
              <a:t>left child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right child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3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11" y="405732"/>
            <a:ext cx="6434715" cy="11304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Binary Tree </a:t>
            </a:r>
            <a:r>
              <a:rPr lang="en-US" dirty="0"/>
              <a:t>is a data structure</a:t>
            </a:r>
          </a:p>
          <a:p>
            <a:r>
              <a:rPr lang="en-US" dirty="0"/>
              <a:t> with a designated </a:t>
            </a:r>
            <a:r>
              <a:rPr lang="en-US" i="1" dirty="0">
                <a:solidFill>
                  <a:srgbClr val="C00000"/>
                </a:solidFill>
              </a:rPr>
              <a:t>root</a:t>
            </a:r>
            <a:r>
              <a:rPr lang="en-US" dirty="0"/>
              <a:t> (top node) 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8598713" y="2171942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9873266" y="2635701"/>
            <a:ext cx="382588" cy="3683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715177" y="2620718"/>
            <a:ext cx="384175" cy="36830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" name="AutoShape 24"/>
          <p:cNvCxnSpPr>
            <a:cxnSpLocks noChangeShapeType="1"/>
            <a:stCxn id="4" idx="2"/>
            <a:endCxn id="6" idx="3"/>
          </p:cNvCxnSpPr>
          <p:nvPr/>
        </p:nvCxnSpPr>
        <p:spPr bwMode="auto">
          <a:xfrm flipH="1">
            <a:off x="8099352" y="2540242"/>
            <a:ext cx="690655" cy="2646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AutoShape 25"/>
          <p:cNvCxnSpPr>
            <a:cxnSpLocks noChangeShapeType="1"/>
            <a:stCxn id="4" idx="2"/>
            <a:endCxn id="5" idx="1"/>
          </p:cNvCxnSpPr>
          <p:nvPr/>
        </p:nvCxnSpPr>
        <p:spPr bwMode="auto">
          <a:xfrm>
            <a:off x="8790007" y="2540242"/>
            <a:ext cx="1083259" cy="2796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0588626" y="3069495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9279225" y="3069495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1" name="AutoShape 28"/>
          <p:cNvCxnSpPr>
            <a:cxnSpLocks noChangeShapeType="1"/>
            <a:stCxn id="5" idx="2"/>
            <a:endCxn id="10" idx="0"/>
          </p:cNvCxnSpPr>
          <p:nvPr/>
        </p:nvCxnSpPr>
        <p:spPr bwMode="auto">
          <a:xfrm flipH="1">
            <a:off x="9470519" y="3004001"/>
            <a:ext cx="594041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29"/>
          <p:cNvCxnSpPr>
            <a:cxnSpLocks noChangeShapeType="1"/>
            <a:stCxn id="5" idx="2"/>
            <a:endCxn id="9" idx="0"/>
          </p:cNvCxnSpPr>
          <p:nvPr/>
        </p:nvCxnSpPr>
        <p:spPr bwMode="auto">
          <a:xfrm>
            <a:off x="10064560" y="3004001"/>
            <a:ext cx="715360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6965348" y="3039582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4" name="AutoShape 31"/>
          <p:cNvCxnSpPr>
            <a:cxnSpLocks noChangeShapeType="1"/>
            <a:stCxn id="6" idx="2"/>
            <a:endCxn id="13" idx="0"/>
          </p:cNvCxnSpPr>
          <p:nvPr/>
        </p:nvCxnSpPr>
        <p:spPr bwMode="auto">
          <a:xfrm flipH="1">
            <a:off x="7156642" y="2989018"/>
            <a:ext cx="750623" cy="505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8586833" y="3054987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9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" name="AutoShape 33"/>
          <p:cNvCxnSpPr>
            <a:cxnSpLocks noChangeShapeType="1"/>
            <a:stCxn id="6" idx="2"/>
            <a:endCxn id="15" idx="0"/>
          </p:cNvCxnSpPr>
          <p:nvPr/>
        </p:nvCxnSpPr>
        <p:spPr bwMode="auto">
          <a:xfrm>
            <a:off x="7907265" y="2989018"/>
            <a:ext cx="870862" cy="65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6457738" y="3554798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8" name="AutoShape 35"/>
          <p:cNvCxnSpPr>
            <a:cxnSpLocks noChangeShapeType="1"/>
            <a:stCxn id="13" idx="2"/>
            <a:endCxn id="17" idx="0"/>
          </p:cNvCxnSpPr>
          <p:nvPr/>
        </p:nvCxnSpPr>
        <p:spPr bwMode="auto">
          <a:xfrm flipH="1">
            <a:off x="6649826" y="3407882"/>
            <a:ext cx="506816" cy="146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7244830" y="3556799"/>
            <a:ext cx="382587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0" name="AutoShape 37"/>
          <p:cNvCxnSpPr>
            <a:cxnSpLocks noChangeShapeType="1"/>
            <a:stCxn id="13" idx="2"/>
            <a:endCxn id="19" idx="0"/>
          </p:cNvCxnSpPr>
          <p:nvPr/>
        </p:nvCxnSpPr>
        <p:spPr bwMode="auto">
          <a:xfrm>
            <a:off x="7156642" y="3407882"/>
            <a:ext cx="279482" cy="1489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8105872" y="3559739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2" name="AutoShape 39"/>
          <p:cNvCxnSpPr>
            <a:cxnSpLocks noChangeShapeType="1"/>
            <a:stCxn id="15" idx="2"/>
            <a:endCxn id="21" idx="0"/>
          </p:cNvCxnSpPr>
          <p:nvPr/>
        </p:nvCxnSpPr>
        <p:spPr bwMode="auto">
          <a:xfrm flipH="1">
            <a:off x="8297166" y="3423287"/>
            <a:ext cx="480961" cy="136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9639169" y="3567027"/>
            <a:ext cx="382588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4" name="AutoShape 41"/>
          <p:cNvCxnSpPr>
            <a:cxnSpLocks noChangeShapeType="1"/>
            <a:stCxn id="10" idx="2"/>
            <a:endCxn id="23" idx="0"/>
          </p:cNvCxnSpPr>
          <p:nvPr/>
        </p:nvCxnSpPr>
        <p:spPr bwMode="auto">
          <a:xfrm>
            <a:off x="9470519" y="3437795"/>
            <a:ext cx="359944" cy="129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247161" y="3577008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" name="AutoShape 43"/>
          <p:cNvCxnSpPr>
            <a:cxnSpLocks noChangeShapeType="1"/>
            <a:stCxn id="9" idx="2"/>
            <a:endCxn id="25" idx="0"/>
          </p:cNvCxnSpPr>
          <p:nvPr/>
        </p:nvCxnSpPr>
        <p:spPr bwMode="auto">
          <a:xfrm flipH="1">
            <a:off x="10438455" y="3437795"/>
            <a:ext cx="341465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11005324" y="3558044"/>
            <a:ext cx="382587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8" name="AutoShape 45"/>
          <p:cNvCxnSpPr>
            <a:cxnSpLocks noChangeShapeType="1"/>
            <a:stCxn id="9" idx="2"/>
            <a:endCxn id="27" idx="0"/>
          </p:cNvCxnSpPr>
          <p:nvPr/>
        </p:nvCxnSpPr>
        <p:spPr bwMode="auto">
          <a:xfrm>
            <a:off x="10779920" y="3437795"/>
            <a:ext cx="416698" cy="120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46"/>
          <p:cNvCxnSpPr>
            <a:cxnSpLocks noChangeShapeType="1"/>
            <a:stCxn id="17" idx="2"/>
            <a:endCxn id="33" idx="0"/>
          </p:cNvCxnSpPr>
          <p:nvPr/>
        </p:nvCxnSpPr>
        <p:spPr bwMode="auto">
          <a:xfrm flipH="1">
            <a:off x="6390579" y="3923098"/>
            <a:ext cx="259247" cy="112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47"/>
          <p:cNvCxnSpPr>
            <a:cxnSpLocks noChangeShapeType="1"/>
            <a:stCxn id="21" idx="2"/>
            <a:endCxn id="34" idx="0"/>
          </p:cNvCxnSpPr>
          <p:nvPr/>
        </p:nvCxnSpPr>
        <p:spPr bwMode="auto">
          <a:xfrm flipH="1">
            <a:off x="7950927" y="3928039"/>
            <a:ext cx="346239" cy="1139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48"/>
          <p:cNvCxnSpPr>
            <a:cxnSpLocks noChangeShapeType="1"/>
            <a:stCxn id="21" idx="2"/>
            <a:endCxn id="35" idx="0"/>
          </p:cNvCxnSpPr>
          <p:nvPr/>
        </p:nvCxnSpPr>
        <p:spPr bwMode="auto">
          <a:xfrm>
            <a:off x="8297166" y="3928039"/>
            <a:ext cx="571472" cy="1353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49"/>
          <p:cNvCxnSpPr>
            <a:cxnSpLocks noChangeShapeType="1"/>
            <a:stCxn id="25" idx="2"/>
            <a:endCxn id="36" idx="0"/>
          </p:cNvCxnSpPr>
          <p:nvPr/>
        </p:nvCxnSpPr>
        <p:spPr bwMode="auto">
          <a:xfrm flipH="1">
            <a:off x="10277923" y="3945308"/>
            <a:ext cx="160532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6199285" y="4036017"/>
            <a:ext cx="382588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7758839" y="4042009"/>
            <a:ext cx="384175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5" name="Text Box 52"/>
          <p:cNvSpPr txBox="1">
            <a:spLocks noChangeArrowheads="1"/>
          </p:cNvSpPr>
          <p:nvPr/>
        </p:nvSpPr>
        <p:spPr bwMode="auto">
          <a:xfrm>
            <a:off x="8676550" y="4063383"/>
            <a:ext cx="384175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8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10086629" y="4084521"/>
            <a:ext cx="382588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0B509EE-5589-804A-A23E-4B2FDAFABD44}"/>
              </a:ext>
            </a:extLst>
          </p:cNvPr>
          <p:cNvSpPr txBox="1">
            <a:spLocks/>
          </p:cNvSpPr>
          <p:nvPr/>
        </p:nvSpPr>
        <p:spPr>
          <a:xfrm>
            <a:off x="250968" y="1573053"/>
            <a:ext cx="6434715" cy="10626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node has at most two children,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i="1" dirty="0">
                <a:solidFill>
                  <a:srgbClr val="7030A0"/>
                </a:solidFill>
              </a:rPr>
              <a:t>left child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right child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5536759-BB1F-9A4E-8188-B1CCC147DB7C}"/>
              </a:ext>
            </a:extLst>
          </p:cNvPr>
          <p:cNvSpPr txBox="1">
            <a:spLocks/>
          </p:cNvSpPr>
          <p:nvPr/>
        </p:nvSpPr>
        <p:spPr>
          <a:xfrm>
            <a:off x="258520" y="2860451"/>
            <a:ext cx="6434715" cy="10626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Nodes with no children are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i="1" dirty="0">
                <a:solidFill>
                  <a:srgbClr val="00B0F0"/>
                </a:solidFill>
              </a:rPr>
              <a:t>leaves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8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11" y="405732"/>
            <a:ext cx="6434715" cy="11304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Binary Tree </a:t>
            </a:r>
            <a:r>
              <a:rPr lang="en-US" dirty="0"/>
              <a:t>is a data structure</a:t>
            </a:r>
          </a:p>
          <a:p>
            <a:r>
              <a:rPr lang="en-US" dirty="0"/>
              <a:t> with a designated </a:t>
            </a:r>
            <a:r>
              <a:rPr lang="en-US" i="1" dirty="0">
                <a:solidFill>
                  <a:srgbClr val="C00000"/>
                </a:solidFill>
              </a:rPr>
              <a:t>root</a:t>
            </a:r>
            <a:r>
              <a:rPr lang="en-US" dirty="0"/>
              <a:t> (top node) 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8598713" y="2171942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9873266" y="2635701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715177" y="2620718"/>
            <a:ext cx="384175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" name="AutoShape 24"/>
          <p:cNvCxnSpPr>
            <a:cxnSpLocks noChangeShapeType="1"/>
            <a:stCxn id="4" idx="2"/>
            <a:endCxn id="6" idx="3"/>
          </p:cNvCxnSpPr>
          <p:nvPr/>
        </p:nvCxnSpPr>
        <p:spPr bwMode="auto">
          <a:xfrm flipH="1">
            <a:off x="8099352" y="2540242"/>
            <a:ext cx="690655" cy="2646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AutoShape 25"/>
          <p:cNvCxnSpPr>
            <a:cxnSpLocks noChangeShapeType="1"/>
            <a:stCxn id="4" idx="2"/>
            <a:endCxn id="5" idx="1"/>
          </p:cNvCxnSpPr>
          <p:nvPr/>
        </p:nvCxnSpPr>
        <p:spPr bwMode="auto">
          <a:xfrm>
            <a:off x="8790007" y="2540242"/>
            <a:ext cx="1083259" cy="2796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0588626" y="3069495"/>
            <a:ext cx="382587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9279225" y="3069495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1" name="AutoShape 28"/>
          <p:cNvCxnSpPr>
            <a:cxnSpLocks noChangeShapeType="1"/>
            <a:stCxn id="5" idx="2"/>
            <a:endCxn id="10" idx="0"/>
          </p:cNvCxnSpPr>
          <p:nvPr/>
        </p:nvCxnSpPr>
        <p:spPr bwMode="auto">
          <a:xfrm flipH="1">
            <a:off x="9470519" y="3004001"/>
            <a:ext cx="594041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29"/>
          <p:cNvCxnSpPr>
            <a:cxnSpLocks noChangeShapeType="1"/>
            <a:stCxn id="5" idx="2"/>
            <a:endCxn id="9" idx="0"/>
          </p:cNvCxnSpPr>
          <p:nvPr/>
        </p:nvCxnSpPr>
        <p:spPr bwMode="auto">
          <a:xfrm>
            <a:off x="10064560" y="3004001"/>
            <a:ext cx="715360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6965348" y="3039582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4" name="AutoShape 31"/>
          <p:cNvCxnSpPr>
            <a:cxnSpLocks noChangeShapeType="1"/>
            <a:stCxn id="6" idx="2"/>
            <a:endCxn id="13" idx="0"/>
          </p:cNvCxnSpPr>
          <p:nvPr/>
        </p:nvCxnSpPr>
        <p:spPr bwMode="auto">
          <a:xfrm flipH="1">
            <a:off x="7156642" y="2989018"/>
            <a:ext cx="750623" cy="505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8586833" y="3054987"/>
            <a:ext cx="382587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9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" name="AutoShape 33"/>
          <p:cNvCxnSpPr>
            <a:cxnSpLocks noChangeShapeType="1"/>
            <a:stCxn id="6" idx="2"/>
            <a:endCxn id="15" idx="0"/>
          </p:cNvCxnSpPr>
          <p:nvPr/>
        </p:nvCxnSpPr>
        <p:spPr bwMode="auto">
          <a:xfrm>
            <a:off x="7907265" y="2989018"/>
            <a:ext cx="870862" cy="65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6457738" y="3554798"/>
            <a:ext cx="384175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8" name="AutoShape 35"/>
          <p:cNvCxnSpPr>
            <a:cxnSpLocks noChangeShapeType="1"/>
            <a:stCxn id="13" idx="2"/>
            <a:endCxn id="17" idx="0"/>
          </p:cNvCxnSpPr>
          <p:nvPr/>
        </p:nvCxnSpPr>
        <p:spPr bwMode="auto">
          <a:xfrm flipH="1">
            <a:off x="6649826" y="3407882"/>
            <a:ext cx="506816" cy="146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7244830" y="3556799"/>
            <a:ext cx="382587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0" name="AutoShape 37"/>
          <p:cNvCxnSpPr>
            <a:cxnSpLocks noChangeShapeType="1"/>
            <a:stCxn id="13" idx="2"/>
            <a:endCxn id="19" idx="0"/>
          </p:cNvCxnSpPr>
          <p:nvPr/>
        </p:nvCxnSpPr>
        <p:spPr bwMode="auto">
          <a:xfrm>
            <a:off x="7156642" y="3407882"/>
            <a:ext cx="279482" cy="1489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8105872" y="3559739"/>
            <a:ext cx="382587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2" name="AutoShape 39"/>
          <p:cNvCxnSpPr>
            <a:cxnSpLocks noChangeShapeType="1"/>
            <a:stCxn id="15" idx="2"/>
            <a:endCxn id="21" idx="0"/>
          </p:cNvCxnSpPr>
          <p:nvPr/>
        </p:nvCxnSpPr>
        <p:spPr bwMode="auto">
          <a:xfrm flipH="1">
            <a:off x="8297166" y="3423287"/>
            <a:ext cx="480961" cy="136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9639169" y="3567027"/>
            <a:ext cx="382588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4" name="AutoShape 41"/>
          <p:cNvCxnSpPr>
            <a:cxnSpLocks noChangeShapeType="1"/>
            <a:stCxn id="10" idx="2"/>
            <a:endCxn id="23" idx="0"/>
          </p:cNvCxnSpPr>
          <p:nvPr/>
        </p:nvCxnSpPr>
        <p:spPr bwMode="auto">
          <a:xfrm>
            <a:off x="9470519" y="3437795"/>
            <a:ext cx="359944" cy="129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247161" y="3577008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" name="AutoShape 43"/>
          <p:cNvCxnSpPr>
            <a:cxnSpLocks noChangeShapeType="1"/>
            <a:stCxn id="9" idx="2"/>
            <a:endCxn id="25" idx="0"/>
          </p:cNvCxnSpPr>
          <p:nvPr/>
        </p:nvCxnSpPr>
        <p:spPr bwMode="auto">
          <a:xfrm flipH="1">
            <a:off x="10438455" y="3437795"/>
            <a:ext cx="341465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11005324" y="3558044"/>
            <a:ext cx="382587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8" name="AutoShape 45"/>
          <p:cNvCxnSpPr>
            <a:cxnSpLocks noChangeShapeType="1"/>
            <a:stCxn id="9" idx="2"/>
            <a:endCxn id="27" idx="0"/>
          </p:cNvCxnSpPr>
          <p:nvPr/>
        </p:nvCxnSpPr>
        <p:spPr bwMode="auto">
          <a:xfrm>
            <a:off x="10779920" y="3437795"/>
            <a:ext cx="416698" cy="120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46"/>
          <p:cNvCxnSpPr>
            <a:cxnSpLocks noChangeShapeType="1"/>
            <a:stCxn id="17" idx="2"/>
            <a:endCxn id="33" idx="0"/>
          </p:cNvCxnSpPr>
          <p:nvPr/>
        </p:nvCxnSpPr>
        <p:spPr bwMode="auto">
          <a:xfrm flipH="1">
            <a:off x="6390579" y="3923098"/>
            <a:ext cx="259247" cy="112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47"/>
          <p:cNvCxnSpPr>
            <a:cxnSpLocks noChangeShapeType="1"/>
            <a:stCxn id="21" idx="2"/>
            <a:endCxn id="34" idx="0"/>
          </p:cNvCxnSpPr>
          <p:nvPr/>
        </p:nvCxnSpPr>
        <p:spPr bwMode="auto">
          <a:xfrm flipH="1">
            <a:off x="7950927" y="3928039"/>
            <a:ext cx="346239" cy="1139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48"/>
          <p:cNvCxnSpPr>
            <a:cxnSpLocks noChangeShapeType="1"/>
            <a:stCxn id="21" idx="2"/>
            <a:endCxn id="35" idx="0"/>
          </p:cNvCxnSpPr>
          <p:nvPr/>
        </p:nvCxnSpPr>
        <p:spPr bwMode="auto">
          <a:xfrm>
            <a:off x="8297166" y="3928039"/>
            <a:ext cx="571472" cy="1353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49"/>
          <p:cNvCxnSpPr>
            <a:cxnSpLocks noChangeShapeType="1"/>
            <a:stCxn id="25" idx="2"/>
            <a:endCxn id="36" idx="0"/>
          </p:cNvCxnSpPr>
          <p:nvPr/>
        </p:nvCxnSpPr>
        <p:spPr bwMode="auto">
          <a:xfrm flipH="1">
            <a:off x="10277923" y="3945308"/>
            <a:ext cx="160532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6199285" y="4036017"/>
            <a:ext cx="382588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7758839" y="4042009"/>
            <a:ext cx="384175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5" name="Text Box 52"/>
          <p:cNvSpPr txBox="1">
            <a:spLocks noChangeArrowheads="1"/>
          </p:cNvSpPr>
          <p:nvPr/>
        </p:nvSpPr>
        <p:spPr bwMode="auto">
          <a:xfrm>
            <a:off x="8676550" y="4063383"/>
            <a:ext cx="384175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8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10086629" y="4084521"/>
            <a:ext cx="382588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0B509EE-5589-804A-A23E-4B2FDAFABD44}"/>
              </a:ext>
            </a:extLst>
          </p:cNvPr>
          <p:cNvSpPr txBox="1">
            <a:spLocks/>
          </p:cNvSpPr>
          <p:nvPr/>
        </p:nvSpPr>
        <p:spPr>
          <a:xfrm>
            <a:off x="250968" y="1573053"/>
            <a:ext cx="6434715" cy="10626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node has at most two children,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i="1" dirty="0">
                <a:solidFill>
                  <a:srgbClr val="7030A0"/>
                </a:solidFill>
              </a:rPr>
              <a:t>left child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right child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5536759-BB1F-9A4E-8188-B1CCC147DB7C}"/>
              </a:ext>
            </a:extLst>
          </p:cNvPr>
          <p:cNvSpPr txBox="1">
            <a:spLocks/>
          </p:cNvSpPr>
          <p:nvPr/>
        </p:nvSpPr>
        <p:spPr>
          <a:xfrm>
            <a:off x="258520" y="2860451"/>
            <a:ext cx="6434715" cy="10626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Nodes with no children are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i="1" dirty="0">
                <a:solidFill>
                  <a:srgbClr val="00B0F0"/>
                </a:solidFill>
              </a:rPr>
              <a:t>leaves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0FCD46B-E6DD-E941-8F2E-DC1981B6919C}"/>
              </a:ext>
            </a:extLst>
          </p:cNvPr>
          <p:cNvSpPr txBox="1">
            <a:spLocks/>
          </p:cNvSpPr>
          <p:nvPr/>
        </p:nvSpPr>
        <p:spPr>
          <a:xfrm>
            <a:off x="258521" y="4106003"/>
            <a:ext cx="4331768" cy="10626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 leaves are called 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internal nodes</a:t>
            </a:r>
          </a:p>
        </p:txBody>
      </p:sp>
    </p:spTree>
    <p:extLst>
      <p:ext uri="{BB962C8B-B14F-4D97-AF65-F5344CB8AC3E}">
        <p14:creationId xmlns:p14="http://schemas.microsoft.com/office/powerpoint/2010/main" val="149496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11" y="405732"/>
            <a:ext cx="6434715" cy="11304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</a:rPr>
              <a:t>Binary Tree </a:t>
            </a:r>
            <a:r>
              <a:rPr lang="en-US" dirty="0"/>
              <a:t>is a data structure</a:t>
            </a:r>
          </a:p>
          <a:p>
            <a:r>
              <a:rPr lang="en-US" dirty="0"/>
              <a:t> with a designated </a:t>
            </a:r>
            <a:r>
              <a:rPr lang="en-US" i="1" dirty="0">
                <a:solidFill>
                  <a:srgbClr val="C00000"/>
                </a:solidFill>
              </a:rPr>
              <a:t>root</a:t>
            </a:r>
            <a:r>
              <a:rPr lang="en-US" dirty="0"/>
              <a:t> (top node) 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8598713" y="2171942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9873266" y="2635701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715177" y="2620718"/>
            <a:ext cx="384175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" name="AutoShape 24"/>
          <p:cNvCxnSpPr>
            <a:cxnSpLocks noChangeShapeType="1"/>
            <a:stCxn id="4" idx="2"/>
            <a:endCxn id="6" idx="3"/>
          </p:cNvCxnSpPr>
          <p:nvPr/>
        </p:nvCxnSpPr>
        <p:spPr bwMode="auto">
          <a:xfrm flipH="1">
            <a:off x="8099352" y="2540242"/>
            <a:ext cx="690655" cy="2646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AutoShape 25"/>
          <p:cNvCxnSpPr>
            <a:cxnSpLocks noChangeShapeType="1"/>
            <a:stCxn id="4" idx="2"/>
            <a:endCxn id="5" idx="1"/>
          </p:cNvCxnSpPr>
          <p:nvPr/>
        </p:nvCxnSpPr>
        <p:spPr bwMode="auto">
          <a:xfrm>
            <a:off x="8790007" y="2540242"/>
            <a:ext cx="1083259" cy="2796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0588626" y="3069495"/>
            <a:ext cx="382587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9279225" y="3069495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1" name="AutoShape 28"/>
          <p:cNvCxnSpPr>
            <a:cxnSpLocks noChangeShapeType="1"/>
            <a:stCxn id="5" idx="2"/>
            <a:endCxn id="10" idx="0"/>
          </p:cNvCxnSpPr>
          <p:nvPr/>
        </p:nvCxnSpPr>
        <p:spPr bwMode="auto">
          <a:xfrm flipH="1">
            <a:off x="9470519" y="3004001"/>
            <a:ext cx="594041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29"/>
          <p:cNvCxnSpPr>
            <a:cxnSpLocks noChangeShapeType="1"/>
            <a:stCxn id="5" idx="2"/>
            <a:endCxn id="9" idx="0"/>
          </p:cNvCxnSpPr>
          <p:nvPr/>
        </p:nvCxnSpPr>
        <p:spPr bwMode="auto">
          <a:xfrm>
            <a:off x="10064560" y="3004001"/>
            <a:ext cx="715360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6965348" y="3039582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4" name="AutoShape 31"/>
          <p:cNvCxnSpPr>
            <a:cxnSpLocks noChangeShapeType="1"/>
            <a:stCxn id="6" idx="2"/>
            <a:endCxn id="13" idx="0"/>
          </p:cNvCxnSpPr>
          <p:nvPr/>
        </p:nvCxnSpPr>
        <p:spPr bwMode="auto">
          <a:xfrm flipH="1">
            <a:off x="7156642" y="2989018"/>
            <a:ext cx="750623" cy="505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8586833" y="3054987"/>
            <a:ext cx="382587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9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" name="AutoShape 33"/>
          <p:cNvCxnSpPr>
            <a:cxnSpLocks noChangeShapeType="1"/>
            <a:stCxn id="6" idx="2"/>
            <a:endCxn id="15" idx="0"/>
          </p:cNvCxnSpPr>
          <p:nvPr/>
        </p:nvCxnSpPr>
        <p:spPr bwMode="auto">
          <a:xfrm>
            <a:off x="7907265" y="2989018"/>
            <a:ext cx="870862" cy="65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6457738" y="3554798"/>
            <a:ext cx="384175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8" name="AutoShape 35"/>
          <p:cNvCxnSpPr>
            <a:cxnSpLocks noChangeShapeType="1"/>
            <a:stCxn id="13" idx="2"/>
            <a:endCxn id="17" idx="0"/>
          </p:cNvCxnSpPr>
          <p:nvPr/>
        </p:nvCxnSpPr>
        <p:spPr bwMode="auto">
          <a:xfrm flipH="1">
            <a:off x="6649826" y="3407882"/>
            <a:ext cx="506816" cy="146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7244830" y="3556799"/>
            <a:ext cx="382587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0" name="AutoShape 37"/>
          <p:cNvCxnSpPr>
            <a:cxnSpLocks noChangeShapeType="1"/>
            <a:stCxn id="13" idx="2"/>
            <a:endCxn id="19" idx="0"/>
          </p:cNvCxnSpPr>
          <p:nvPr/>
        </p:nvCxnSpPr>
        <p:spPr bwMode="auto">
          <a:xfrm>
            <a:off x="7156642" y="3407882"/>
            <a:ext cx="279482" cy="1489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8105872" y="3559739"/>
            <a:ext cx="382587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2" name="AutoShape 39"/>
          <p:cNvCxnSpPr>
            <a:cxnSpLocks noChangeShapeType="1"/>
            <a:stCxn id="15" idx="2"/>
            <a:endCxn id="21" idx="0"/>
          </p:cNvCxnSpPr>
          <p:nvPr/>
        </p:nvCxnSpPr>
        <p:spPr bwMode="auto">
          <a:xfrm flipH="1">
            <a:off x="8297166" y="3423287"/>
            <a:ext cx="480961" cy="136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9639169" y="3567027"/>
            <a:ext cx="382588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4" name="AutoShape 41"/>
          <p:cNvCxnSpPr>
            <a:cxnSpLocks noChangeShapeType="1"/>
            <a:stCxn id="10" idx="2"/>
            <a:endCxn id="23" idx="0"/>
          </p:cNvCxnSpPr>
          <p:nvPr/>
        </p:nvCxnSpPr>
        <p:spPr bwMode="auto">
          <a:xfrm>
            <a:off x="9470519" y="3437795"/>
            <a:ext cx="359944" cy="129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247161" y="3577008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" name="AutoShape 43"/>
          <p:cNvCxnSpPr>
            <a:cxnSpLocks noChangeShapeType="1"/>
            <a:stCxn id="9" idx="2"/>
            <a:endCxn id="25" idx="0"/>
          </p:cNvCxnSpPr>
          <p:nvPr/>
        </p:nvCxnSpPr>
        <p:spPr bwMode="auto">
          <a:xfrm flipH="1">
            <a:off x="10438455" y="3437795"/>
            <a:ext cx="341465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11005324" y="3558044"/>
            <a:ext cx="382587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8" name="AutoShape 45"/>
          <p:cNvCxnSpPr>
            <a:cxnSpLocks noChangeShapeType="1"/>
            <a:stCxn id="9" idx="2"/>
            <a:endCxn id="27" idx="0"/>
          </p:cNvCxnSpPr>
          <p:nvPr/>
        </p:nvCxnSpPr>
        <p:spPr bwMode="auto">
          <a:xfrm>
            <a:off x="10779920" y="3437795"/>
            <a:ext cx="416698" cy="120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46"/>
          <p:cNvCxnSpPr>
            <a:cxnSpLocks noChangeShapeType="1"/>
            <a:stCxn id="17" idx="2"/>
            <a:endCxn id="33" idx="0"/>
          </p:cNvCxnSpPr>
          <p:nvPr/>
        </p:nvCxnSpPr>
        <p:spPr bwMode="auto">
          <a:xfrm flipH="1">
            <a:off x="6390579" y="3923098"/>
            <a:ext cx="259247" cy="112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47"/>
          <p:cNvCxnSpPr>
            <a:cxnSpLocks noChangeShapeType="1"/>
            <a:stCxn id="21" idx="2"/>
            <a:endCxn id="34" idx="0"/>
          </p:cNvCxnSpPr>
          <p:nvPr/>
        </p:nvCxnSpPr>
        <p:spPr bwMode="auto">
          <a:xfrm flipH="1">
            <a:off x="7950927" y="3928039"/>
            <a:ext cx="346239" cy="1139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48"/>
          <p:cNvCxnSpPr>
            <a:cxnSpLocks noChangeShapeType="1"/>
            <a:stCxn id="21" idx="2"/>
            <a:endCxn id="35" idx="0"/>
          </p:cNvCxnSpPr>
          <p:nvPr/>
        </p:nvCxnSpPr>
        <p:spPr bwMode="auto">
          <a:xfrm>
            <a:off x="8297166" y="3928039"/>
            <a:ext cx="571472" cy="1353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49"/>
          <p:cNvCxnSpPr>
            <a:cxnSpLocks noChangeShapeType="1"/>
            <a:stCxn id="25" idx="2"/>
            <a:endCxn id="36" idx="0"/>
          </p:cNvCxnSpPr>
          <p:nvPr/>
        </p:nvCxnSpPr>
        <p:spPr bwMode="auto">
          <a:xfrm flipH="1">
            <a:off x="10277923" y="3945308"/>
            <a:ext cx="160532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6199285" y="4036017"/>
            <a:ext cx="382588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7758839" y="4042009"/>
            <a:ext cx="384175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5" name="Text Box 52"/>
          <p:cNvSpPr txBox="1">
            <a:spLocks noChangeArrowheads="1"/>
          </p:cNvSpPr>
          <p:nvPr/>
        </p:nvSpPr>
        <p:spPr bwMode="auto">
          <a:xfrm>
            <a:off x="8676550" y="4063383"/>
            <a:ext cx="384175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8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10086629" y="4084521"/>
            <a:ext cx="382588" cy="3683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0B509EE-5589-804A-A23E-4B2FDAFABD44}"/>
              </a:ext>
            </a:extLst>
          </p:cNvPr>
          <p:cNvSpPr txBox="1">
            <a:spLocks/>
          </p:cNvSpPr>
          <p:nvPr/>
        </p:nvSpPr>
        <p:spPr>
          <a:xfrm>
            <a:off x="250968" y="1573053"/>
            <a:ext cx="6434715" cy="10626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node has at most two children,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i="1" dirty="0">
                <a:solidFill>
                  <a:srgbClr val="7030A0"/>
                </a:solidFill>
              </a:rPr>
              <a:t>left child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right child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5536759-BB1F-9A4E-8188-B1CCC147DB7C}"/>
              </a:ext>
            </a:extLst>
          </p:cNvPr>
          <p:cNvSpPr txBox="1">
            <a:spLocks/>
          </p:cNvSpPr>
          <p:nvPr/>
        </p:nvSpPr>
        <p:spPr>
          <a:xfrm>
            <a:off x="258520" y="2860451"/>
            <a:ext cx="6434715" cy="10626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Nodes with no children are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i="1" dirty="0">
                <a:solidFill>
                  <a:srgbClr val="00B0F0"/>
                </a:solidFill>
              </a:rPr>
              <a:t>leaves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50FCD46B-E6DD-E941-8F2E-DC1981B6919C}"/>
              </a:ext>
            </a:extLst>
          </p:cNvPr>
          <p:cNvSpPr txBox="1">
            <a:spLocks/>
          </p:cNvSpPr>
          <p:nvPr/>
        </p:nvSpPr>
        <p:spPr>
          <a:xfrm>
            <a:off x="258521" y="4106003"/>
            <a:ext cx="4331768" cy="10626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None leaves are called 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internal nodes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47A28ACA-F435-2047-81D2-035B6E2D00B3}"/>
              </a:ext>
            </a:extLst>
          </p:cNvPr>
          <p:cNvSpPr txBox="1">
            <a:spLocks/>
          </p:cNvSpPr>
          <p:nvPr/>
        </p:nvSpPr>
        <p:spPr>
          <a:xfrm>
            <a:off x="258521" y="5306915"/>
            <a:ext cx="11683544" cy="1488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parent-child relationships  in binary trees are usually implemented with pointers (or the equivalent) </a:t>
            </a:r>
            <a:br>
              <a:rPr lang="en-US" dirty="0"/>
            </a:br>
            <a:r>
              <a:rPr lang="en-US" dirty="0"/>
              <a:t>These can point from a parent to its children, or from a child to its parent or in both directions. 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3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89" y="2427454"/>
            <a:ext cx="5147733" cy="262257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Node  x contains  a  KEY </a:t>
            </a:r>
            <a:r>
              <a:rPr lang="en-US" dirty="0" err="1"/>
              <a:t>K</a:t>
            </a:r>
            <a:r>
              <a:rPr lang="en-US" baseline="-25000" dirty="0" err="1"/>
              <a:t>x</a:t>
            </a:r>
            <a:endParaRPr lang="en-US" baseline="-25000" dirty="0"/>
          </a:p>
          <a:p>
            <a:r>
              <a:rPr lang="en-US" dirty="0"/>
              <a:t>All keys in the Left subtree hanging off of x have value  &lt; </a:t>
            </a:r>
            <a:r>
              <a:rPr lang="en-US" dirty="0" err="1"/>
              <a:t>K</a:t>
            </a:r>
            <a:r>
              <a:rPr lang="en-US" baseline="-25000" dirty="0" err="1"/>
              <a:t>x</a:t>
            </a:r>
            <a:endParaRPr lang="en-US" baseline="-25000" dirty="0"/>
          </a:p>
          <a:p>
            <a:r>
              <a:rPr lang="en-US" dirty="0"/>
              <a:t>All keys in the Right subtree hanging off of x have value  &gt; </a:t>
            </a:r>
            <a:r>
              <a:rPr lang="en-US" dirty="0" err="1"/>
              <a:t>K</a:t>
            </a:r>
            <a:r>
              <a:rPr lang="en-US" baseline="-25000" dirty="0" err="1"/>
              <a:t>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8598713" y="2171942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9873266" y="2635701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715177" y="2620718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" name="AutoShape 24"/>
          <p:cNvCxnSpPr>
            <a:cxnSpLocks noChangeShapeType="1"/>
            <a:stCxn id="4" idx="2"/>
            <a:endCxn id="6" idx="3"/>
          </p:cNvCxnSpPr>
          <p:nvPr/>
        </p:nvCxnSpPr>
        <p:spPr bwMode="auto">
          <a:xfrm flipH="1">
            <a:off x="8099352" y="2540242"/>
            <a:ext cx="690655" cy="2646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AutoShape 25"/>
          <p:cNvCxnSpPr>
            <a:cxnSpLocks noChangeShapeType="1"/>
            <a:stCxn id="4" idx="2"/>
            <a:endCxn id="5" idx="1"/>
          </p:cNvCxnSpPr>
          <p:nvPr/>
        </p:nvCxnSpPr>
        <p:spPr bwMode="auto">
          <a:xfrm>
            <a:off x="8790007" y="2540242"/>
            <a:ext cx="1083259" cy="2796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0588626" y="3069495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9279225" y="3069495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1" name="AutoShape 28"/>
          <p:cNvCxnSpPr>
            <a:cxnSpLocks noChangeShapeType="1"/>
            <a:stCxn id="5" idx="2"/>
            <a:endCxn id="10" idx="0"/>
          </p:cNvCxnSpPr>
          <p:nvPr/>
        </p:nvCxnSpPr>
        <p:spPr bwMode="auto">
          <a:xfrm flipH="1">
            <a:off x="9470519" y="3004001"/>
            <a:ext cx="594041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29"/>
          <p:cNvCxnSpPr>
            <a:cxnSpLocks noChangeShapeType="1"/>
            <a:stCxn id="5" idx="2"/>
            <a:endCxn id="9" idx="0"/>
          </p:cNvCxnSpPr>
          <p:nvPr/>
        </p:nvCxnSpPr>
        <p:spPr bwMode="auto">
          <a:xfrm>
            <a:off x="10064560" y="3004001"/>
            <a:ext cx="715360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6965348" y="3039582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4" name="AutoShape 31"/>
          <p:cNvCxnSpPr>
            <a:cxnSpLocks noChangeShapeType="1"/>
            <a:stCxn id="6" idx="2"/>
            <a:endCxn id="13" idx="0"/>
          </p:cNvCxnSpPr>
          <p:nvPr/>
        </p:nvCxnSpPr>
        <p:spPr bwMode="auto">
          <a:xfrm flipH="1">
            <a:off x="7156642" y="2989018"/>
            <a:ext cx="750623" cy="505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8586833" y="3054987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9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" name="AutoShape 33"/>
          <p:cNvCxnSpPr>
            <a:cxnSpLocks noChangeShapeType="1"/>
            <a:stCxn id="6" idx="2"/>
            <a:endCxn id="15" idx="0"/>
          </p:cNvCxnSpPr>
          <p:nvPr/>
        </p:nvCxnSpPr>
        <p:spPr bwMode="auto">
          <a:xfrm>
            <a:off x="7907265" y="2989018"/>
            <a:ext cx="870862" cy="65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6457738" y="3554798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8" name="AutoShape 35"/>
          <p:cNvCxnSpPr>
            <a:cxnSpLocks noChangeShapeType="1"/>
            <a:stCxn id="13" idx="2"/>
            <a:endCxn id="17" idx="0"/>
          </p:cNvCxnSpPr>
          <p:nvPr/>
        </p:nvCxnSpPr>
        <p:spPr bwMode="auto">
          <a:xfrm flipH="1">
            <a:off x="6649826" y="3407882"/>
            <a:ext cx="506816" cy="146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7244830" y="3556799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0" name="AutoShape 37"/>
          <p:cNvCxnSpPr>
            <a:cxnSpLocks noChangeShapeType="1"/>
            <a:stCxn id="13" idx="2"/>
            <a:endCxn id="19" idx="0"/>
          </p:cNvCxnSpPr>
          <p:nvPr/>
        </p:nvCxnSpPr>
        <p:spPr bwMode="auto">
          <a:xfrm>
            <a:off x="7156642" y="3407882"/>
            <a:ext cx="279482" cy="1489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8105872" y="3559739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2" name="AutoShape 39"/>
          <p:cNvCxnSpPr>
            <a:cxnSpLocks noChangeShapeType="1"/>
            <a:stCxn id="15" idx="2"/>
            <a:endCxn id="21" idx="0"/>
          </p:cNvCxnSpPr>
          <p:nvPr/>
        </p:nvCxnSpPr>
        <p:spPr bwMode="auto">
          <a:xfrm flipH="1">
            <a:off x="8297166" y="3423287"/>
            <a:ext cx="480961" cy="136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9639169" y="3567027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4" name="AutoShape 41"/>
          <p:cNvCxnSpPr>
            <a:cxnSpLocks noChangeShapeType="1"/>
            <a:stCxn id="10" idx="2"/>
            <a:endCxn id="23" idx="0"/>
          </p:cNvCxnSpPr>
          <p:nvPr/>
        </p:nvCxnSpPr>
        <p:spPr bwMode="auto">
          <a:xfrm>
            <a:off x="9470519" y="3437795"/>
            <a:ext cx="359944" cy="129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10247161" y="3577008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" name="AutoShape 43"/>
          <p:cNvCxnSpPr>
            <a:cxnSpLocks noChangeShapeType="1"/>
            <a:stCxn id="9" idx="2"/>
            <a:endCxn id="25" idx="0"/>
          </p:cNvCxnSpPr>
          <p:nvPr/>
        </p:nvCxnSpPr>
        <p:spPr bwMode="auto">
          <a:xfrm flipH="1">
            <a:off x="10438455" y="3437795"/>
            <a:ext cx="341465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11005324" y="3558044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8" name="AutoShape 45"/>
          <p:cNvCxnSpPr>
            <a:cxnSpLocks noChangeShapeType="1"/>
            <a:stCxn id="9" idx="2"/>
            <a:endCxn id="27" idx="0"/>
          </p:cNvCxnSpPr>
          <p:nvPr/>
        </p:nvCxnSpPr>
        <p:spPr bwMode="auto">
          <a:xfrm>
            <a:off x="10779920" y="3437795"/>
            <a:ext cx="416698" cy="120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46"/>
          <p:cNvCxnSpPr>
            <a:cxnSpLocks noChangeShapeType="1"/>
            <a:stCxn id="17" idx="2"/>
            <a:endCxn id="33" idx="0"/>
          </p:cNvCxnSpPr>
          <p:nvPr/>
        </p:nvCxnSpPr>
        <p:spPr bwMode="auto">
          <a:xfrm flipH="1">
            <a:off x="6390579" y="3923098"/>
            <a:ext cx="259247" cy="112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47"/>
          <p:cNvCxnSpPr>
            <a:cxnSpLocks noChangeShapeType="1"/>
            <a:stCxn id="21" idx="2"/>
            <a:endCxn id="34" idx="0"/>
          </p:cNvCxnSpPr>
          <p:nvPr/>
        </p:nvCxnSpPr>
        <p:spPr bwMode="auto">
          <a:xfrm flipH="1">
            <a:off x="7950927" y="3928039"/>
            <a:ext cx="346239" cy="1139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48"/>
          <p:cNvCxnSpPr>
            <a:cxnSpLocks noChangeShapeType="1"/>
            <a:stCxn id="21" idx="2"/>
            <a:endCxn id="35" idx="0"/>
          </p:cNvCxnSpPr>
          <p:nvPr/>
        </p:nvCxnSpPr>
        <p:spPr bwMode="auto">
          <a:xfrm>
            <a:off x="8297166" y="3928039"/>
            <a:ext cx="571472" cy="1353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49"/>
          <p:cNvCxnSpPr>
            <a:cxnSpLocks noChangeShapeType="1"/>
            <a:stCxn id="25" idx="2"/>
            <a:endCxn id="36" idx="0"/>
          </p:cNvCxnSpPr>
          <p:nvPr/>
        </p:nvCxnSpPr>
        <p:spPr bwMode="auto">
          <a:xfrm flipH="1">
            <a:off x="10277923" y="3945308"/>
            <a:ext cx="160532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6199285" y="4036017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7758839" y="4042009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5" name="Text Box 52"/>
          <p:cNvSpPr txBox="1">
            <a:spLocks noChangeArrowheads="1"/>
          </p:cNvSpPr>
          <p:nvPr/>
        </p:nvSpPr>
        <p:spPr bwMode="auto">
          <a:xfrm>
            <a:off x="8676550" y="4063383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8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10086629" y="4084521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CABC898-BA74-CA4B-BF14-44E34119FB8F}"/>
              </a:ext>
            </a:extLst>
          </p:cNvPr>
          <p:cNvSpPr txBox="1">
            <a:spLocks/>
          </p:cNvSpPr>
          <p:nvPr/>
        </p:nvSpPr>
        <p:spPr>
          <a:xfrm>
            <a:off x="336192" y="341132"/>
            <a:ext cx="10621822" cy="95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Binary Search Tree (BST) </a:t>
            </a:r>
            <a:r>
              <a:rPr lang="en-US" dirty="0"/>
              <a:t>is a Binary Tree storing keys.  </a:t>
            </a:r>
            <a:br>
              <a:rPr lang="en-US" dirty="0"/>
            </a:br>
            <a:r>
              <a:rPr lang="en-US" dirty="0"/>
              <a:t>It satisfies the following further properties.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758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8598713" y="2171942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9873266" y="2635701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7715177" y="2620718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0" name="AutoShape 24"/>
          <p:cNvCxnSpPr>
            <a:cxnSpLocks noChangeShapeType="1"/>
            <a:stCxn id="37" idx="2"/>
            <a:endCxn id="39" idx="3"/>
          </p:cNvCxnSpPr>
          <p:nvPr/>
        </p:nvCxnSpPr>
        <p:spPr bwMode="auto">
          <a:xfrm flipH="1">
            <a:off x="8099352" y="2540242"/>
            <a:ext cx="690655" cy="2646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25"/>
          <p:cNvCxnSpPr>
            <a:cxnSpLocks noChangeShapeType="1"/>
            <a:stCxn id="37" idx="2"/>
            <a:endCxn id="38" idx="1"/>
          </p:cNvCxnSpPr>
          <p:nvPr/>
        </p:nvCxnSpPr>
        <p:spPr bwMode="auto">
          <a:xfrm>
            <a:off x="8790007" y="2540242"/>
            <a:ext cx="1083259" cy="2796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10588626" y="3069495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9279225" y="3069495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4" name="AutoShape 28"/>
          <p:cNvCxnSpPr>
            <a:cxnSpLocks noChangeShapeType="1"/>
            <a:stCxn id="38" idx="2"/>
            <a:endCxn id="43" idx="0"/>
          </p:cNvCxnSpPr>
          <p:nvPr/>
        </p:nvCxnSpPr>
        <p:spPr bwMode="auto">
          <a:xfrm flipH="1">
            <a:off x="9470519" y="3004001"/>
            <a:ext cx="594041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AutoShape 29"/>
          <p:cNvCxnSpPr>
            <a:cxnSpLocks noChangeShapeType="1"/>
            <a:stCxn id="38" idx="2"/>
            <a:endCxn id="42" idx="0"/>
          </p:cNvCxnSpPr>
          <p:nvPr/>
        </p:nvCxnSpPr>
        <p:spPr bwMode="auto">
          <a:xfrm>
            <a:off x="10064560" y="3004001"/>
            <a:ext cx="715360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6965348" y="3039582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7" name="AutoShape 31"/>
          <p:cNvCxnSpPr>
            <a:cxnSpLocks noChangeShapeType="1"/>
            <a:stCxn id="39" idx="2"/>
            <a:endCxn id="46" idx="0"/>
          </p:cNvCxnSpPr>
          <p:nvPr/>
        </p:nvCxnSpPr>
        <p:spPr bwMode="auto">
          <a:xfrm flipH="1">
            <a:off x="7156642" y="2989018"/>
            <a:ext cx="750623" cy="505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8586833" y="3054987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9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9" name="AutoShape 33"/>
          <p:cNvCxnSpPr>
            <a:cxnSpLocks noChangeShapeType="1"/>
            <a:stCxn id="39" idx="2"/>
            <a:endCxn id="48" idx="0"/>
          </p:cNvCxnSpPr>
          <p:nvPr/>
        </p:nvCxnSpPr>
        <p:spPr bwMode="auto">
          <a:xfrm>
            <a:off x="7907265" y="2989018"/>
            <a:ext cx="870862" cy="659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6457738" y="3554798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1" name="AutoShape 35"/>
          <p:cNvCxnSpPr>
            <a:cxnSpLocks noChangeShapeType="1"/>
            <a:stCxn id="46" idx="2"/>
            <a:endCxn id="50" idx="0"/>
          </p:cNvCxnSpPr>
          <p:nvPr/>
        </p:nvCxnSpPr>
        <p:spPr bwMode="auto">
          <a:xfrm flipH="1">
            <a:off x="6649826" y="3407882"/>
            <a:ext cx="506816" cy="146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7244830" y="3556799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3" name="AutoShape 37"/>
          <p:cNvCxnSpPr>
            <a:cxnSpLocks noChangeShapeType="1"/>
            <a:stCxn id="46" idx="2"/>
            <a:endCxn id="52" idx="0"/>
          </p:cNvCxnSpPr>
          <p:nvPr/>
        </p:nvCxnSpPr>
        <p:spPr bwMode="auto">
          <a:xfrm>
            <a:off x="7156642" y="3407882"/>
            <a:ext cx="279482" cy="1489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8105872" y="3559739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5" name="AutoShape 39"/>
          <p:cNvCxnSpPr>
            <a:cxnSpLocks noChangeShapeType="1"/>
            <a:stCxn id="48" idx="2"/>
            <a:endCxn id="54" idx="0"/>
          </p:cNvCxnSpPr>
          <p:nvPr/>
        </p:nvCxnSpPr>
        <p:spPr bwMode="auto">
          <a:xfrm flipH="1">
            <a:off x="8297166" y="3423287"/>
            <a:ext cx="480961" cy="136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9639169" y="3567027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7" name="AutoShape 41"/>
          <p:cNvCxnSpPr>
            <a:cxnSpLocks noChangeShapeType="1"/>
            <a:stCxn id="43" idx="2"/>
            <a:endCxn id="56" idx="0"/>
          </p:cNvCxnSpPr>
          <p:nvPr/>
        </p:nvCxnSpPr>
        <p:spPr bwMode="auto">
          <a:xfrm>
            <a:off x="9470519" y="3437795"/>
            <a:ext cx="359944" cy="129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10247161" y="3577008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9" name="AutoShape 43"/>
          <p:cNvCxnSpPr>
            <a:cxnSpLocks noChangeShapeType="1"/>
            <a:stCxn id="42" idx="2"/>
            <a:endCxn id="58" idx="0"/>
          </p:cNvCxnSpPr>
          <p:nvPr/>
        </p:nvCxnSpPr>
        <p:spPr bwMode="auto">
          <a:xfrm flipH="1">
            <a:off x="10438455" y="3437795"/>
            <a:ext cx="341465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11005324" y="3558044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61" name="AutoShape 45"/>
          <p:cNvCxnSpPr>
            <a:cxnSpLocks noChangeShapeType="1"/>
            <a:stCxn id="42" idx="2"/>
            <a:endCxn id="60" idx="0"/>
          </p:cNvCxnSpPr>
          <p:nvPr/>
        </p:nvCxnSpPr>
        <p:spPr bwMode="auto">
          <a:xfrm>
            <a:off x="10779920" y="3437795"/>
            <a:ext cx="416698" cy="120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46"/>
          <p:cNvCxnSpPr>
            <a:cxnSpLocks noChangeShapeType="1"/>
            <a:stCxn id="50" idx="2"/>
            <a:endCxn id="66" idx="0"/>
          </p:cNvCxnSpPr>
          <p:nvPr/>
        </p:nvCxnSpPr>
        <p:spPr bwMode="auto">
          <a:xfrm flipH="1">
            <a:off x="6390579" y="3923098"/>
            <a:ext cx="259247" cy="112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47"/>
          <p:cNvCxnSpPr>
            <a:cxnSpLocks noChangeShapeType="1"/>
            <a:stCxn id="54" idx="2"/>
            <a:endCxn id="67" idx="0"/>
          </p:cNvCxnSpPr>
          <p:nvPr/>
        </p:nvCxnSpPr>
        <p:spPr bwMode="auto">
          <a:xfrm flipH="1">
            <a:off x="7950927" y="3928039"/>
            <a:ext cx="346239" cy="1139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AutoShape 48"/>
          <p:cNvCxnSpPr>
            <a:cxnSpLocks noChangeShapeType="1"/>
            <a:stCxn id="54" idx="2"/>
            <a:endCxn id="68" idx="0"/>
          </p:cNvCxnSpPr>
          <p:nvPr/>
        </p:nvCxnSpPr>
        <p:spPr bwMode="auto">
          <a:xfrm>
            <a:off x="8297166" y="3928039"/>
            <a:ext cx="571472" cy="1353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" name="AutoShape 49"/>
          <p:cNvCxnSpPr>
            <a:cxnSpLocks noChangeShapeType="1"/>
            <a:stCxn id="58" idx="2"/>
            <a:endCxn id="69" idx="0"/>
          </p:cNvCxnSpPr>
          <p:nvPr/>
        </p:nvCxnSpPr>
        <p:spPr bwMode="auto">
          <a:xfrm flipH="1">
            <a:off x="10277923" y="3945308"/>
            <a:ext cx="160532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" name="Text Box 50"/>
          <p:cNvSpPr txBox="1">
            <a:spLocks noChangeArrowheads="1"/>
          </p:cNvSpPr>
          <p:nvPr/>
        </p:nvSpPr>
        <p:spPr bwMode="auto">
          <a:xfrm>
            <a:off x="6199285" y="4036017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7758839" y="4042009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auto">
          <a:xfrm>
            <a:off x="8676550" y="4063383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8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9" name="Text Box 53"/>
          <p:cNvSpPr txBox="1">
            <a:spLocks noChangeArrowheads="1"/>
          </p:cNvSpPr>
          <p:nvPr/>
        </p:nvSpPr>
        <p:spPr bwMode="auto">
          <a:xfrm>
            <a:off x="10086629" y="4084521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3578" y="1176153"/>
            <a:ext cx="52014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search for key  K in a tree rooted at node x compares K to the  key  </a:t>
            </a:r>
            <a:r>
              <a:rPr lang="en-US" sz="2400" dirty="0" err="1"/>
              <a:t>K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 </a:t>
            </a:r>
            <a:br>
              <a:rPr lang="en-US" sz="2400" baseline="-250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  K  = </a:t>
            </a:r>
            <a:r>
              <a:rPr lang="en-US" sz="2400" dirty="0" err="1"/>
              <a:t>K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 </a:t>
            </a:r>
            <a:r>
              <a:rPr lang="en-US" sz="2400" dirty="0"/>
              <a:t>  then stop (success)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  K  &lt;  </a:t>
            </a:r>
            <a:r>
              <a:rPr lang="en-US" sz="2400" dirty="0" err="1"/>
              <a:t>K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  </a:t>
            </a:r>
            <a:r>
              <a:rPr lang="en-US" sz="2400" dirty="0"/>
              <a:t>search for  K in the subtree rooted at the left child of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  K  &gt;  </a:t>
            </a:r>
            <a:r>
              <a:rPr lang="en-US" sz="2400" dirty="0" err="1"/>
              <a:t>K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  </a:t>
            </a:r>
            <a:r>
              <a:rPr lang="en-US" sz="2400" dirty="0"/>
              <a:t>search for  K in the subtree rooted at the right child of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004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8598713" y="2171942"/>
            <a:ext cx="382588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10</a:t>
            </a:r>
            <a:endParaRPr kumimoji="0" lang="en-US" altLang="en-US" dirty="0">
              <a:solidFill>
                <a:schemeClr val="bg1"/>
              </a:solidFill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9873266" y="2635701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7715177" y="2620718"/>
            <a:ext cx="384175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0" name="AutoShape 24"/>
          <p:cNvCxnSpPr>
            <a:cxnSpLocks noChangeShapeType="1"/>
            <a:stCxn id="37" idx="2"/>
            <a:endCxn id="39" idx="3"/>
          </p:cNvCxnSpPr>
          <p:nvPr/>
        </p:nvCxnSpPr>
        <p:spPr bwMode="auto">
          <a:xfrm flipH="1">
            <a:off x="8099352" y="2540242"/>
            <a:ext cx="690655" cy="264626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none" w="sm" len="sm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AutoShape 25"/>
          <p:cNvCxnSpPr>
            <a:cxnSpLocks noChangeShapeType="1"/>
            <a:stCxn id="37" idx="2"/>
            <a:endCxn id="38" idx="1"/>
          </p:cNvCxnSpPr>
          <p:nvPr/>
        </p:nvCxnSpPr>
        <p:spPr bwMode="auto">
          <a:xfrm>
            <a:off x="8790007" y="2540242"/>
            <a:ext cx="1083259" cy="2796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10588626" y="3069495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9279225" y="3069495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4" name="AutoShape 28"/>
          <p:cNvCxnSpPr>
            <a:cxnSpLocks noChangeShapeType="1"/>
            <a:stCxn id="38" idx="2"/>
            <a:endCxn id="43" idx="0"/>
          </p:cNvCxnSpPr>
          <p:nvPr/>
        </p:nvCxnSpPr>
        <p:spPr bwMode="auto">
          <a:xfrm flipH="1">
            <a:off x="9470519" y="3004001"/>
            <a:ext cx="594041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AutoShape 29"/>
          <p:cNvCxnSpPr>
            <a:cxnSpLocks noChangeShapeType="1"/>
            <a:stCxn id="38" idx="2"/>
            <a:endCxn id="42" idx="0"/>
          </p:cNvCxnSpPr>
          <p:nvPr/>
        </p:nvCxnSpPr>
        <p:spPr bwMode="auto">
          <a:xfrm>
            <a:off x="10064560" y="3004001"/>
            <a:ext cx="715360" cy="654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6965348" y="3039582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3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7" name="AutoShape 31"/>
          <p:cNvCxnSpPr>
            <a:cxnSpLocks noChangeShapeType="1"/>
            <a:stCxn id="39" idx="2"/>
            <a:endCxn id="46" idx="0"/>
          </p:cNvCxnSpPr>
          <p:nvPr/>
        </p:nvCxnSpPr>
        <p:spPr bwMode="auto">
          <a:xfrm flipH="1">
            <a:off x="7156642" y="2989018"/>
            <a:ext cx="750623" cy="505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8586833" y="3054987"/>
            <a:ext cx="382587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9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9" name="AutoShape 33"/>
          <p:cNvCxnSpPr>
            <a:cxnSpLocks noChangeShapeType="1"/>
            <a:stCxn id="39" idx="2"/>
            <a:endCxn id="48" idx="0"/>
          </p:cNvCxnSpPr>
          <p:nvPr/>
        </p:nvCxnSpPr>
        <p:spPr bwMode="auto">
          <a:xfrm>
            <a:off x="7907265" y="2989018"/>
            <a:ext cx="870862" cy="65969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none" w="sm" len="sm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6457738" y="3554798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1" name="AutoShape 35"/>
          <p:cNvCxnSpPr>
            <a:cxnSpLocks noChangeShapeType="1"/>
            <a:stCxn id="46" idx="2"/>
            <a:endCxn id="50" idx="0"/>
          </p:cNvCxnSpPr>
          <p:nvPr/>
        </p:nvCxnSpPr>
        <p:spPr bwMode="auto">
          <a:xfrm flipH="1">
            <a:off x="6649826" y="3407882"/>
            <a:ext cx="506816" cy="1469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7244830" y="3556799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3" name="AutoShape 37"/>
          <p:cNvCxnSpPr>
            <a:cxnSpLocks noChangeShapeType="1"/>
            <a:stCxn id="46" idx="2"/>
            <a:endCxn id="52" idx="0"/>
          </p:cNvCxnSpPr>
          <p:nvPr/>
        </p:nvCxnSpPr>
        <p:spPr bwMode="auto">
          <a:xfrm>
            <a:off x="7156642" y="3407882"/>
            <a:ext cx="279482" cy="1489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8105872" y="3559739"/>
            <a:ext cx="382587" cy="3683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5" name="AutoShape 39"/>
          <p:cNvCxnSpPr>
            <a:cxnSpLocks noChangeShapeType="1"/>
            <a:stCxn id="48" idx="2"/>
            <a:endCxn id="54" idx="0"/>
          </p:cNvCxnSpPr>
          <p:nvPr/>
        </p:nvCxnSpPr>
        <p:spPr bwMode="auto">
          <a:xfrm flipH="1">
            <a:off x="8297166" y="3423287"/>
            <a:ext cx="480961" cy="13645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none" w="sm" len="sm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9639169" y="3567027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12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7" name="AutoShape 41"/>
          <p:cNvCxnSpPr>
            <a:cxnSpLocks noChangeShapeType="1"/>
            <a:stCxn id="43" idx="2"/>
            <a:endCxn id="56" idx="0"/>
          </p:cNvCxnSpPr>
          <p:nvPr/>
        </p:nvCxnSpPr>
        <p:spPr bwMode="auto">
          <a:xfrm>
            <a:off x="9470519" y="3437795"/>
            <a:ext cx="359944" cy="129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10247161" y="3577008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15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9" name="AutoShape 43"/>
          <p:cNvCxnSpPr>
            <a:cxnSpLocks noChangeShapeType="1"/>
            <a:stCxn id="42" idx="2"/>
            <a:endCxn id="58" idx="0"/>
          </p:cNvCxnSpPr>
          <p:nvPr/>
        </p:nvCxnSpPr>
        <p:spPr bwMode="auto">
          <a:xfrm flipH="1">
            <a:off x="10438455" y="3437795"/>
            <a:ext cx="341465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11005324" y="3558044"/>
            <a:ext cx="382587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17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61" name="AutoShape 45"/>
          <p:cNvCxnSpPr>
            <a:cxnSpLocks noChangeShapeType="1"/>
            <a:stCxn id="42" idx="2"/>
            <a:endCxn id="60" idx="0"/>
          </p:cNvCxnSpPr>
          <p:nvPr/>
        </p:nvCxnSpPr>
        <p:spPr bwMode="auto">
          <a:xfrm>
            <a:off x="10779920" y="3437795"/>
            <a:ext cx="416698" cy="120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AutoShape 46"/>
          <p:cNvCxnSpPr>
            <a:cxnSpLocks noChangeShapeType="1"/>
            <a:stCxn id="50" idx="2"/>
            <a:endCxn id="66" idx="0"/>
          </p:cNvCxnSpPr>
          <p:nvPr/>
        </p:nvCxnSpPr>
        <p:spPr bwMode="auto">
          <a:xfrm flipH="1">
            <a:off x="6390579" y="3923098"/>
            <a:ext cx="259247" cy="1129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47"/>
          <p:cNvCxnSpPr>
            <a:cxnSpLocks noChangeShapeType="1"/>
            <a:stCxn id="54" idx="2"/>
            <a:endCxn id="67" idx="0"/>
          </p:cNvCxnSpPr>
          <p:nvPr/>
        </p:nvCxnSpPr>
        <p:spPr bwMode="auto">
          <a:xfrm flipH="1">
            <a:off x="7950927" y="3928039"/>
            <a:ext cx="346239" cy="1139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AutoShape 48"/>
          <p:cNvCxnSpPr>
            <a:cxnSpLocks noChangeShapeType="1"/>
            <a:stCxn id="54" idx="2"/>
            <a:endCxn id="68" idx="0"/>
          </p:cNvCxnSpPr>
          <p:nvPr/>
        </p:nvCxnSpPr>
        <p:spPr bwMode="auto">
          <a:xfrm>
            <a:off x="8297166" y="3928039"/>
            <a:ext cx="571472" cy="1353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" name="AutoShape 49"/>
          <p:cNvCxnSpPr>
            <a:cxnSpLocks noChangeShapeType="1"/>
            <a:stCxn id="58" idx="2"/>
            <a:endCxn id="69" idx="0"/>
          </p:cNvCxnSpPr>
          <p:nvPr/>
        </p:nvCxnSpPr>
        <p:spPr bwMode="auto">
          <a:xfrm flipH="1">
            <a:off x="10277923" y="3945308"/>
            <a:ext cx="160532" cy="13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" name="Text Box 50"/>
          <p:cNvSpPr txBox="1">
            <a:spLocks noChangeArrowheads="1"/>
          </p:cNvSpPr>
          <p:nvPr/>
        </p:nvSpPr>
        <p:spPr bwMode="auto">
          <a:xfrm>
            <a:off x="6199285" y="4036017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7758839" y="4042009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6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auto">
          <a:xfrm>
            <a:off x="8676550" y="4063383"/>
            <a:ext cx="384175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8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9" name="Text Box 53"/>
          <p:cNvSpPr txBox="1">
            <a:spLocks noChangeArrowheads="1"/>
          </p:cNvSpPr>
          <p:nvPr/>
        </p:nvSpPr>
        <p:spPr bwMode="auto">
          <a:xfrm>
            <a:off x="10086629" y="4084521"/>
            <a:ext cx="382588" cy="3683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extLst/>
        </p:spPr>
        <p:txBody>
          <a:bodyPr wrap="none" lIns="92075" tIns="46038" rIns="92075" bIns="46038" anchor="ctr" anchorCtr="1"/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</a:rPr>
              <a:t>14</a:t>
            </a:r>
            <a:endParaRPr kumimoji="0" lang="en-US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096" y="5291667"/>
            <a:ext cx="52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for </a:t>
            </a:r>
            <a:r>
              <a:rPr lang="en-US" dirty="0">
                <a:solidFill>
                  <a:srgbClr val="C00000"/>
                </a:solidFill>
              </a:rPr>
              <a:t>K = 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5224C5-71F4-B848-BA1D-643DE5B32AFD}"/>
              </a:ext>
            </a:extLst>
          </p:cNvPr>
          <p:cNvSpPr txBox="1"/>
          <p:nvPr/>
        </p:nvSpPr>
        <p:spPr>
          <a:xfrm>
            <a:off x="213578" y="1176153"/>
            <a:ext cx="52014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search for key  K in a tree rooted at node x compares K to the  key  </a:t>
            </a:r>
            <a:r>
              <a:rPr lang="en-US" sz="2400" dirty="0" err="1"/>
              <a:t>K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 </a:t>
            </a:r>
            <a:br>
              <a:rPr lang="en-US" sz="2400" baseline="-250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  K  = </a:t>
            </a:r>
            <a:r>
              <a:rPr lang="en-US" sz="2400" dirty="0" err="1"/>
              <a:t>K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 </a:t>
            </a:r>
            <a:r>
              <a:rPr lang="en-US" sz="2400" dirty="0"/>
              <a:t>  then stop (success)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  K  &lt;  </a:t>
            </a:r>
            <a:r>
              <a:rPr lang="en-US" sz="2400" dirty="0" err="1"/>
              <a:t>K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  </a:t>
            </a:r>
            <a:r>
              <a:rPr lang="en-US" sz="2400" dirty="0"/>
              <a:t>search for  K in the subtree rooted at the left child of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  K  &gt;  </a:t>
            </a:r>
            <a:r>
              <a:rPr lang="en-US" sz="2400" dirty="0" err="1"/>
              <a:t>K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  </a:t>
            </a:r>
            <a:r>
              <a:rPr lang="en-US" sz="2400" dirty="0"/>
              <a:t>search for  K in the subtree rooted at the right child of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899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391</Words>
  <Application>Microsoft Macintosh PowerPoint</Application>
  <PresentationFormat>Widescreen</PresentationFormat>
  <Paragraphs>176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Binary Search Tree Revision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 Revision</dc:title>
  <dc:creator>Mordecai J. Golin</dc:creator>
  <cp:lastModifiedBy>Microsoft Office User</cp:lastModifiedBy>
  <cp:revision>6</cp:revision>
  <dcterms:created xsi:type="dcterms:W3CDTF">2017-02-02T05:00:29Z</dcterms:created>
  <dcterms:modified xsi:type="dcterms:W3CDTF">2019-02-02T15:01:34Z</dcterms:modified>
</cp:coreProperties>
</file>