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28" r:id="rId1"/>
  </p:sldMasterIdLst>
  <p:notesMasterIdLst>
    <p:notesMasterId r:id="rId7"/>
  </p:notesMasterIdLst>
  <p:handoutMasterIdLst>
    <p:handoutMasterId r:id="rId8"/>
  </p:handoutMasterIdLst>
  <p:sldIdLst>
    <p:sldId id="659" r:id="rId2"/>
    <p:sldId id="660" r:id="rId3"/>
    <p:sldId id="661" r:id="rId4"/>
    <p:sldId id="662" r:id="rId5"/>
    <p:sldId id="664" r:id="rId6"/>
  </p:sldIdLst>
  <p:sldSz cx="9144000" cy="6858000" type="screen4x3"/>
  <p:notesSz cx="9269413" cy="7019925"/>
  <p:custShowLst>
    <p:custShow name="handout" id="0">
      <p:sldLst/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Comic Sans MS" pitchFamily="92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Comic Sans MS" pitchFamily="92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Comic Sans MS" pitchFamily="92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Comic Sans MS" pitchFamily="92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Comic Sans MS" pitchFamily="92" charset="0"/>
        <a:ea typeface="+mn-ea"/>
        <a:cs typeface="+mn-cs"/>
      </a:defRPr>
    </a:lvl5pPr>
    <a:lvl6pPr marL="2286000" algn="l" defTabSz="914400" rtl="0" eaLnBrk="1" latinLnBrk="0" hangingPunct="1">
      <a:defRPr kumimoji="1" sz="1600" kern="1200">
        <a:solidFill>
          <a:schemeClr val="tx1"/>
        </a:solidFill>
        <a:latin typeface="Comic Sans MS" pitchFamily="92" charset="0"/>
        <a:ea typeface="+mn-ea"/>
        <a:cs typeface="+mn-cs"/>
      </a:defRPr>
    </a:lvl6pPr>
    <a:lvl7pPr marL="2743200" algn="l" defTabSz="914400" rtl="0" eaLnBrk="1" latinLnBrk="0" hangingPunct="1">
      <a:defRPr kumimoji="1" sz="1600" kern="1200">
        <a:solidFill>
          <a:schemeClr val="tx1"/>
        </a:solidFill>
        <a:latin typeface="Comic Sans MS" pitchFamily="92" charset="0"/>
        <a:ea typeface="+mn-ea"/>
        <a:cs typeface="+mn-cs"/>
      </a:defRPr>
    </a:lvl7pPr>
    <a:lvl8pPr marL="3200400" algn="l" defTabSz="914400" rtl="0" eaLnBrk="1" latinLnBrk="0" hangingPunct="1">
      <a:defRPr kumimoji="1" sz="1600" kern="1200">
        <a:solidFill>
          <a:schemeClr val="tx1"/>
        </a:solidFill>
        <a:latin typeface="Comic Sans MS" pitchFamily="92" charset="0"/>
        <a:ea typeface="+mn-ea"/>
        <a:cs typeface="+mn-cs"/>
      </a:defRPr>
    </a:lvl8pPr>
    <a:lvl9pPr marL="3657600" algn="l" defTabSz="914400" rtl="0" eaLnBrk="1" latinLnBrk="0" hangingPunct="1">
      <a:defRPr kumimoji="1" sz="1600" kern="1200">
        <a:solidFill>
          <a:schemeClr val="tx1"/>
        </a:solidFill>
        <a:latin typeface="Comic Sans MS" pitchFamily="92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10">
          <p15:clr>
            <a:srgbClr val="A4A3A4"/>
          </p15:clr>
        </p15:guide>
        <p15:guide id="2" pos="291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399"/>
    <a:srgbClr val="990033"/>
    <a:srgbClr val="006600"/>
    <a:srgbClr val="CC0000"/>
    <a:srgbClr val="336699"/>
    <a:srgbClr val="008080"/>
    <a:srgbClr val="FF33CC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59" autoAdjust="0"/>
    <p:restoredTop sz="86571" autoAdjust="0"/>
  </p:normalViewPr>
  <p:slideViewPr>
    <p:cSldViewPr snapToGrid="0">
      <p:cViewPr varScale="1">
        <p:scale>
          <a:sx n="134" d="100"/>
          <a:sy n="134" d="100"/>
        </p:scale>
        <p:origin x="1434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-1818" y="-90"/>
      </p:cViewPr>
      <p:guideLst>
        <p:guide orient="horz" pos="2210"/>
        <p:guide pos="291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14788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>
            <a:lvl1pPr defTabSz="930275">
              <a:defRPr kumimoji="0" sz="1200"/>
            </a:lvl1pPr>
          </a:lstStyle>
          <a:p>
            <a:endParaRPr lang="en-US" alt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54625" y="0"/>
            <a:ext cx="4014788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>
            <a:lvl1pPr algn="r" defTabSz="930275">
              <a:defRPr kumimoji="0" sz="1200"/>
            </a:lvl1pPr>
          </a:lstStyle>
          <a:p>
            <a:fld id="{1C98CF92-FE8F-4544-883E-93E1A845B995}" type="datetime1">
              <a:rPr lang="en-US" altLang="en-US"/>
              <a:pPr/>
              <a:t>9/13/2016</a:t>
            </a:fld>
            <a:endParaRPr lang="en-US" altLang="en-US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669088"/>
            <a:ext cx="4014788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b" anchorCtr="0" compatLnSpc="1">
            <a:prstTxWarp prst="textNoShape">
              <a:avLst/>
            </a:prstTxWarp>
          </a:bodyPr>
          <a:lstStyle>
            <a:lvl1pPr defTabSz="930275">
              <a:defRPr kumimoji="0" sz="1200"/>
            </a:lvl1pPr>
          </a:lstStyle>
          <a:p>
            <a:r>
              <a:rPr lang="en-US" altLang="en-US"/>
              <a:t>Copyright 2000, Kevin Wayne</a:t>
            </a:r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54625" y="6669088"/>
            <a:ext cx="4014788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b" anchorCtr="0" compatLnSpc="1">
            <a:prstTxWarp prst="textNoShape">
              <a:avLst/>
            </a:prstTxWarp>
          </a:bodyPr>
          <a:lstStyle>
            <a:lvl1pPr algn="r" defTabSz="930275">
              <a:defRPr kumimoji="0" sz="1200"/>
            </a:lvl1pPr>
          </a:lstStyle>
          <a:p>
            <a:fld id="{0ABAAD25-F78D-4C47-8C9A-6831EC60E59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51421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Rectangle 8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14788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>
            <a:lvl1pPr defTabSz="930275">
              <a:defRPr kumimoji="0" sz="1200"/>
            </a:lvl1pPr>
          </a:lstStyle>
          <a:p>
            <a:endParaRPr lang="en-US" altLang="en-US"/>
          </a:p>
        </p:txBody>
      </p:sp>
      <p:sp>
        <p:nvSpPr>
          <p:cNvPr id="2057" name="Rectangle 9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8" name="Rectangle 10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38250" y="3333750"/>
            <a:ext cx="6792913" cy="315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059" name="Rectangle 11"/>
          <p:cNvSpPr>
            <a:spLocks noGrp="1" noChangeArrowheads="1"/>
          </p:cNvSpPr>
          <p:nvPr>
            <p:ph type="dt" idx="1"/>
          </p:nvPr>
        </p:nvSpPr>
        <p:spPr bwMode="auto">
          <a:xfrm>
            <a:off x="5254625" y="0"/>
            <a:ext cx="4014788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>
            <a:lvl1pPr algn="r" defTabSz="930275">
              <a:defRPr kumimoji="0" sz="1200"/>
            </a:lvl1pPr>
          </a:lstStyle>
          <a:p>
            <a:fld id="{61120DF4-8A95-4914-B67F-ECEC512AA56E}" type="datetime1">
              <a:rPr lang="en-US" altLang="en-US"/>
              <a:pPr/>
              <a:t>9/13/2016</a:t>
            </a:fld>
            <a:endParaRPr lang="en-US" altLang="en-US"/>
          </a:p>
        </p:txBody>
      </p:sp>
      <p:sp>
        <p:nvSpPr>
          <p:cNvPr id="2060" name="Rectangle 12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669088"/>
            <a:ext cx="4014788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b" anchorCtr="0" compatLnSpc="1">
            <a:prstTxWarp prst="textNoShape">
              <a:avLst/>
            </a:prstTxWarp>
          </a:bodyPr>
          <a:lstStyle>
            <a:lvl1pPr defTabSz="930275">
              <a:defRPr kumimoji="0" sz="1200"/>
            </a:lvl1pPr>
          </a:lstStyle>
          <a:p>
            <a:r>
              <a:rPr lang="en-US" altLang="en-US"/>
              <a:t>Copyright 2000, Kevin Wayne</a:t>
            </a:r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54625" y="6669088"/>
            <a:ext cx="4014788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b" anchorCtr="0" compatLnSpc="1">
            <a:prstTxWarp prst="textNoShape">
              <a:avLst/>
            </a:prstTxWarp>
          </a:bodyPr>
          <a:lstStyle>
            <a:lvl1pPr algn="r" defTabSz="930275">
              <a:defRPr kumimoji="0" sz="1200"/>
            </a:lvl1pPr>
          </a:lstStyle>
          <a:p>
            <a:fld id="{1B4C024C-3CC4-4067-9D68-683747307D4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7025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itchFamily="92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itchFamily="92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itchFamily="92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itchFamily="92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itchFamily="9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762" name="Line 2"/>
          <p:cNvSpPr>
            <a:spLocks noChangeShapeType="1"/>
          </p:cNvSpPr>
          <p:nvPr/>
        </p:nvSpPr>
        <p:spPr bwMode="auto">
          <a:xfrm>
            <a:off x="0" y="1708150"/>
            <a:ext cx="9147175" cy="0"/>
          </a:xfrm>
          <a:prstGeom prst="line">
            <a:avLst/>
          </a:prstGeom>
          <a:noFill/>
          <a:ln w="12700" cap="sq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9763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0" y="0"/>
            <a:ext cx="9144000" cy="1524000"/>
          </a:xfrm>
        </p:spPr>
        <p:txBody>
          <a:bodyPr anchor="b"/>
          <a:lstStyle>
            <a:lvl1pPr>
              <a:lnSpc>
                <a:spcPct val="80000"/>
              </a:lnSpc>
              <a:defRPr sz="32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629764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220788" y="2671763"/>
            <a:ext cx="7162800" cy="3094037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/>
          <a:lstStyle>
            <a:lvl1pPr defTabSz="915988">
              <a:defRPr sz="1600"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160439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3F24DC5-4143-47C7-9B48-477A17933674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382468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152400"/>
            <a:ext cx="228600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52400"/>
            <a:ext cx="670560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16CC6C4-DAE9-4EF7-BD30-38BE9150A6D8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3376137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9144000" cy="45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7848600" cy="5410200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A91AB74-BC2C-47DC-8A56-3F4E23B550F6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7961391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19CEA5E-A52F-477C-A1B9-D932CD65C239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1231404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14400"/>
            <a:ext cx="38481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914400"/>
            <a:ext cx="38481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3ACDD4E-0887-4D1C-8CD3-1A47133E8F62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6131077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8383644-D5A4-4450-A605-9DB93A04C5C1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172668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6FBA9D3-90C8-46DD-BD8E-A62873EBB6AB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46383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8581444-77EA-4CF4-AF52-459B037769CD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3333101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8EBA151-C655-4950-ACBC-515DE10FA42C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378637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2BEF9A6-7EE4-4A1B-9D3D-62D370A982DC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139498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7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304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6287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14400"/>
            <a:ext cx="78486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US" altLang="en-US" dirty="0" smtClean="0"/>
          </a:p>
        </p:txBody>
      </p:sp>
      <p:sp>
        <p:nvSpPr>
          <p:cNvPr id="62874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fld id="{8D8C83EA-4169-4958-96BE-2E35AA6149FF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474998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+mj-lt"/>
          <a:ea typeface="+mj-ea"/>
          <a:cs typeface="+mj-cs"/>
        </a:defRPr>
      </a:lvl1pPr>
      <a:lvl2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2pPr>
      <a:lvl3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3pPr>
      <a:lvl4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4pPr>
      <a:lvl5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5pPr>
      <a:lvl6pPr marL="457200"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6pPr>
      <a:lvl7pPr marL="914400"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7pPr>
      <a:lvl8pPr marL="1371600"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8pPr>
      <a:lvl9pPr marL="1828800"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9pPr>
    </p:titleStyle>
    <p:bodyStyle>
      <a:lvl1pPr algn="l" rtl="0" eaLnBrk="1" fontAlgn="base" hangingPunct="1">
        <a:lnSpc>
          <a:spcPts val="2600"/>
        </a:lnSpc>
        <a:spcBef>
          <a:spcPct val="0"/>
        </a:spcBef>
        <a:spcAft>
          <a:spcPts val="1200"/>
        </a:spcAft>
        <a:buClr>
          <a:srgbClr val="003399"/>
        </a:buClr>
        <a:buSzPct val="50000"/>
        <a:buFont typeface="Monotype Sorts" pitchFamily="92" charset="2"/>
        <a:defRPr kumimoji="1">
          <a:solidFill>
            <a:srgbClr val="003399"/>
          </a:solidFill>
          <a:latin typeface="+mn-lt"/>
          <a:ea typeface="+mn-ea"/>
          <a:cs typeface="+mn-cs"/>
        </a:defRPr>
      </a:lvl1pPr>
      <a:lvl2pPr marL="346075" indent="-231775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35000"/>
        <a:buFont typeface="Monotype Sorts" pitchFamily="92" charset="2"/>
        <a:buChar char="n"/>
        <a:defRPr kumimoji="1">
          <a:solidFill>
            <a:schemeClr val="tx1"/>
          </a:solidFill>
          <a:latin typeface="+mn-lt"/>
        </a:defRPr>
      </a:lvl2pPr>
      <a:lvl3pPr marL="627063" indent="-166688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80000"/>
        <a:buChar char="–"/>
        <a:defRPr kumimoji="1">
          <a:solidFill>
            <a:schemeClr val="tx1"/>
          </a:solidFill>
          <a:latin typeface="+mn-lt"/>
        </a:defRPr>
      </a:lvl3pPr>
      <a:lvl4pPr marL="1147763" indent="-40481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Font typeface="Wingdings" pitchFamily="92" charset="2"/>
        <a:buChar char="!"/>
        <a:defRPr kumimoji="1">
          <a:solidFill>
            <a:schemeClr val="tx1"/>
          </a:solidFill>
          <a:latin typeface="+mn-lt"/>
        </a:defRPr>
      </a:lvl4pPr>
      <a:lvl5pPr marL="15398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5pPr>
      <a:lvl6pPr marL="19970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6pPr>
      <a:lvl7pPr marL="24542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7pPr>
      <a:lvl8pPr marL="29114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8pPr>
      <a:lvl9pPr marL="33686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1AB74-BC2C-47DC-8A56-3F4E23B550F6}" type="slidenum">
              <a:rPr lang="en-US" altLang="en-US" smtClean="0"/>
              <a:pPr/>
              <a:t>1</a:t>
            </a:fld>
            <a:endParaRPr lang="en-US" altLang="en-US" sz="140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6365767"/>
              </p:ext>
            </p:extLst>
          </p:nvPr>
        </p:nvGraphicFramePr>
        <p:xfrm>
          <a:off x="1432564" y="1854193"/>
          <a:ext cx="6287584" cy="9183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2974"/>
                <a:gridCol w="392974"/>
                <a:gridCol w="392974"/>
                <a:gridCol w="392974"/>
                <a:gridCol w="392974"/>
                <a:gridCol w="392974"/>
                <a:gridCol w="392974"/>
                <a:gridCol w="392974"/>
                <a:gridCol w="392974"/>
                <a:gridCol w="392974"/>
                <a:gridCol w="392974"/>
                <a:gridCol w="392974"/>
                <a:gridCol w="392974"/>
                <a:gridCol w="392974"/>
                <a:gridCol w="392974"/>
                <a:gridCol w="392974"/>
              </a:tblGrid>
              <a:tr h="507055">
                <a:tc gridSpan="16"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Call Selection(A, 1, 15, 10)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is-I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</a:tr>
              <a:tr h="41127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</a:t>
                      </a:r>
                      <a:endParaRPr 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12700" marR="12700" marT="1270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12700" marR="12700" marT="1270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</a:t>
                      </a:r>
                    </a:p>
                  </a:txBody>
                  <a:tcPr marL="12700" marR="12700" marT="1270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</a:t>
                      </a:r>
                    </a:p>
                  </a:txBody>
                  <a:tcPr marL="12700" marR="12700" marT="1270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6</a:t>
                      </a:r>
                    </a:p>
                  </a:txBody>
                  <a:tcPr marL="12700" marR="12700" marT="1270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</a:t>
                      </a:r>
                    </a:p>
                  </a:txBody>
                  <a:tcPr marL="12700" marR="12700" marT="1270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8</a:t>
                      </a:r>
                    </a:p>
                  </a:txBody>
                  <a:tcPr marL="12700" marR="12700" marT="1270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11</a:t>
                      </a:r>
                    </a:p>
                  </a:txBody>
                  <a:tcPr marL="12700" marR="12700" marT="1270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10</a:t>
                      </a:r>
                    </a:p>
                  </a:txBody>
                  <a:tcPr marL="12700" marR="12700" marT="1270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12</a:t>
                      </a:r>
                    </a:p>
                  </a:txBody>
                  <a:tcPr marL="12700" marR="12700" marT="1270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</a:t>
                      </a:r>
                    </a:p>
                  </a:txBody>
                  <a:tcPr marL="12700" marR="12700" marT="1270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15</a:t>
                      </a:r>
                    </a:p>
                  </a:txBody>
                  <a:tcPr marL="12700" marR="12700" marT="1270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14</a:t>
                      </a:r>
                    </a:p>
                  </a:txBody>
                  <a:tcPr marL="12700" marR="12700" marT="1270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13</a:t>
                      </a:r>
                    </a:p>
                  </a:txBody>
                  <a:tcPr marL="12700" marR="12700" marT="1270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1380794"/>
              </p:ext>
            </p:extLst>
          </p:nvPr>
        </p:nvGraphicFramePr>
        <p:xfrm>
          <a:off x="1428208" y="3992148"/>
          <a:ext cx="6287584" cy="9183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2974"/>
                <a:gridCol w="392974"/>
                <a:gridCol w="392974"/>
                <a:gridCol w="392974"/>
                <a:gridCol w="392974"/>
                <a:gridCol w="392974"/>
                <a:gridCol w="392974"/>
                <a:gridCol w="392974"/>
                <a:gridCol w="392974"/>
                <a:gridCol w="392974"/>
                <a:gridCol w="392974"/>
                <a:gridCol w="392974"/>
                <a:gridCol w="392974"/>
                <a:gridCol w="392974"/>
                <a:gridCol w="392974"/>
                <a:gridCol w="392974"/>
              </a:tblGrid>
              <a:tr h="507055">
                <a:tc gridSpan="16"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return Selection(A,</a:t>
                      </a:r>
                      <a:r>
                        <a:rPr lang="en-US" sz="1600" baseline="0" dirty="0" smtClean="0"/>
                        <a:t> 1, </a:t>
                      </a:r>
                      <a:r>
                        <a:rPr lang="en-US" altLang="zh-TW" sz="1600" baseline="0" dirty="0" smtClean="0"/>
                        <a:t>12</a:t>
                      </a:r>
                      <a:r>
                        <a:rPr lang="en-US" sz="1600" baseline="0" dirty="0" smtClean="0"/>
                        <a:t>, 10)</a:t>
                      </a:r>
                      <a:endParaRPr lang="en-US" sz="16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is-I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</a:tr>
              <a:tr h="41127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</a:t>
                      </a:r>
                      <a:endParaRPr 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12700" marR="12700" marT="1270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12700" marR="12700" marT="1270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</a:t>
                      </a:r>
                    </a:p>
                  </a:txBody>
                  <a:tcPr marL="12700" marR="12700" marT="1270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</a:t>
                      </a:r>
                    </a:p>
                  </a:txBody>
                  <a:tcPr marL="12700" marR="12700" marT="1270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6</a:t>
                      </a:r>
                    </a:p>
                  </a:txBody>
                  <a:tcPr marL="12700" marR="12700" marT="1270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</a:t>
                      </a:r>
                    </a:p>
                  </a:txBody>
                  <a:tcPr marL="12700" marR="12700" marT="1270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8</a:t>
                      </a:r>
                    </a:p>
                  </a:txBody>
                  <a:tcPr marL="12700" marR="12700" marT="1270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11</a:t>
                      </a:r>
                    </a:p>
                  </a:txBody>
                  <a:tcPr marL="12700" marR="12700" marT="1270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10</a:t>
                      </a:r>
                    </a:p>
                  </a:txBody>
                  <a:tcPr marL="12700" marR="12700" marT="1270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12</a:t>
                      </a:r>
                    </a:p>
                  </a:txBody>
                  <a:tcPr marL="12700" marR="12700" marT="1270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</a:t>
                      </a:r>
                    </a:p>
                  </a:txBody>
                  <a:tcPr marL="12700" marR="12700" marT="1270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13</a:t>
                      </a:r>
                    </a:p>
                  </a:txBody>
                  <a:tcPr marL="12700" marR="12700" marT="1270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14</a:t>
                      </a:r>
                    </a:p>
                  </a:txBody>
                  <a:tcPr marL="12700" marR="12700" marT="1270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15</a:t>
                      </a:r>
                    </a:p>
                  </a:txBody>
                  <a:tcPr marL="12700" marR="12700" marT="1270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428208" y="3213060"/>
            <a:ext cx="32319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dirty="0" smtClean="0"/>
              <a:t> = 1, r = 15, </a:t>
            </a:r>
            <a:r>
              <a:rPr lang="en-US" dirty="0" err="1" smtClean="0"/>
              <a:t>i</a:t>
            </a:r>
            <a:r>
              <a:rPr lang="en-US" dirty="0" smtClean="0"/>
              <a:t> = 10, q = </a:t>
            </a:r>
            <a:r>
              <a:rPr lang="en-US" altLang="zh-TW" dirty="0" smtClean="0"/>
              <a:t>13</a:t>
            </a:r>
            <a:r>
              <a:rPr lang="en-US" dirty="0" smtClean="0"/>
              <a:t>, k = </a:t>
            </a:r>
            <a:r>
              <a:rPr lang="en-US" altLang="zh-TW" dirty="0" smtClean="0"/>
              <a:t>13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313908" y="5247547"/>
            <a:ext cx="713714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Goal is to find 10</a:t>
            </a:r>
            <a:r>
              <a:rPr lang="en-US" sz="1400" baseline="30000" dirty="0" smtClean="0">
                <a:solidFill>
                  <a:srgbClr val="FF0000"/>
                </a:solidFill>
              </a:rPr>
              <a:t>th</a:t>
            </a:r>
            <a:r>
              <a:rPr lang="en-US" sz="1400" dirty="0" smtClean="0">
                <a:solidFill>
                  <a:srgbClr val="FF0000"/>
                </a:solidFill>
              </a:rPr>
              <a:t> item in  A[1..15].  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Current problem is to find 10</a:t>
            </a:r>
            <a:r>
              <a:rPr lang="en-US" sz="1400" baseline="30000" dirty="0" smtClean="0">
                <a:solidFill>
                  <a:srgbClr val="FF0000"/>
                </a:solidFill>
              </a:rPr>
              <a:t>th</a:t>
            </a:r>
            <a:r>
              <a:rPr lang="en-US" sz="1400" dirty="0" smtClean="0">
                <a:solidFill>
                  <a:srgbClr val="FF0000"/>
                </a:solidFill>
              </a:rPr>
              <a:t>  item in A[1..15]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/>
            </a:r>
            <a:br>
              <a:rPr lang="en-US" sz="1400" dirty="0" smtClean="0">
                <a:solidFill>
                  <a:srgbClr val="FF0000"/>
                </a:solidFill>
              </a:rPr>
            </a:br>
            <a:r>
              <a:rPr lang="en-US" sz="1400" dirty="0" smtClean="0"/>
              <a:t>Yellow item is current pivot;  Grey items have been thrown away.</a:t>
            </a:r>
            <a:br>
              <a:rPr lang="en-US" sz="1400" dirty="0" smtClean="0"/>
            </a:br>
            <a:r>
              <a:rPr lang="en-US" sz="1400" dirty="0" smtClean="0"/>
              <a:t>Search is only done in white (+yellow) subarray.</a:t>
            </a:r>
          </a:p>
          <a:p>
            <a:endParaRPr lang="en-US" sz="1400" dirty="0" smtClean="0"/>
          </a:p>
          <a:p>
            <a:r>
              <a:rPr lang="en-US" sz="1400" dirty="0" smtClean="0"/>
              <a:t>After Pivoting, problem is reduced to </a:t>
            </a:r>
            <a:r>
              <a:rPr lang="en-US" sz="1400" dirty="0" smtClean="0">
                <a:solidFill>
                  <a:srgbClr val="FF0000"/>
                </a:solidFill>
              </a:rPr>
              <a:t>finding 10</a:t>
            </a:r>
            <a:r>
              <a:rPr lang="en-US" sz="1400" baseline="30000" dirty="0" smtClean="0">
                <a:solidFill>
                  <a:srgbClr val="FF0000"/>
                </a:solidFill>
              </a:rPr>
              <a:t>th</a:t>
            </a:r>
            <a:r>
              <a:rPr lang="en-US" sz="1400" dirty="0" smtClean="0">
                <a:solidFill>
                  <a:srgbClr val="FF0000"/>
                </a:solidFill>
              </a:rPr>
              <a:t> item in A[1..12]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415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1AB74-BC2C-47DC-8A56-3F4E23B550F6}" type="slidenum">
              <a:rPr lang="en-US" altLang="en-US" smtClean="0"/>
              <a:pPr/>
              <a:t>2</a:t>
            </a:fld>
            <a:endParaRPr lang="en-US" altLang="en-US" sz="140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8808030"/>
              </p:ext>
            </p:extLst>
          </p:nvPr>
        </p:nvGraphicFramePr>
        <p:xfrm>
          <a:off x="1432564" y="1854193"/>
          <a:ext cx="6287584" cy="9183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2974"/>
                <a:gridCol w="392974"/>
                <a:gridCol w="392974"/>
                <a:gridCol w="392974"/>
                <a:gridCol w="392974"/>
                <a:gridCol w="392974"/>
                <a:gridCol w="392974"/>
                <a:gridCol w="392974"/>
                <a:gridCol w="392974"/>
                <a:gridCol w="392974"/>
                <a:gridCol w="392974"/>
                <a:gridCol w="392974"/>
                <a:gridCol w="392974"/>
                <a:gridCol w="392974"/>
                <a:gridCol w="392974"/>
                <a:gridCol w="392974"/>
              </a:tblGrid>
              <a:tr h="507055">
                <a:tc gridSpan="16"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Call Selection(A,</a:t>
                      </a:r>
                      <a:r>
                        <a:rPr lang="en-US" sz="1600" baseline="0" dirty="0" smtClean="0"/>
                        <a:t> 1, </a:t>
                      </a:r>
                      <a:r>
                        <a:rPr lang="en-US" altLang="zh-TW" sz="1600" baseline="0" dirty="0" smtClean="0"/>
                        <a:t>12</a:t>
                      </a:r>
                      <a:r>
                        <a:rPr lang="en-US" sz="1600" baseline="0" dirty="0" smtClean="0"/>
                        <a:t>, 10)</a:t>
                      </a:r>
                      <a:endParaRPr lang="en-US" sz="16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is-I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</a:tr>
              <a:tr h="41127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</a:t>
                      </a:r>
                      <a:endParaRPr 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12700" marR="12700" marT="1270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12700" marR="12700" marT="1270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</a:t>
                      </a:r>
                    </a:p>
                  </a:txBody>
                  <a:tcPr marL="12700" marR="12700" marT="1270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</a:t>
                      </a:r>
                    </a:p>
                  </a:txBody>
                  <a:tcPr marL="12700" marR="12700" marT="1270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6</a:t>
                      </a:r>
                    </a:p>
                  </a:txBody>
                  <a:tcPr marL="12700" marR="12700" marT="1270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</a:t>
                      </a:r>
                    </a:p>
                  </a:txBody>
                  <a:tcPr marL="12700" marR="12700" marT="1270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8</a:t>
                      </a:r>
                    </a:p>
                  </a:txBody>
                  <a:tcPr marL="12700" marR="12700" marT="1270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11</a:t>
                      </a:r>
                    </a:p>
                  </a:txBody>
                  <a:tcPr marL="12700" marR="12700" marT="1270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10</a:t>
                      </a:r>
                    </a:p>
                  </a:txBody>
                  <a:tcPr marL="12700" marR="12700" marT="1270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12</a:t>
                      </a:r>
                    </a:p>
                  </a:txBody>
                  <a:tcPr marL="12700" marR="12700" marT="1270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</a:t>
                      </a:r>
                    </a:p>
                  </a:txBody>
                  <a:tcPr marL="12700" marR="12700" marT="1270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13</a:t>
                      </a:r>
                    </a:p>
                  </a:txBody>
                  <a:tcPr marL="12700" marR="12700" marT="1270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14</a:t>
                      </a:r>
                    </a:p>
                  </a:txBody>
                  <a:tcPr marL="12700" marR="12700" marT="1270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15</a:t>
                      </a:r>
                    </a:p>
                  </a:txBody>
                  <a:tcPr marL="12700" marR="12700" marT="1270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369816"/>
              </p:ext>
            </p:extLst>
          </p:nvPr>
        </p:nvGraphicFramePr>
        <p:xfrm>
          <a:off x="1428208" y="3992148"/>
          <a:ext cx="6287584" cy="9183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2974"/>
                <a:gridCol w="392974"/>
                <a:gridCol w="392974"/>
                <a:gridCol w="392974"/>
                <a:gridCol w="392974"/>
                <a:gridCol w="392974"/>
                <a:gridCol w="392974"/>
                <a:gridCol w="392974"/>
                <a:gridCol w="392974"/>
                <a:gridCol w="392974"/>
                <a:gridCol w="392974"/>
                <a:gridCol w="392974"/>
                <a:gridCol w="392974"/>
                <a:gridCol w="392974"/>
                <a:gridCol w="392974"/>
                <a:gridCol w="392974"/>
              </a:tblGrid>
              <a:tr h="507055">
                <a:tc gridSpan="16"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return Selection(A,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altLang="zh-TW" sz="1600" baseline="0" dirty="0" smtClean="0"/>
                        <a:t>6</a:t>
                      </a:r>
                      <a:r>
                        <a:rPr lang="en-US" sz="1600" baseline="0" dirty="0" smtClean="0"/>
                        <a:t>, </a:t>
                      </a:r>
                      <a:r>
                        <a:rPr lang="en-US" altLang="zh-TW" sz="1600" baseline="0" dirty="0" smtClean="0"/>
                        <a:t>12</a:t>
                      </a:r>
                      <a:r>
                        <a:rPr lang="en-US" sz="1600" baseline="0" dirty="0" smtClean="0"/>
                        <a:t>, </a:t>
                      </a:r>
                      <a:r>
                        <a:rPr lang="en-US" altLang="zh-TW" sz="1600" baseline="0" dirty="0" smtClean="0"/>
                        <a:t>5</a:t>
                      </a:r>
                      <a:r>
                        <a:rPr lang="en-US" sz="1600" baseline="0" dirty="0" smtClean="0"/>
                        <a:t>)</a:t>
                      </a:r>
                      <a:endParaRPr lang="en-US" sz="16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is-I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</a:tr>
              <a:tr h="41127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</a:t>
                      </a:r>
                      <a:endParaRPr 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12700" marR="12700" marT="1270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12700" marR="12700" marT="1270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</a:t>
                      </a:r>
                    </a:p>
                  </a:txBody>
                  <a:tcPr marL="12700" marR="12700" marT="1270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</a:t>
                      </a:r>
                    </a:p>
                  </a:txBody>
                  <a:tcPr marL="12700" marR="12700" marT="1270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6</a:t>
                      </a:r>
                    </a:p>
                  </a:txBody>
                  <a:tcPr marL="12700" marR="12700" marT="1270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</a:t>
                      </a:r>
                    </a:p>
                  </a:txBody>
                  <a:tcPr marL="12700" marR="12700" marT="1270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8</a:t>
                      </a:r>
                    </a:p>
                  </a:txBody>
                  <a:tcPr marL="12700" marR="12700" marT="1270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11</a:t>
                      </a:r>
                    </a:p>
                  </a:txBody>
                  <a:tcPr marL="12700" marR="12700" marT="1270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10</a:t>
                      </a:r>
                    </a:p>
                  </a:txBody>
                  <a:tcPr marL="12700" marR="12700" marT="1270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12</a:t>
                      </a:r>
                    </a:p>
                  </a:txBody>
                  <a:tcPr marL="12700" marR="12700" marT="1270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</a:t>
                      </a:r>
                    </a:p>
                  </a:txBody>
                  <a:tcPr marL="12700" marR="12700" marT="1270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13</a:t>
                      </a:r>
                    </a:p>
                  </a:txBody>
                  <a:tcPr marL="12700" marR="12700" marT="1270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14</a:t>
                      </a:r>
                    </a:p>
                  </a:txBody>
                  <a:tcPr marL="12700" marR="12700" marT="1270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15</a:t>
                      </a:r>
                    </a:p>
                  </a:txBody>
                  <a:tcPr marL="12700" marR="12700" marT="1270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428208" y="3213060"/>
            <a:ext cx="30460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dirty="0" smtClean="0"/>
              <a:t> = 1, r = </a:t>
            </a:r>
            <a:r>
              <a:rPr lang="en-US" altLang="zh-TW" dirty="0" smtClean="0"/>
              <a:t>12</a:t>
            </a:r>
            <a:r>
              <a:rPr lang="en-US" dirty="0" smtClean="0"/>
              <a:t>, </a:t>
            </a:r>
            <a:r>
              <a:rPr lang="en-US" dirty="0" err="1" smtClean="0"/>
              <a:t>i</a:t>
            </a:r>
            <a:r>
              <a:rPr lang="en-US" dirty="0" smtClean="0"/>
              <a:t> = 10, q = </a:t>
            </a:r>
            <a:r>
              <a:rPr lang="en-US" altLang="zh-TW" dirty="0" smtClean="0"/>
              <a:t>5</a:t>
            </a:r>
            <a:r>
              <a:rPr lang="en-US" dirty="0" smtClean="0"/>
              <a:t>, k = </a:t>
            </a:r>
            <a:r>
              <a:rPr lang="en-US" altLang="zh-TW" dirty="0" smtClean="0"/>
              <a:t>5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13908" y="5247547"/>
            <a:ext cx="713714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Goal is to find 10</a:t>
            </a:r>
            <a:r>
              <a:rPr lang="en-US" sz="1400" baseline="30000" dirty="0" smtClean="0">
                <a:solidFill>
                  <a:srgbClr val="FF0000"/>
                </a:solidFill>
              </a:rPr>
              <a:t>th</a:t>
            </a:r>
            <a:r>
              <a:rPr lang="en-US" sz="1400" dirty="0" smtClean="0">
                <a:solidFill>
                  <a:srgbClr val="FF0000"/>
                </a:solidFill>
              </a:rPr>
              <a:t> item in  A[1..15].  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Current problem is to find 10</a:t>
            </a:r>
            <a:r>
              <a:rPr lang="en-US" sz="1400" baseline="30000" dirty="0" smtClean="0">
                <a:solidFill>
                  <a:srgbClr val="FF0000"/>
                </a:solidFill>
              </a:rPr>
              <a:t>th</a:t>
            </a:r>
            <a:r>
              <a:rPr lang="en-US" sz="1400" dirty="0" smtClean="0">
                <a:solidFill>
                  <a:srgbClr val="FF0000"/>
                </a:solidFill>
              </a:rPr>
              <a:t>  item in A[1..12]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/>
            </a:r>
            <a:br>
              <a:rPr lang="en-US" sz="1400" dirty="0" smtClean="0">
                <a:solidFill>
                  <a:srgbClr val="FF0000"/>
                </a:solidFill>
              </a:rPr>
            </a:br>
            <a:r>
              <a:rPr lang="en-US" sz="1400" dirty="0" smtClean="0"/>
              <a:t>Yellow item is current pivot;  Grey items have been thrown away.</a:t>
            </a:r>
            <a:br>
              <a:rPr lang="en-US" sz="1400" dirty="0" smtClean="0"/>
            </a:br>
            <a:r>
              <a:rPr lang="en-US" sz="1400" dirty="0" smtClean="0"/>
              <a:t>Search is only done in white (+yellow) subarray.</a:t>
            </a:r>
          </a:p>
          <a:p>
            <a:endParaRPr lang="en-US" sz="1400" dirty="0" smtClean="0"/>
          </a:p>
          <a:p>
            <a:r>
              <a:rPr lang="en-US" sz="1400" dirty="0" smtClean="0"/>
              <a:t>After Pivoting, problem is reduced to </a:t>
            </a:r>
            <a:r>
              <a:rPr lang="en-US" sz="1400" dirty="0" smtClean="0">
                <a:solidFill>
                  <a:srgbClr val="FF0000"/>
                </a:solidFill>
              </a:rPr>
              <a:t>finding 5</a:t>
            </a:r>
            <a:r>
              <a:rPr lang="en-US" sz="1400" baseline="30000" dirty="0" smtClean="0">
                <a:solidFill>
                  <a:srgbClr val="FF0000"/>
                </a:solidFill>
              </a:rPr>
              <a:t>th</a:t>
            </a:r>
            <a:r>
              <a:rPr lang="en-US" sz="1400" dirty="0" smtClean="0">
                <a:solidFill>
                  <a:srgbClr val="FF0000"/>
                </a:solidFill>
              </a:rPr>
              <a:t> item in A[6..12]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7004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1AB74-BC2C-47DC-8A56-3F4E23B550F6}" type="slidenum">
              <a:rPr lang="en-US" altLang="en-US" smtClean="0"/>
              <a:pPr/>
              <a:t>3</a:t>
            </a:fld>
            <a:endParaRPr lang="en-US" altLang="en-US" sz="140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4109796"/>
              </p:ext>
            </p:extLst>
          </p:nvPr>
        </p:nvGraphicFramePr>
        <p:xfrm>
          <a:off x="1432564" y="1854193"/>
          <a:ext cx="6287584" cy="9183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2974"/>
                <a:gridCol w="392974"/>
                <a:gridCol w="392974"/>
                <a:gridCol w="392974"/>
                <a:gridCol w="392974"/>
                <a:gridCol w="392974"/>
                <a:gridCol w="392974"/>
                <a:gridCol w="392974"/>
                <a:gridCol w="392974"/>
                <a:gridCol w="392974"/>
                <a:gridCol w="392974"/>
                <a:gridCol w="392974"/>
                <a:gridCol w="392974"/>
                <a:gridCol w="392974"/>
                <a:gridCol w="392974"/>
                <a:gridCol w="392974"/>
              </a:tblGrid>
              <a:tr h="507055">
                <a:tc gridSpan="16"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Call Selection(A,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altLang="zh-TW" sz="1600" baseline="0" dirty="0" smtClean="0"/>
                        <a:t>6</a:t>
                      </a:r>
                      <a:r>
                        <a:rPr lang="en-US" sz="1600" baseline="0" dirty="0" smtClean="0"/>
                        <a:t>, </a:t>
                      </a:r>
                      <a:r>
                        <a:rPr lang="en-US" altLang="zh-TW" sz="1600" baseline="0" dirty="0" smtClean="0"/>
                        <a:t>12</a:t>
                      </a:r>
                      <a:r>
                        <a:rPr lang="en-US" sz="1600" baseline="0" dirty="0" smtClean="0"/>
                        <a:t>, </a:t>
                      </a:r>
                      <a:r>
                        <a:rPr lang="en-US" altLang="zh-TW" sz="1600" baseline="0" dirty="0" smtClean="0"/>
                        <a:t>5</a:t>
                      </a:r>
                      <a:r>
                        <a:rPr lang="en-US" sz="1600" baseline="0" dirty="0" smtClean="0"/>
                        <a:t>)</a:t>
                      </a:r>
                      <a:endParaRPr lang="en-US" sz="16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is-I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</a:tr>
              <a:tr h="41127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</a:t>
                      </a:r>
                      <a:endParaRPr 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12700" marR="12700" marT="1270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12700" marR="12700" marT="1270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</a:t>
                      </a:r>
                    </a:p>
                  </a:txBody>
                  <a:tcPr marL="12700" marR="12700" marT="1270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</a:t>
                      </a:r>
                    </a:p>
                  </a:txBody>
                  <a:tcPr marL="12700" marR="12700" marT="1270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6</a:t>
                      </a:r>
                    </a:p>
                  </a:txBody>
                  <a:tcPr marL="12700" marR="12700" marT="1270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</a:t>
                      </a:r>
                    </a:p>
                  </a:txBody>
                  <a:tcPr marL="12700" marR="12700" marT="1270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8</a:t>
                      </a:r>
                    </a:p>
                  </a:txBody>
                  <a:tcPr marL="12700" marR="12700" marT="1270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11</a:t>
                      </a:r>
                    </a:p>
                  </a:txBody>
                  <a:tcPr marL="12700" marR="12700" marT="1270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10</a:t>
                      </a:r>
                    </a:p>
                  </a:txBody>
                  <a:tcPr marL="12700" marR="12700" marT="1270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12</a:t>
                      </a:r>
                    </a:p>
                  </a:txBody>
                  <a:tcPr marL="12700" marR="12700" marT="1270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</a:t>
                      </a:r>
                    </a:p>
                  </a:txBody>
                  <a:tcPr marL="12700" marR="12700" marT="1270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13</a:t>
                      </a:r>
                    </a:p>
                  </a:txBody>
                  <a:tcPr marL="12700" marR="12700" marT="1270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14</a:t>
                      </a:r>
                    </a:p>
                  </a:txBody>
                  <a:tcPr marL="12700" marR="12700" marT="1270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15</a:t>
                      </a:r>
                    </a:p>
                  </a:txBody>
                  <a:tcPr marL="12700" marR="12700" marT="1270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730331"/>
              </p:ext>
            </p:extLst>
          </p:nvPr>
        </p:nvGraphicFramePr>
        <p:xfrm>
          <a:off x="1428208" y="3992148"/>
          <a:ext cx="6287584" cy="9183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2974"/>
                <a:gridCol w="392974"/>
                <a:gridCol w="392974"/>
                <a:gridCol w="392974"/>
                <a:gridCol w="392974"/>
                <a:gridCol w="392974"/>
                <a:gridCol w="392974"/>
                <a:gridCol w="392974"/>
                <a:gridCol w="392974"/>
                <a:gridCol w="392974"/>
                <a:gridCol w="392974"/>
                <a:gridCol w="392974"/>
                <a:gridCol w="392974"/>
                <a:gridCol w="392974"/>
                <a:gridCol w="392974"/>
                <a:gridCol w="392974"/>
              </a:tblGrid>
              <a:tr h="507055">
                <a:tc gridSpan="16"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return Selection(A,</a:t>
                      </a:r>
                      <a:r>
                        <a:rPr lang="en-US" sz="1600" baseline="0" dirty="0" smtClean="0"/>
                        <a:t> 1</a:t>
                      </a:r>
                      <a:r>
                        <a:rPr lang="en-US" altLang="zh-TW" sz="1600" baseline="0" dirty="0" smtClean="0"/>
                        <a:t>0</a:t>
                      </a:r>
                      <a:r>
                        <a:rPr lang="en-US" sz="1600" baseline="0" dirty="0" smtClean="0"/>
                        <a:t>, </a:t>
                      </a:r>
                      <a:r>
                        <a:rPr lang="en-US" altLang="zh-TW" sz="1600" baseline="0" dirty="0" smtClean="0"/>
                        <a:t>12</a:t>
                      </a:r>
                      <a:r>
                        <a:rPr lang="en-US" sz="1600" baseline="0" dirty="0" smtClean="0"/>
                        <a:t>, </a:t>
                      </a:r>
                      <a:r>
                        <a:rPr lang="en-US" altLang="zh-TW" sz="1600" baseline="0" dirty="0" smtClean="0"/>
                        <a:t>1</a:t>
                      </a:r>
                      <a:r>
                        <a:rPr lang="en-US" sz="1600" baseline="0" dirty="0" smtClean="0"/>
                        <a:t>)</a:t>
                      </a:r>
                      <a:endParaRPr lang="en-US" sz="16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is-I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</a:tr>
              <a:tr h="41127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</a:t>
                      </a:r>
                      <a:endParaRPr 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12700" marR="12700" marT="1270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12700" marR="12700" marT="1270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</a:t>
                      </a:r>
                    </a:p>
                  </a:txBody>
                  <a:tcPr marL="12700" marR="12700" marT="1270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</a:t>
                      </a:r>
                    </a:p>
                  </a:txBody>
                  <a:tcPr marL="12700" marR="12700" marT="1270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6</a:t>
                      </a:r>
                    </a:p>
                  </a:txBody>
                  <a:tcPr marL="12700" marR="12700" marT="1270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</a:t>
                      </a:r>
                    </a:p>
                  </a:txBody>
                  <a:tcPr marL="12700" marR="12700" marT="1270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8</a:t>
                      </a:r>
                    </a:p>
                  </a:txBody>
                  <a:tcPr marL="12700" marR="12700" marT="1270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</a:t>
                      </a:r>
                    </a:p>
                  </a:txBody>
                  <a:tcPr marL="12700" marR="12700" marT="1270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10</a:t>
                      </a:r>
                    </a:p>
                  </a:txBody>
                  <a:tcPr marL="12700" marR="12700" marT="1270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12</a:t>
                      </a:r>
                    </a:p>
                  </a:txBody>
                  <a:tcPr marL="12700" marR="12700" marT="1270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11</a:t>
                      </a:r>
                    </a:p>
                  </a:txBody>
                  <a:tcPr marL="12700" marR="12700" marT="1270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13</a:t>
                      </a:r>
                    </a:p>
                  </a:txBody>
                  <a:tcPr marL="12700" marR="12700" marT="1270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14</a:t>
                      </a:r>
                    </a:p>
                  </a:txBody>
                  <a:tcPr marL="12700" marR="12700" marT="1270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15</a:t>
                      </a:r>
                    </a:p>
                  </a:txBody>
                  <a:tcPr marL="12700" marR="12700" marT="1270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428208" y="3213060"/>
            <a:ext cx="30780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dirty="0" smtClean="0"/>
              <a:t> = </a:t>
            </a:r>
            <a:r>
              <a:rPr lang="en-US" altLang="zh-TW" dirty="0" smtClean="0"/>
              <a:t>6</a:t>
            </a:r>
            <a:r>
              <a:rPr lang="en-US" dirty="0" smtClean="0"/>
              <a:t>, r = </a:t>
            </a:r>
            <a:r>
              <a:rPr lang="en-US" altLang="zh-TW" dirty="0" smtClean="0"/>
              <a:t>12</a:t>
            </a:r>
            <a:r>
              <a:rPr lang="en-US" dirty="0" smtClean="0"/>
              <a:t>, </a:t>
            </a:r>
            <a:r>
              <a:rPr lang="en-US" dirty="0" err="1" smtClean="0"/>
              <a:t>i</a:t>
            </a:r>
            <a:r>
              <a:rPr lang="en-US" dirty="0" smtClean="0"/>
              <a:t> = </a:t>
            </a:r>
            <a:r>
              <a:rPr lang="en-US" altLang="zh-TW" dirty="0" smtClean="0"/>
              <a:t>5</a:t>
            </a:r>
            <a:r>
              <a:rPr lang="en-US" dirty="0" smtClean="0"/>
              <a:t>, q = </a:t>
            </a:r>
            <a:r>
              <a:rPr lang="en-US" altLang="zh-TW" dirty="0" smtClean="0"/>
              <a:t>9</a:t>
            </a:r>
            <a:r>
              <a:rPr lang="en-US" dirty="0" smtClean="0"/>
              <a:t>, k = </a:t>
            </a:r>
            <a:r>
              <a:rPr lang="en-US" altLang="zh-TW" dirty="0" smtClean="0"/>
              <a:t>4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13908" y="5247547"/>
            <a:ext cx="713714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Goal is to find 10</a:t>
            </a:r>
            <a:r>
              <a:rPr lang="en-US" sz="1400" baseline="30000" dirty="0" smtClean="0">
                <a:solidFill>
                  <a:srgbClr val="FF0000"/>
                </a:solidFill>
              </a:rPr>
              <a:t>th</a:t>
            </a:r>
            <a:r>
              <a:rPr lang="en-US" sz="1400" dirty="0" smtClean="0">
                <a:solidFill>
                  <a:srgbClr val="FF0000"/>
                </a:solidFill>
              </a:rPr>
              <a:t> item in  A[1..15].  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Current problem is to find 5</a:t>
            </a:r>
            <a:r>
              <a:rPr lang="en-US" sz="1400" baseline="30000" dirty="0" smtClean="0">
                <a:solidFill>
                  <a:srgbClr val="FF0000"/>
                </a:solidFill>
              </a:rPr>
              <a:t>th</a:t>
            </a:r>
            <a:r>
              <a:rPr lang="en-US" sz="1400" dirty="0" smtClean="0">
                <a:solidFill>
                  <a:srgbClr val="FF0000"/>
                </a:solidFill>
              </a:rPr>
              <a:t>  item in A[6..12]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/>
            </a:r>
            <a:br>
              <a:rPr lang="en-US" sz="1400" dirty="0" smtClean="0">
                <a:solidFill>
                  <a:srgbClr val="FF0000"/>
                </a:solidFill>
              </a:rPr>
            </a:br>
            <a:r>
              <a:rPr lang="en-US" sz="1400" dirty="0" smtClean="0"/>
              <a:t>Yellow item is current pivot;  Grey items have been thrown away.</a:t>
            </a:r>
            <a:br>
              <a:rPr lang="en-US" sz="1400" dirty="0" smtClean="0"/>
            </a:br>
            <a:r>
              <a:rPr lang="en-US" sz="1400" dirty="0" smtClean="0"/>
              <a:t>Search is only done in white (+yellow) subarray.</a:t>
            </a:r>
          </a:p>
          <a:p>
            <a:endParaRPr lang="en-US" sz="1400" dirty="0" smtClean="0"/>
          </a:p>
          <a:p>
            <a:r>
              <a:rPr lang="en-US" sz="1400" dirty="0" smtClean="0"/>
              <a:t>After Pivoting, problem is reduced to </a:t>
            </a:r>
            <a:r>
              <a:rPr lang="en-US" sz="1400" dirty="0" smtClean="0">
                <a:solidFill>
                  <a:srgbClr val="FF0000"/>
                </a:solidFill>
              </a:rPr>
              <a:t>finding 1</a:t>
            </a:r>
            <a:r>
              <a:rPr lang="en-US" sz="1400" baseline="30000" dirty="0" smtClean="0">
                <a:solidFill>
                  <a:srgbClr val="FF0000"/>
                </a:solidFill>
              </a:rPr>
              <a:t>st</a:t>
            </a:r>
            <a:r>
              <a:rPr lang="en-US" sz="1400" dirty="0" smtClean="0">
                <a:solidFill>
                  <a:srgbClr val="FF0000"/>
                </a:solidFill>
              </a:rPr>
              <a:t>  item in A[10..12]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9667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1AB74-BC2C-47DC-8A56-3F4E23B550F6}" type="slidenum">
              <a:rPr lang="en-US" altLang="en-US" smtClean="0"/>
              <a:pPr/>
              <a:t>4</a:t>
            </a:fld>
            <a:endParaRPr lang="en-US" altLang="en-US" sz="140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7656597"/>
              </p:ext>
            </p:extLst>
          </p:nvPr>
        </p:nvGraphicFramePr>
        <p:xfrm>
          <a:off x="1432564" y="1854193"/>
          <a:ext cx="6287584" cy="9183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2974"/>
                <a:gridCol w="392974"/>
                <a:gridCol w="392974"/>
                <a:gridCol w="392974"/>
                <a:gridCol w="392974"/>
                <a:gridCol w="392974"/>
                <a:gridCol w="392974"/>
                <a:gridCol w="392974"/>
                <a:gridCol w="392974"/>
                <a:gridCol w="392974"/>
                <a:gridCol w="392974"/>
                <a:gridCol w="392974"/>
                <a:gridCol w="392974"/>
                <a:gridCol w="392974"/>
                <a:gridCol w="392974"/>
                <a:gridCol w="392974"/>
              </a:tblGrid>
              <a:tr h="507055">
                <a:tc gridSpan="16"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Call Selection(A,</a:t>
                      </a:r>
                      <a:r>
                        <a:rPr lang="en-US" sz="1600" baseline="0" dirty="0" smtClean="0"/>
                        <a:t> 1</a:t>
                      </a:r>
                      <a:r>
                        <a:rPr lang="en-US" altLang="zh-TW" sz="1600" baseline="0" dirty="0" smtClean="0"/>
                        <a:t>0</a:t>
                      </a:r>
                      <a:r>
                        <a:rPr lang="en-US" sz="1600" baseline="0" dirty="0" smtClean="0"/>
                        <a:t>, </a:t>
                      </a:r>
                      <a:r>
                        <a:rPr lang="en-US" altLang="zh-TW" sz="1600" baseline="0" dirty="0" smtClean="0"/>
                        <a:t>12</a:t>
                      </a:r>
                      <a:r>
                        <a:rPr lang="en-US" sz="1600" baseline="0" dirty="0" smtClean="0"/>
                        <a:t>, </a:t>
                      </a:r>
                      <a:r>
                        <a:rPr lang="en-US" altLang="zh-TW" sz="1600" baseline="0" dirty="0" smtClean="0"/>
                        <a:t>1</a:t>
                      </a:r>
                      <a:r>
                        <a:rPr lang="en-US" sz="1600" baseline="0" dirty="0" smtClean="0"/>
                        <a:t>)</a:t>
                      </a:r>
                      <a:endParaRPr lang="en-US" sz="16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is-I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</a:tr>
              <a:tr h="41127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</a:t>
                      </a:r>
                      <a:endParaRPr 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12700" marR="12700" marT="1270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12700" marR="12700" marT="1270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</a:t>
                      </a:r>
                    </a:p>
                  </a:txBody>
                  <a:tcPr marL="12700" marR="12700" marT="1270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</a:t>
                      </a:r>
                    </a:p>
                  </a:txBody>
                  <a:tcPr marL="12700" marR="12700" marT="1270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6</a:t>
                      </a:r>
                    </a:p>
                  </a:txBody>
                  <a:tcPr marL="12700" marR="12700" marT="1270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</a:t>
                      </a:r>
                    </a:p>
                  </a:txBody>
                  <a:tcPr marL="12700" marR="12700" marT="1270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8</a:t>
                      </a:r>
                    </a:p>
                  </a:txBody>
                  <a:tcPr marL="12700" marR="12700" marT="1270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</a:t>
                      </a:r>
                    </a:p>
                  </a:txBody>
                  <a:tcPr marL="12700" marR="12700" marT="1270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10</a:t>
                      </a:r>
                    </a:p>
                  </a:txBody>
                  <a:tcPr marL="12700" marR="12700" marT="1270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12</a:t>
                      </a:r>
                    </a:p>
                  </a:txBody>
                  <a:tcPr marL="12700" marR="12700" marT="1270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11</a:t>
                      </a:r>
                    </a:p>
                  </a:txBody>
                  <a:tcPr marL="12700" marR="12700" marT="1270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13</a:t>
                      </a:r>
                    </a:p>
                  </a:txBody>
                  <a:tcPr marL="12700" marR="12700" marT="1270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14</a:t>
                      </a:r>
                    </a:p>
                  </a:txBody>
                  <a:tcPr marL="12700" marR="12700" marT="1270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15</a:t>
                      </a:r>
                    </a:p>
                  </a:txBody>
                  <a:tcPr marL="12700" marR="12700" marT="1270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052551"/>
              </p:ext>
            </p:extLst>
          </p:nvPr>
        </p:nvGraphicFramePr>
        <p:xfrm>
          <a:off x="1428208" y="3992148"/>
          <a:ext cx="6287584" cy="9183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2974"/>
                <a:gridCol w="392974"/>
                <a:gridCol w="392974"/>
                <a:gridCol w="392974"/>
                <a:gridCol w="392974"/>
                <a:gridCol w="392974"/>
                <a:gridCol w="392974"/>
                <a:gridCol w="392974"/>
                <a:gridCol w="392974"/>
                <a:gridCol w="392974"/>
                <a:gridCol w="392974"/>
                <a:gridCol w="392974"/>
                <a:gridCol w="392974"/>
                <a:gridCol w="392974"/>
                <a:gridCol w="392974"/>
                <a:gridCol w="392974"/>
              </a:tblGrid>
              <a:tr h="507055">
                <a:tc gridSpan="16"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return Selection(A,</a:t>
                      </a:r>
                      <a:r>
                        <a:rPr lang="en-US" sz="1600" baseline="0" dirty="0" smtClean="0"/>
                        <a:t> 1</a:t>
                      </a:r>
                      <a:r>
                        <a:rPr lang="en-US" altLang="zh-TW" sz="1600" baseline="0" dirty="0" smtClean="0"/>
                        <a:t>0</a:t>
                      </a:r>
                      <a:r>
                        <a:rPr lang="en-US" sz="1600" baseline="0" dirty="0" smtClean="0"/>
                        <a:t>, </a:t>
                      </a:r>
                      <a:r>
                        <a:rPr lang="en-US" altLang="zh-TW" sz="1600" baseline="0" dirty="0" smtClean="0"/>
                        <a:t>10</a:t>
                      </a:r>
                      <a:r>
                        <a:rPr lang="en-US" sz="1600" baseline="0" dirty="0" smtClean="0"/>
                        <a:t>, </a:t>
                      </a:r>
                      <a:r>
                        <a:rPr lang="en-US" altLang="zh-TW" sz="1600" baseline="0" dirty="0" smtClean="0"/>
                        <a:t>1</a:t>
                      </a:r>
                      <a:r>
                        <a:rPr lang="en-US" sz="1600" baseline="0" dirty="0" smtClean="0"/>
                        <a:t>)</a:t>
                      </a:r>
                      <a:endParaRPr lang="en-US" sz="16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is-I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</a:tr>
              <a:tr h="41127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</a:t>
                      </a:r>
                      <a:endParaRPr 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12700" marR="12700" marT="1270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12700" marR="12700" marT="1270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</a:t>
                      </a:r>
                    </a:p>
                  </a:txBody>
                  <a:tcPr marL="12700" marR="12700" marT="1270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</a:t>
                      </a:r>
                    </a:p>
                  </a:txBody>
                  <a:tcPr marL="12700" marR="12700" marT="1270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6</a:t>
                      </a:r>
                    </a:p>
                  </a:txBody>
                  <a:tcPr marL="12700" marR="12700" marT="1270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</a:t>
                      </a:r>
                    </a:p>
                  </a:txBody>
                  <a:tcPr marL="12700" marR="12700" marT="1270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8</a:t>
                      </a:r>
                    </a:p>
                  </a:txBody>
                  <a:tcPr marL="12700" marR="12700" marT="1270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</a:t>
                      </a:r>
                    </a:p>
                  </a:txBody>
                  <a:tcPr marL="12700" marR="12700" marT="1270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10</a:t>
                      </a:r>
                    </a:p>
                  </a:txBody>
                  <a:tcPr marL="12700" marR="12700" marT="1270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11</a:t>
                      </a:r>
                    </a:p>
                  </a:txBody>
                  <a:tcPr marL="12700" marR="12700" marT="1270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12</a:t>
                      </a:r>
                    </a:p>
                  </a:txBody>
                  <a:tcPr marL="12700" marR="12700" marT="1270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13</a:t>
                      </a:r>
                    </a:p>
                  </a:txBody>
                  <a:tcPr marL="12700" marR="12700" marT="1270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14</a:t>
                      </a:r>
                    </a:p>
                  </a:txBody>
                  <a:tcPr marL="12700" marR="12700" marT="1270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15</a:t>
                      </a:r>
                    </a:p>
                  </a:txBody>
                  <a:tcPr marL="12700" marR="12700" marT="1270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428208" y="3213060"/>
            <a:ext cx="31999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dirty="0" smtClean="0"/>
              <a:t> = 1</a:t>
            </a:r>
            <a:r>
              <a:rPr lang="en-US" altLang="zh-TW" dirty="0" smtClean="0"/>
              <a:t>0</a:t>
            </a:r>
            <a:r>
              <a:rPr lang="en-US" dirty="0" smtClean="0"/>
              <a:t>, r = </a:t>
            </a:r>
            <a:r>
              <a:rPr lang="en-US" altLang="zh-TW" dirty="0" smtClean="0"/>
              <a:t>12</a:t>
            </a:r>
            <a:r>
              <a:rPr lang="en-US" dirty="0" smtClean="0"/>
              <a:t>, </a:t>
            </a:r>
            <a:r>
              <a:rPr lang="en-US" dirty="0" err="1" smtClean="0"/>
              <a:t>i</a:t>
            </a:r>
            <a:r>
              <a:rPr lang="en-US" dirty="0" smtClean="0"/>
              <a:t> = </a:t>
            </a:r>
            <a:r>
              <a:rPr lang="en-US" altLang="zh-TW" dirty="0" smtClean="0"/>
              <a:t>1</a:t>
            </a:r>
            <a:r>
              <a:rPr lang="en-US" dirty="0" smtClean="0"/>
              <a:t>, q = </a:t>
            </a:r>
            <a:r>
              <a:rPr lang="en-US" altLang="zh-TW" dirty="0" smtClean="0"/>
              <a:t>11</a:t>
            </a:r>
            <a:r>
              <a:rPr lang="en-US" dirty="0" smtClean="0"/>
              <a:t>, k = </a:t>
            </a:r>
            <a:r>
              <a:rPr lang="en-US" altLang="zh-TW" dirty="0" smtClean="0"/>
              <a:t>2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13908" y="5247547"/>
            <a:ext cx="713714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Goal is to find 10</a:t>
            </a:r>
            <a:r>
              <a:rPr lang="en-US" sz="1400" baseline="30000" dirty="0" smtClean="0">
                <a:solidFill>
                  <a:srgbClr val="FF0000"/>
                </a:solidFill>
              </a:rPr>
              <a:t>th</a:t>
            </a:r>
            <a:r>
              <a:rPr lang="en-US" sz="1400" dirty="0" smtClean="0">
                <a:solidFill>
                  <a:srgbClr val="FF0000"/>
                </a:solidFill>
              </a:rPr>
              <a:t> item in  A[1..15].  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Current problem is to find 1</a:t>
            </a:r>
            <a:r>
              <a:rPr lang="en-US" sz="1400" baseline="30000" dirty="0" smtClean="0">
                <a:solidFill>
                  <a:srgbClr val="FF0000"/>
                </a:solidFill>
              </a:rPr>
              <a:t>st</a:t>
            </a:r>
            <a:r>
              <a:rPr lang="en-US" sz="1400" dirty="0" smtClean="0">
                <a:solidFill>
                  <a:srgbClr val="FF0000"/>
                </a:solidFill>
              </a:rPr>
              <a:t>   item in A[10..12]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/>
            </a:r>
            <a:br>
              <a:rPr lang="en-US" sz="1400" dirty="0" smtClean="0">
                <a:solidFill>
                  <a:srgbClr val="FF0000"/>
                </a:solidFill>
              </a:rPr>
            </a:br>
            <a:r>
              <a:rPr lang="en-US" sz="1400" dirty="0" smtClean="0"/>
              <a:t>Yellow item is current pivot;  Grey items have been thrown away.</a:t>
            </a:r>
            <a:br>
              <a:rPr lang="en-US" sz="1400" dirty="0" smtClean="0"/>
            </a:br>
            <a:r>
              <a:rPr lang="en-US" sz="1400" dirty="0" smtClean="0"/>
              <a:t>Search is only done in white (+yellow) subarray.</a:t>
            </a:r>
          </a:p>
          <a:p>
            <a:endParaRPr lang="en-US" sz="1400" dirty="0" smtClean="0"/>
          </a:p>
          <a:p>
            <a:r>
              <a:rPr lang="en-US" sz="1400" dirty="0" smtClean="0"/>
              <a:t>After Pivoting, problem is reduced to </a:t>
            </a:r>
            <a:r>
              <a:rPr lang="en-US" sz="1400" dirty="0" smtClean="0">
                <a:solidFill>
                  <a:srgbClr val="FF0000"/>
                </a:solidFill>
              </a:rPr>
              <a:t>finding 1</a:t>
            </a:r>
            <a:r>
              <a:rPr lang="en-US" sz="1400" baseline="30000" dirty="0" smtClean="0">
                <a:solidFill>
                  <a:srgbClr val="FF0000"/>
                </a:solidFill>
              </a:rPr>
              <a:t>st</a:t>
            </a:r>
            <a:r>
              <a:rPr lang="en-US" sz="1400" dirty="0" smtClean="0">
                <a:solidFill>
                  <a:srgbClr val="FF0000"/>
                </a:solidFill>
              </a:rPr>
              <a:t>  item in A[10..10]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4306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1AB74-BC2C-47DC-8A56-3F4E23B550F6}" type="slidenum">
              <a:rPr lang="en-US" altLang="en-US" smtClean="0"/>
              <a:pPr/>
              <a:t>5</a:t>
            </a:fld>
            <a:endParaRPr lang="en-US" altLang="en-US" sz="140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297301"/>
              </p:ext>
            </p:extLst>
          </p:nvPr>
        </p:nvGraphicFramePr>
        <p:xfrm>
          <a:off x="1432564" y="1854193"/>
          <a:ext cx="6287584" cy="9183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2974"/>
                <a:gridCol w="392974"/>
                <a:gridCol w="392974"/>
                <a:gridCol w="392974"/>
                <a:gridCol w="392974"/>
                <a:gridCol w="392974"/>
                <a:gridCol w="392974"/>
                <a:gridCol w="392974"/>
                <a:gridCol w="392974"/>
                <a:gridCol w="392974"/>
                <a:gridCol w="392974"/>
                <a:gridCol w="392974"/>
                <a:gridCol w="392974"/>
                <a:gridCol w="392974"/>
                <a:gridCol w="392974"/>
                <a:gridCol w="392974"/>
              </a:tblGrid>
              <a:tr h="507055">
                <a:tc gridSpan="16"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Call Selection(A,</a:t>
                      </a:r>
                      <a:r>
                        <a:rPr lang="en-US" sz="1600" baseline="0" dirty="0" smtClean="0"/>
                        <a:t> 1</a:t>
                      </a:r>
                      <a:r>
                        <a:rPr lang="en-US" altLang="zh-TW" sz="1600" baseline="0" dirty="0" smtClean="0"/>
                        <a:t>0</a:t>
                      </a:r>
                      <a:r>
                        <a:rPr lang="en-US" sz="1600" baseline="0" dirty="0" smtClean="0"/>
                        <a:t>, </a:t>
                      </a:r>
                      <a:r>
                        <a:rPr lang="en-US" altLang="zh-TW" sz="1600" baseline="0" dirty="0" smtClean="0"/>
                        <a:t>10</a:t>
                      </a:r>
                      <a:r>
                        <a:rPr lang="en-US" sz="1600" baseline="0" dirty="0" smtClean="0"/>
                        <a:t>, </a:t>
                      </a:r>
                      <a:r>
                        <a:rPr lang="en-US" altLang="zh-TW" sz="1600" baseline="0" dirty="0" smtClean="0"/>
                        <a:t>1</a:t>
                      </a:r>
                      <a:r>
                        <a:rPr lang="en-US" sz="1600" baseline="0" dirty="0" smtClean="0"/>
                        <a:t>)</a:t>
                      </a:r>
                      <a:endParaRPr lang="en-US" sz="16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is-I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</a:tr>
              <a:tr h="41127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</a:t>
                      </a:r>
                      <a:endParaRPr 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12700" marR="12700" marT="1270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12700" marR="12700" marT="1270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</a:t>
                      </a:r>
                    </a:p>
                  </a:txBody>
                  <a:tcPr marL="12700" marR="12700" marT="1270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</a:t>
                      </a:r>
                    </a:p>
                  </a:txBody>
                  <a:tcPr marL="12700" marR="12700" marT="1270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6</a:t>
                      </a:r>
                    </a:p>
                  </a:txBody>
                  <a:tcPr marL="12700" marR="12700" marT="1270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</a:t>
                      </a:r>
                    </a:p>
                  </a:txBody>
                  <a:tcPr marL="12700" marR="12700" marT="1270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8</a:t>
                      </a:r>
                    </a:p>
                  </a:txBody>
                  <a:tcPr marL="12700" marR="12700" marT="1270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</a:t>
                      </a:r>
                    </a:p>
                  </a:txBody>
                  <a:tcPr marL="12700" marR="12700" marT="1270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10</a:t>
                      </a:r>
                    </a:p>
                  </a:txBody>
                  <a:tcPr marL="12700" marR="12700" marT="1270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11</a:t>
                      </a:r>
                    </a:p>
                  </a:txBody>
                  <a:tcPr marL="12700" marR="12700" marT="1270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12</a:t>
                      </a:r>
                    </a:p>
                  </a:txBody>
                  <a:tcPr marL="12700" marR="12700" marT="1270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13</a:t>
                      </a:r>
                    </a:p>
                  </a:txBody>
                  <a:tcPr marL="12700" marR="12700" marT="1270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14</a:t>
                      </a:r>
                    </a:p>
                  </a:txBody>
                  <a:tcPr marL="12700" marR="12700" marT="1270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15</a:t>
                      </a:r>
                    </a:p>
                  </a:txBody>
                  <a:tcPr marL="12700" marR="12700" marT="1270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415170"/>
              </p:ext>
            </p:extLst>
          </p:nvPr>
        </p:nvGraphicFramePr>
        <p:xfrm>
          <a:off x="1428208" y="3992148"/>
          <a:ext cx="6287584" cy="9183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2974"/>
                <a:gridCol w="392974"/>
                <a:gridCol w="392974"/>
                <a:gridCol w="392974"/>
                <a:gridCol w="392974"/>
                <a:gridCol w="392974"/>
                <a:gridCol w="392974"/>
                <a:gridCol w="392974"/>
                <a:gridCol w="392974"/>
                <a:gridCol w="392974"/>
                <a:gridCol w="392974"/>
                <a:gridCol w="392974"/>
                <a:gridCol w="392974"/>
                <a:gridCol w="392974"/>
                <a:gridCol w="392974"/>
                <a:gridCol w="392974"/>
              </a:tblGrid>
              <a:tr h="507055">
                <a:tc gridSpan="16"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return </a:t>
                      </a:r>
                      <a:r>
                        <a:rPr lang="en-US" altLang="zh-TW" sz="1600" dirty="0" smtClean="0"/>
                        <a:t>A[10]</a:t>
                      </a:r>
                      <a:endParaRPr lang="en-US" sz="16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is-I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</a:tr>
              <a:tr h="41127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</a:t>
                      </a:r>
                      <a:endParaRPr 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12700" marR="12700" marT="1270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12700" marR="12700" marT="1270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</a:t>
                      </a:r>
                    </a:p>
                  </a:txBody>
                  <a:tcPr marL="12700" marR="12700" marT="1270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</a:t>
                      </a:r>
                    </a:p>
                  </a:txBody>
                  <a:tcPr marL="12700" marR="12700" marT="1270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6</a:t>
                      </a:r>
                    </a:p>
                  </a:txBody>
                  <a:tcPr marL="12700" marR="12700" marT="1270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</a:t>
                      </a:r>
                    </a:p>
                  </a:txBody>
                  <a:tcPr marL="12700" marR="12700" marT="1270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8</a:t>
                      </a:r>
                    </a:p>
                  </a:txBody>
                  <a:tcPr marL="12700" marR="12700" marT="1270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</a:t>
                      </a:r>
                    </a:p>
                  </a:txBody>
                  <a:tcPr marL="12700" marR="12700" marT="1270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10</a:t>
                      </a:r>
                    </a:p>
                  </a:txBody>
                  <a:tcPr marL="12700" marR="12700" marT="1270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11</a:t>
                      </a:r>
                    </a:p>
                  </a:txBody>
                  <a:tcPr marL="12700" marR="12700" marT="1270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12</a:t>
                      </a:r>
                    </a:p>
                  </a:txBody>
                  <a:tcPr marL="12700" marR="12700" marT="1270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13</a:t>
                      </a:r>
                    </a:p>
                  </a:txBody>
                  <a:tcPr marL="12700" marR="12700" marT="1270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14</a:t>
                      </a:r>
                    </a:p>
                  </a:txBody>
                  <a:tcPr marL="12700" marR="12700" marT="1270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15</a:t>
                      </a:r>
                    </a:p>
                  </a:txBody>
                  <a:tcPr marL="12700" marR="12700" marT="1270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428208" y="3213060"/>
            <a:ext cx="18918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dirty="0" smtClean="0"/>
              <a:t> = 1</a:t>
            </a:r>
            <a:r>
              <a:rPr lang="en-US" altLang="zh-TW" dirty="0" smtClean="0"/>
              <a:t>0</a:t>
            </a:r>
            <a:r>
              <a:rPr lang="en-US" dirty="0" smtClean="0"/>
              <a:t>, r = </a:t>
            </a:r>
            <a:r>
              <a:rPr lang="en-US" altLang="zh-TW" dirty="0" smtClean="0"/>
              <a:t>10</a:t>
            </a:r>
            <a:r>
              <a:rPr lang="en-US" dirty="0" smtClean="0"/>
              <a:t>, </a:t>
            </a:r>
            <a:r>
              <a:rPr lang="en-US" dirty="0" err="1" smtClean="0"/>
              <a:t>i</a:t>
            </a:r>
            <a:r>
              <a:rPr lang="en-US" dirty="0" smtClean="0"/>
              <a:t> = </a:t>
            </a:r>
            <a:r>
              <a:rPr lang="en-US" altLang="zh-TW" dirty="0" smtClean="0"/>
              <a:t>1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13908" y="5247547"/>
            <a:ext cx="713714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Goal is to find 10</a:t>
            </a:r>
            <a:r>
              <a:rPr lang="en-US" sz="1400" baseline="30000" dirty="0" smtClean="0">
                <a:solidFill>
                  <a:srgbClr val="FF0000"/>
                </a:solidFill>
              </a:rPr>
              <a:t>th</a:t>
            </a:r>
            <a:r>
              <a:rPr lang="en-US" sz="1400" dirty="0" smtClean="0">
                <a:solidFill>
                  <a:srgbClr val="FF0000"/>
                </a:solidFill>
              </a:rPr>
              <a:t> item in  A[1..15].  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Current problem is to find 1</a:t>
            </a:r>
            <a:r>
              <a:rPr lang="en-US" sz="1400" baseline="30000" dirty="0" smtClean="0">
                <a:solidFill>
                  <a:srgbClr val="FF0000"/>
                </a:solidFill>
              </a:rPr>
              <a:t>st</a:t>
            </a:r>
            <a:r>
              <a:rPr lang="en-US" sz="1400" dirty="0" smtClean="0">
                <a:solidFill>
                  <a:srgbClr val="FF0000"/>
                </a:solidFill>
              </a:rPr>
              <a:t>   item in A[10..10]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/>
            </a:r>
            <a:br>
              <a:rPr lang="en-US" sz="1400" dirty="0" smtClean="0">
                <a:solidFill>
                  <a:srgbClr val="FF0000"/>
                </a:solidFill>
              </a:rPr>
            </a:br>
            <a:r>
              <a:rPr lang="en-US" sz="1400" dirty="0" smtClean="0"/>
              <a:t>Yellow item is current pivot;  Grey items have been thrown away.</a:t>
            </a:r>
            <a:br>
              <a:rPr lang="en-US" sz="1400" dirty="0" smtClean="0"/>
            </a:br>
            <a:r>
              <a:rPr lang="en-US" sz="1400" dirty="0" smtClean="0"/>
              <a:t>Search is only done in white (+yellow) subarray.</a:t>
            </a:r>
          </a:p>
          <a:p>
            <a:endParaRPr lang="en-US" sz="1400" dirty="0" smtClean="0"/>
          </a:p>
          <a:p>
            <a:r>
              <a:rPr lang="en-US" sz="1400" dirty="0" smtClean="0"/>
              <a:t>After Pivoting, </a:t>
            </a:r>
            <a:r>
              <a:rPr lang="en-US" sz="1400" smtClean="0"/>
              <a:t>problem is solved!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4032031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alg-design 7">
      <a:dk1>
        <a:srgbClr val="000000"/>
      </a:dk1>
      <a:lt1>
        <a:srgbClr val="FFFFFF"/>
      </a:lt1>
      <a:dk2>
        <a:srgbClr val="C0C0C0"/>
      </a:dk2>
      <a:lt2>
        <a:srgbClr val="010000"/>
      </a:lt2>
      <a:accent1>
        <a:srgbClr val="CC0000"/>
      </a:accent1>
      <a:accent2>
        <a:srgbClr val="777777"/>
      </a:accent2>
      <a:accent3>
        <a:srgbClr val="FFFFFF"/>
      </a:accent3>
      <a:accent4>
        <a:srgbClr val="000000"/>
      </a:accent4>
      <a:accent5>
        <a:srgbClr val="E2AAAA"/>
      </a:accent5>
      <a:accent6>
        <a:srgbClr val="6B6B6B"/>
      </a:accent6>
      <a:hlink>
        <a:srgbClr val="4D4D4D"/>
      </a:hlink>
      <a:folHlink>
        <a:srgbClr val="660066"/>
      </a:folHlink>
    </a:clrScheme>
    <a:fontScheme name="alg-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9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92" charset="0"/>
          </a:defRPr>
        </a:defPPr>
      </a:lstStyle>
    </a:lnDef>
  </a:objectDefaults>
  <a:extraClrSchemeLst>
    <a:extraClrScheme>
      <a:clrScheme name="alg-design 1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2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000000"/>
        </a:accent1>
        <a:accent2>
          <a:srgbClr val="000099"/>
        </a:accent2>
        <a:accent3>
          <a:srgbClr val="AAAAAA"/>
        </a:accent3>
        <a:accent4>
          <a:srgbClr val="DADADA"/>
        </a:accent4>
        <a:accent5>
          <a:srgbClr val="AAAAAA"/>
        </a:accent5>
        <a:accent6>
          <a:srgbClr val="00008A"/>
        </a:accent6>
        <a:hlink>
          <a:srgbClr val="800000"/>
        </a:hlink>
        <a:folHlink>
          <a:srgbClr val="0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g-design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4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5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6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7">
        <a:dk1>
          <a:srgbClr val="000000"/>
        </a:dk1>
        <a:lt1>
          <a:srgbClr val="FFFFFF"/>
        </a:lt1>
        <a:dk2>
          <a:srgbClr val="C0C0C0"/>
        </a:dk2>
        <a:lt2>
          <a:srgbClr val="010000"/>
        </a:lt2>
        <a:accent1>
          <a:srgbClr val="CC0000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E2AAAA"/>
        </a:accent5>
        <a:accent6>
          <a:srgbClr val="6B6B6B"/>
        </a:accent6>
        <a:hlink>
          <a:srgbClr val="4D4D4D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" id="{1200D693-424D-4FB2-A13F-11690569F653}" vid="{5D5D6615-6258-4C85-988A-018CBA2BB1F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24049</TotalTime>
  <Words>456</Words>
  <Application>Microsoft Office PowerPoint</Application>
  <PresentationFormat>On-screen Show (4:3)</PresentationFormat>
  <Paragraphs>210</Paragraphs>
  <Slides>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  <vt:variant>
        <vt:lpstr>Custom Shows</vt:lpstr>
      </vt:variant>
      <vt:variant>
        <vt:i4>1</vt:i4>
      </vt:variant>
    </vt:vector>
  </HeadingPairs>
  <TitlesOfParts>
    <vt:vector size="11" baseType="lpstr">
      <vt:lpstr>Monotype Sorts</vt:lpstr>
      <vt:lpstr>Calibri</vt:lpstr>
      <vt:lpstr>Comic Sans MS</vt:lpstr>
      <vt:lpstr>Wingdings</vt:lpstr>
      <vt:lpstr>Theme1</vt:lpstr>
      <vt:lpstr>Example</vt:lpstr>
      <vt:lpstr>Example</vt:lpstr>
      <vt:lpstr>Example</vt:lpstr>
      <vt:lpstr>Example</vt:lpstr>
      <vt:lpstr>Example</vt:lpstr>
      <vt:lpstr>handout</vt:lpstr>
    </vt:vector>
  </TitlesOfParts>
  <Company>Dell Computer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Trees</dc:title>
  <dc:creator>Kevin Wayne</dc:creator>
  <cp:lastModifiedBy>M Golin</cp:lastModifiedBy>
  <cp:revision>1421</cp:revision>
  <cp:lastPrinted>2005-05-09T19:05:58Z</cp:lastPrinted>
  <dcterms:created xsi:type="dcterms:W3CDTF">1999-12-31T01:41:01Z</dcterms:created>
  <dcterms:modified xsi:type="dcterms:W3CDTF">2016-09-13T14:49:40Z</dcterms:modified>
</cp:coreProperties>
</file>