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8" r:id="rId3"/>
    <p:sldId id="259" r:id="rId4"/>
    <p:sldId id="265" r:id="rId5"/>
    <p:sldId id="260" r:id="rId6"/>
    <p:sldId id="261" r:id="rId7"/>
    <p:sldId id="270" r:id="rId8"/>
    <p:sldId id="267" r:id="rId9"/>
    <p:sldId id="266" r:id="rId10"/>
    <p:sldId id="262" r:id="rId11"/>
    <p:sldId id="263" r:id="rId12"/>
    <p:sldId id="26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54"/>
  </p:normalViewPr>
  <p:slideViewPr>
    <p:cSldViewPr snapToGrid="0" snapToObjects="1">
      <p:cViewPr varScale="1">
        <p:scale>
          <a:sx n="121" d="100"/>
          <a:sy n="121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E8E22-AF51-ED4F-9202-3BF1D9C2218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0607-F864-F949-B251-9E84FB8C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6729F-DA54-244B-9E2C-FB7D620C8B2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62781-90F2-1943-B4D7-3401652F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7F4A-EBBB-4C4B-B458-D1D16AA3B89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7693B-6153-604C-A00D-A70D49F7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 of the Optimal BST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954614"/>
                  </p:ext>
                </p:extLst>
              </p:nvPr>
            </p:nvGraphicFramePr>
            <p:xfrm>
              <a:off x="838200" y="2060020"/>
              <a:ext cx="5075712" cy="91440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6344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61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1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125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4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954614"/>
                  </p:ext>
                </p:extLst>
              </p:nvPr>
            </p:nvGraphicFramePr>
            <p:xfrm>
              <a:off x="838200" y="2060020"/>
              <a:ext cx="5075712" cy="91440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6344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2" t="-4000" r="-70384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2" t="-101961" r="-703846" b="-1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2" t="-206000" r="-703846" b="-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38200" y="169068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618844" y="175111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16436" y="1948710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815412" y="2212804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93599" y="2674490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G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013004" y="2410396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627855" y="2674490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743602" y="2410396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424917" y="2212804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9540664" y="1948710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254461" y="2674490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370208" y="2410396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064459" y="313617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180206" y="2872082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77805" y="3128812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9024772" y="262586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9178275" y="219677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9393668" y="173089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58597" y="267449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9413395" y="264058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9992521" y="216417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7576775" y="3741911"/>
            <a:ext cx="419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Optimal (min-cost) </a:t>
            </a:r>
            <a:r>
              <a:rPr lang="en-US" sz="2400" dirty="0" smtClean="0"/>
              <a:t> </a:t>
            </a:r>
            <a:r>
              <a:rPr lang="en-US" sz="2400" dirty="0" smtClean="0"/>
              <a:t>given </a:t>
            </a:r>
            <a:r>
              <a:rPr lang="en-US" sz="2400" dirty="0" smtClean="0"/>
              <a:t>input</a:t>
            </a:r>
            <a:endParaRPr lang="en-US" sz="2400" dirty="0" smtClean="0"/>
          </a:p>
          <a:p>
            <a:pPr algn="ctr"/>
            <a:r>
              <a:rPr lang="en-US" sz="2400" dirty="0" smtClean="0"/>
              <a:t>Its cost is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993474" y="4787268"/>
            <a:ext cx="54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5*4 + 20*3 + 30*2 + 50*1 + 10*3 + 20*2 + 10*3 = 290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98" y="6604084"/>
            <a:ext cx="12410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Version of 19/03/2017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4398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3" grpId="0" animBg="1"/>
      <p:bldP spid="15" grpId="0" animBg="1"/>
      <p:bldP spid="17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49677"/>
              </p:ext>
            </p:extLst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210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190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240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210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150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08096"/>
              </p:ext>
            </p:extLst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1, 5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≤5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+1, 5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305,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250,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215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210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300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=210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310,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270,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240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320,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320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=240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3, 7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270,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210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270,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260,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300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=210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  <a:blipFill>
                <a:blip r:embed="rId4"/>
                <a:stretch>
                  <a:fillRect l="-15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8"/>
              <p:cNvSpPr txBox="1">
                <a:spLocks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1, 5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 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3, 7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</m:t>
                    </m:r>
                  </m:oMath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  <a:blipFill rotWithShape="0">
                <a:blip r:embed="rId5"/>
                <a:stretch>
                  <a:fillRect l="-787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7831430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09617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029022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825069" y="405038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88080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1078398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58736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774483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008392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831591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9947338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27797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483296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7599043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38866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754613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1077374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255561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G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1274966" y="4706704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89817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1005564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300424" y="5432484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7416171" y="5168390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458197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9573944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0686879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0802626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87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6694"/>
              </p:ext>
            </p:extLst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260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190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270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150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97895"/>
              </p:ext>
            </p:extLst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</m:t>
                        </m:r>
                        <m:r>
                          <a:rPr lang="en-US" altLang="zh-TW" sz="1400" b="0" i="1" smtClean="0">
                            <a:latin typeface="Cambria Math" charset="0"/>
                          </a:rPr>
                          <m:t>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≤6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+1, 6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altLang="zh-TW" sz="1400" b="0" i="1" smtClean="0">
                                    <a:latin typeface="Cambria Math" charset="0"/>
                                  </a:rPr>
                                  <m:t>6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375,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320,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285,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260</m:t>
                            </m:r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340,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345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altLang="zh-TW" sz="1400" b="0" i="1" smtClean="0">
                        <a:latin typeface="Cambria Math" charset="0"/>
                      </a:rPr>
                      <m:t>260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</m:t>
                        </m:r>
                        <m:r>
                          <a:rPr lang="en-US" altLang="zh-TW" sz="1400" b="0" i="1" smtClean="0">
                            <a:latin typeface="Cambria Math" charset="0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350,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310,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270</m:t>
                            </m:r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350,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340,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400" b="0" i="1" smtClean="0">
                                <a:latin typeface="Cambria Math" charset="0"/>
                              </a:rPr>
                              <m:t>380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altLang="zh-TW" sz="1400" b="0" i="1" smtClean="0">
                        <a:latin typeface="Cambria Math" charset="0"/>
                      </a:rPr>
                      <m:t>270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  <a:blipFill>
                <a:blip r:embed="rId4"/>
                <a:stretch>
                  <a:fillRect l="-15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8"/>
              <p:cNvSpPr txBox="1">
                <a:spLocks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</m:t>
                        </m:r>
                        <m:r>
                          <a:rPr lang="en-US" altLang="zh-TW" sz="1400" b="0" i="1" smtClean="0">
                            <a:latin typeface="Cambria Math" charset="0"/>
                          </a:rPr>
                          <m:t>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</m:t>
                        </m:r>
                        <m:r>
                          <a:rPr lang="en-US" altLang="zh-TW" sz="1400" b="0" i="1" smtClean="0">
                            <a:latin typeface="Cambria Math" charset="0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</m:t>
                    </m:r>
                  </m:oMath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  <a:blipFill rotWithShape="0">
                <a:blip r:embed="rId5"/>
                <a:stretch>
                  <a:fillRect l="-787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7831430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29022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88080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078398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58736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774483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483296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599043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077374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255561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G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1274966" y="4706704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889817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1005564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300424" y="5432484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416171" y="5168390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686879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0802626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009617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832816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7948563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516423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0632170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85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15095"/>
              </p:ext>
            </p:extLst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260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290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190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150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86121"/>
              </p:ext>
            </p:extLst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≤7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+1, 7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1, 7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415,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360,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325,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290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370,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365,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405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altLang="zh-TW" sz="1400" b="0" i="1" smtClean="0">
                        <a:latin typeface="Cambria Math" charset="0"/>
                      </a:rPr>
                      <m:t>290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  <a:blipFill>
                <a:blip r:embed="rId4"/>
                <a:stretch>
                  <a:fillRect l="-15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8"/>
              <p:cNvSpPr txBox="1">
                <a:spLocks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</m:t>
                    </m:r>
                  </m:oMath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  <a:blipFill rotWithShape="0">
                <a:blip r:embed="rId5"/>
                <a:stretch>
                  <a:fillRect l="-787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Oval 45"/>
          <p:cNvSpPr/>
          <p:nvPr/>
        </p:nvSpPr>
        <p:spPr>
          <a:xfrm>
            <a:off x="8802924" y="2675234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000516" y="2872826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999492" y="3136920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77679" y="359860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G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9197084" y="3334512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811935" y="359860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8927682" y="3334512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608997" y="3136920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8724744" y="2872826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438541" y="359860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8554288" y="3334512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248539" y="406029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8364286" y="379619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61885" y="4052928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8208852" y="354997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8362355" y="31208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577748" y="265500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342677" y="359860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8597475" y="356470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9176601" y="30882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7562915" y="2073355"/>
            <a:ext cx="27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Tree:  Cost = 290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1624434"/>
            <a:ext cx="3230217" cy="2878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50092"/>
              </p:ext>
            </p:extLst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b="1" dirty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85</a:t>
                      </a:r>
                      <a:endParaRPr lang="en-US" sz="1400" b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260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290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190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150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60</a:t>
                      </a:r>
                      <a:endParaRPr 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16055"/>
              </p:ext>
            </p:extLst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1" dirty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≤7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+1, 7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1, 7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415,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360,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325,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290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370,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365,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405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altLang="zh-TW" sz="1400" b="0" i="1" smtClean="0">
                        <a:latin typeface="Cambria Math" charset="0"/>
                      </a:rPr>
                      <m:t>290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  <a:blipFill>
                <a:blip r:embed="rId4"/>
                <a:stretch>
                  <a:fillRect l="-15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8"/>
              <p:cNvSpPr txBox="1">
                <a:spLocks/>
              </p:cNvSpPr>
              <p:nvPr/>
            </p:nvSpPr>
            <p:spPr>
              <a:xfrm>
                <a:off x="4363658" y="4047427"/>
                <a:ext cx="2068107" cy="189038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1, 7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4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dirty="0" smtClean="0">
                    <a:solidFill>
                      <a:srgbClr val="FF0000"/>
                    </a:solidFill>
                  </a:rPr>
                  <a:t> (D)</a:t>
                </a:r>
                <a:endParaRPr lang="en-US" sz="1400" b="0" dirty="0" smtClean="0"/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1, </m:t>
                        </m:r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400" dirty="0" smtClean="0">
                    <a:solidFill>
                      <a:srgbClr val="7030A0"/>
                    </a:solidFill>
                  </a:rPr>
                  <a:t>  (C)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 7</m:t>
                        </m:r>
                      </m:e>
                    </m:d>
                    <m:r>
                      <a:rPr lang="en-US" sz="1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(F)</a:t>
                </a:r>
                <a:endParaRPr 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1, </m:t>
                        </m:r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 smtClean="0">
                    <a:solidFill>
                      <a:schemeClr val="accent2"/>
                    </a:solidFill>
                  </a:rPr>
                  <a:t>  (B)</a:t>
                </a:r>
                <a:endParaRPr lang="en-US" sz="1400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1, 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 smtClean="0">
                    <a:solidFill>
                      <a:srgbClr val="0070C0"/>
                    </a:solidFill>
                  </a:rPr>
                  <a:t>  (A)</a:t>
                </a:r>
                <a:endParaRPr lang="en-US" sz="14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400" dirty="0" smtClean="0">
                    <a:solidFill>
                      <a:srgbClr val="0070C0"/>
                    </a:solidFill>
                  </a:rPr>
                  <a:t>   (E)</a:t>
                </a:r>
                <a:endParaRPr lang="en-US" sz="14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 7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1400" dirty="0" smtClean="0">
                    <a:solidFill>
                      <a:srgbClr val="0070C0"/>
                    </a:solidFill>
                  </a:rPr>
                  <a:t>  (G)</a:t>
                </a:r>
                <a:endParaRPr lang="en-US" sz="1400" dirty="0">
                  <a:solidFill>
                    <a:srgbClr val="0070C0"/>
                  </a:solidFill>
                </a:endParaRPr>
              </a:p>
              <a:p>
                <a:endParaRPr lang="en-US" sz="1400" dirty="0"/>
              </a:p>
              <a:p>
                <a:endParaRPr lang="en-US" sz="1400" b="0" dirty="0" smtClean="0"/>
              </a:p>
            </p:txBody>
          </p:sp>
        </mc:Choice>
        <mc:Fallback>
          <p:sp>
            <p:nvSpPr>
              <p:cNvPr id="1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58" y="4047427"/>
                <a:ext cx="2068107" cy="1890386"/>
              </a:xfrm>
              <a:prstGeom prst="rect">
                <a:avLst/>
              </a:prstGeom>
              <a:blipFill>
                <a:blip r:embed="rId5"/>
                <a:stretch>
                  <a:fillRect l="-590" t="-1613" b="-1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Oval 45"/>
          <p:cNvSpPr/>
          <p:nvPr/>
        </p:nvSpPr>
        <p:spPr>
          <a:xfrm>
            <a:off x="8802924" y="2675234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solidFill>
                <a:srgbClr val="FF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000516" y="2872826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999492" y="3136920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77679" y="359860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G</a:t>
            </a:r>
            <a:endParaRPr lang="en-US" sz="1400" dirty="0">
              <a:solidFill>
                <a:srgbClr val="0070C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9197084" y="3334512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811935" y="359860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solidFill>
                <a:srgbClr val="0070C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8927682" y="3334512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608997" y="3136920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8724744" y="2872826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438541" y="359860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solidFill>
                <a:schemeClr val="accent2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8554288" y="3334512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248539" y="406029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n-US" sz="1400" dirty="0">
              <a:solidFill>
                <a:srgbClr val="0070C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8364286" y="379619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61885" y="4052928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8208852" y="354997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8362355" y="31208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577748" y="265500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342677" y="359860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8597475" y="356470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9176601" y="30882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7562915" y="2073355"/>
            <a:ext cx="27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Tree:  Cost = 290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1624434"/>
            <a:ext cx="3230217" cy="2878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 of the Optimal BST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5076329"/>
                  </p:ext>
                </p:extLst>
              </p:nvPr>
            </p:nvGraphicFramePr>
            <p:xfrm>
              <a:off x="838200" y="1722878"/>
              <a:ext cx="5075712" cy="91440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6344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61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1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125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4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5076329"/>
                  </p:ext>
                </p:extLst>
              </p:nvPr>
            </p:nvGraphicFramePr>
            <p:xfrm>
              <a:off x="838200" y="1722878"/>
              <a:ext cx="5075712" cy="91440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6344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44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2" t="-4000" r="-70384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4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2" t="-101961" r="-703846" b="-1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2" t="-206000" r="-703846" b="-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4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38200" y="13535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2081" y="3077424"/>
                <a:ext cx="6291531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400" kern="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Set:</a:t>
                </a:r>
                <a:r>
                  <a:rPr kumimoji="1" lang="en-US" sz="2400" kern="0" noProof="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</m:t>
                    </m:r>
                    <m:r>
                      <a:rPr kumimoji="1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kumimoji="1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1" y="3077424"/>
                <a:ext cx="6291531" cy="517834"/>
              </a:xfrm>
              <a:prstGeom prst="rect">
                <a:avLst/>
              </a:prstGeom>
              <a:blipFill>
                <a:blip r:embed="rId3"/>
                <a:stretch>
                  <a:fillRect l="-1453" t="-5882" b="-1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92081" y="3938602"/>
                <a:ext cx="9233169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400" b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Define:      </a:t>
                </a:r>
                <a14:m>
                  <m:oMath xmlns:m="http://schemas.openxmlformats.org/officeDocument/2006/math">
                    <m:r>
                      <a:rPr kumimoji="1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kumimoji="1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kumimoji="1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minimum cost of any BST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1" y="3938602"/>
                <a:ext cx="9233169" cy="491417"/>
              </a:xfrm>
              <a:prstGeom prst="rect">
                <a:avLst/>
              </a:prstGeom>
              <a:blipFill>
                <a:blip r:embed="rId4"/>
                <a:stretch>
                  <a:fillRect l="-990" t="-1111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92080" y="4989684"/>
                <a:ext cx="9943397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Tx/>
                  <a:buNone/>
                  <a:tabLst/>
                  <a:defRPr/>
                </a:pPr>
                <a:r>
                  <a:rPr kumimoji="1" lang="en-US" sz="2400" b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Recurrence:               </a:t>
                </a:r>
                <a14:m>
                  <m:oMath xmlns:m="http://schemas.openxmlformats.org/officeDocument/2006/math">
                    <m:r>
                      <a:rPr kumimoji="1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sz="2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kumimoji="1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kumimoji="1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} </m:t>
                        </m:r>
                      </m:e>
                    </m:func>
                  </m:oMath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0" y="4989684"/>
                <a:ext cx="9943397" cy="425758"/>
              </a:xfrm>
              <a:prstGeom prst="rect">
                <a:avLst/>
              </a:prstGeom>
              <a:blipFill>
                <a:blip r:embed="rId5"/>
                <a:stretch>
                  <a:fillRect l="-920" t="-44928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2081" y="5763480"/>
                <a:ext cx="7893729" cy="91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ts val="2600"/>
                  </a:lnSpc>
                  <a:spcBef>
                    <a:spcPts val="1200"/>
                  </a:spcBef>
                  <a:buClr>
                    <a:srgbClr val="003399"/>
                  </a:buClr>
                  <a:buSzPct val="50000"/>
                </a:pPr>
                <a:r>
                  <a:rPr kumimoji="1" lang="en-US" sz="2400" kern="0" dirty="0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Initial Conditions:      </a:t>
                </a:r>
                <a:r>
                  <a:rPr kumimoji="1" lang="en-US" sz="2400" kern="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1" 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sz="24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kumimoji="1" lang="en-US" sz="2400" kern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fontAlgn="base">
                  <a:lnSpc>
                    <a:spcPts val="2600"/>
                  </a:lnSpc>
                  <a:spcBef>
                    <a:spcPts val="1200"/>
                  </a:spcBef>
                  <a:buClr>
                    <a:srgbClr val="003399"/>
                  </a:buClr>
                  <a:buSzPct val="50000"/>
                </a:pPr>
                <a:r>
                  <a:rPr kumimoji="1" lang="en-US" sz="2400" kern="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and </a:t>
                </a:r>
                <a14:m>
                  <m:oMath xmlns:m="http://schemas.openxmlformats.org/officeDocument/2006/math">
                    <m:r>
                      <a:rPr kumimoji="1" 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sz="2400" kern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1" y="5763480"/>
                <a:ext cx="7893729" cy="913070"/>
              </a:xfrm>
              <a:prstGeom prst="rect">
                <a:avLst/>
              </a:prstGeom>
              <a:blipFill>
                <a:blip r:embed="rId6"/>
                <a:stretch>
                  <a:fillRect l="-1158" t="-10667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3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19660"/>
              </p:ext>
            </p:extLst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8765"/>
              </p:ext>
            </p:extLst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8132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1, 1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is-I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=5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2, 2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is-I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=20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3, 3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is-I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=30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4, 4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is-I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=50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5, 5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is-I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=10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6, 6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is-I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=20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7 7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is-I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=10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813221"/>
              </a:xfrm>
              <a:blipFill rotWithShape="0">
                <a:blip r:embed="rId4"/>
                <a:stretch>
                  <a:fillRect l="-152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8"/>
              <p:cNvSpPr txBox="1">
                <a:spLocks/>
              </p:cNvSpPr>
              <p:nvPr/>
            </p:nvSpPr>
            <p:spPr>
              <a:xfrm>
                <a:off x="4363658" y="4047426"/>
                <a:ext cx="1805648" cy="224920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1, 1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2, 2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=2 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3, 3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=3 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4, 4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5, 5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=5</m:t>
                    </m:r>
                  </m:oMath>
                </a14:m>
                <a:endParaRPr lang="en-US" sz="1400" b="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6, 6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=6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7, 7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=7</m:t>
                    </m:r>
                  </m:oMath>
                </a14:m>
                <a:endParaRPr lang="en-US" sz="1400" dirty="0" smtClean="0"/>
              </a:p>
              <a:p>
                <a:endParaRPr lang="en-US" sz="1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58" y="4047426"/>
                <a:ext cx="1805648" cy="2249201"/>
              </a:xfrm>
              <a:prstGeom prst="rect">
                <a:avLst/>
              </a:prstGeom>
              <a:blipFill rotWithShape="0">
                <a:blip r:embed="rId5"/>
                <a:stretch>
                  <a:fillRect l="-676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89771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54794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9817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C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84840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49863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14886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79909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G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0123167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0123167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87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11700"/>
              </p:ext>
            </p:extLst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110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00959"/>
              </p:ext>
            </p:extLst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1, 2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≤2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+1, 2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45, 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30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=30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2, 3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2≤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≤3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2, 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+1, 3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2, 3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80, 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70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=70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3, 4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2≤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≤3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3, 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+1, 4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3, 4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130, 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110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=110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4, 5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4≤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≤5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4, 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+1, 5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4, 5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70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 110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=70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5, 6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5≤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≤6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5, 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+1, 6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5, 6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50, 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40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=40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6, 7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6≤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≤7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6, 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+1, 7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6, 7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40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 50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=40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  <a:blipFill>
                <a:blip r:embed="rId4"/>
                <a:stretch>
                  <a:fillRect l="-15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8"/>
              <p:cNvSpPr txBox="1">
                <a:spLocks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1, 2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=2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2, 3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=3 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3, 4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 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4, 5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5, 6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=6</m:t>
                    </m:r>
                  </m:oMath>
                </a14:m>
                <a:endParaRPr lang="en-US" sz="1400" b="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6, 7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=6</m:t>
                    </m:r>
                  </m:oMath>
                </a14:m>
                <a:endParaRPr lang="en-US" sz="1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  <a:blipFill rotWithShape="0">
                <a:blip r:embed="rId5"/>
                <a:stretch>
                  <a:fillRect l="-787" t="-968" b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689771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20915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" name="Straight Connector 2"/>
          <p:cNvCxnSpPr>
            <a:stCxn id="21" idx="0"/>
            <a:endCxn id="8" idx="3"/>
          </p:cNvCxnSpPr>
          <p:nvPr/>
        </p:nvCxnSpPr>
        <p:spPr>
          <a:xfrm flipV="1">
            <a:off x="6836662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19817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021375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C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8137122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78596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964153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8983558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9863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321835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437582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145514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323701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G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0343106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3808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C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361285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477032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77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3134"/>
              </p:ext>
            </p:extLst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85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170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130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120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50578"/>
              </p:ext>
            </p:extLst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1, 3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≤3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+1, 3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125,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90,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85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=85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 smtClean="0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sz="140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i="1" smtClean="0">
                                <a:latin typeface="Cambria Math" charset="0"/>
                              </a:rPr>
                              <m:t>≤4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210, 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170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170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=170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3, 5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≤5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160, 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130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200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=130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4, 6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limLow>
                              <m:limLow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400" i="1">
                                    <a:latin typeface="Cambria Math" charset="0"/>
                                  </a:rPr>
                                  <m:t>≤</m:t>
                                </m:r>
                                <m:r>
                                  <a:rPr lang="en-US" sz="1400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charset="0"/>
                                  </a:rPr>
                                  <m:t>≤6</m:t>
                                </m:r>
                              </m:lim>
                            </m:limLow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120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 150,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150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=120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5, 7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limLow>
                              <m:limLow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i="1">
                                    <a:latin typeface="Cambria Math" charset="0"/>
                                  </a:rPr>
                                  <m:t>≤</m:t>
                                </m:r>
                                <m:r>
                                  <a:rPr lang="en-US" sz="1400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charset="0"/>
                                  </a:rPr>
                                  <m:t>≤7</m:t>
                                </m:r>
                              </m:lim>
                            </m:limLow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80, 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60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80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=60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  <a:blipFill>
                <a:blip r:embed="rId4"/>
                <a:stretch>
                  <a:fillRect l="-15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8"/>
              <p:cNvSpPr txBox="1">
                <a:spLocks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1, 3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=3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=3 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3, 5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 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4, 6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5, 7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=6</m:t>
                    </m:r>
                  </m:oMath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  <a:blipFill rotWithShape="0">
                <a:blip r:embed="rId5"/>
                <a:stretch>
                  <a:fillRect l="-787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6905447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28646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0" name="Straight Connector 9"/>
          <p:cNvCxnSpPr>
            <a:endCxn id="8" idx="3"/>
          </p:cNvCxnSpPr>
          <p:nvPr/>
        </p:nvCxnSpPr>
        <p:spPr>
          <a:xfrm flipV="1">
            <a:off x="6844393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74568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C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68885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684632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50297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728484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747889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490846" y="405038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88080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058993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G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1078398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559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C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1" name="Straight Connector 30"/>
          <p:cNvCxnSpPr>
            <a:stCxn id="8" idx="0"/>
          </p:cNvCxnSpPr>
          <p:nvPr/>
        </p:nvCxnSpPr>
        <p:spPr>
          <a:xfrm flipV="1">
            <a:off x="7021194" y="4245018"/>
            <a:ext cx="98304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924527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943932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377603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8493350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674169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497368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9613115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693574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693249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0808996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84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800"/>
              </p:ext>
            </p:extLst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88854"/>
              </p:ext>
            </p:extLst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8"/>
                <a:ext cx="8009469" cy="37876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4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1400" i="1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≤4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+1, 4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1, 4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400" b="0" i="1" dirty="0" smtClean="0">
                    <a:latin typeface="Cambria Math" panose="02040503050406030204" pitchFamily="18" charset="0"/>
                  </a:rPr>
                </a:br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i="1" dirty="0">
                    <a:latin typeface="Cambria Math" charset="0"/>
                  </a:rPr>
                  <a:t> </a:t>
                </a:r>
                <a:r>
                  <a:rPr lang="en-US" sz="1400" i="1" dirty="0" smtClean="0">
                    <a:latin typeface="Cambria Math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i="1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≤4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+105,   </m:t>
                                </m:r>
                                <m: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+105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/>
                              <m:e>
                                <m: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+105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4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5,4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+105</m:t>
                                </m:r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i="1">
                                  <a:latin typeface="Cambria Math" charset="0"/>
                                </a:rPr>
                                <m:t>1≤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≤4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170 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105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110</m:t>
                                  </m:r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+105</m:t>
                                  </m:r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/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+105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85</m:t>
                                  </m:r>
                                  <m:r>
                                    <a:rPr lang="en-US" sz="1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+105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dirty="0" smtClean="0"/>
                  <a:t>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i="1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275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220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185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190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 smtClean="0">
                    <a:latin typeface="Cambria Math" panose="02040503050406030204" pitchFamily="18" charset="0"/>
                  </a:rPr>
                </a:br>
                <a:r>
                  <a:rPr lang="en-US" sz="1400" i="1" dirty="0" smtClean="0">
                    <a:latin typeface="Cambria Math" panose="02040503050406030204" pitchFamily="18" charset="0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400" i="1" dirty="0" smtClean="0">
                    <a:latin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=185</m:t>
                    </m:r>
                  </m:oMath>
                </a14:m>
                <a:endParaRPr lang="en-US" sz="1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8"/>
                <a:ext cx="8009469" cy="378769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403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270979"/>
              </p:ext>
            </p:extLst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185</a:t>
                      </a:r>
                      <a:endParaRPr lang="en-US" sz="1400" b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39082"/>
              </p:ext>
            </p:extLst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8"/>
                <a:ext cx="8009469" cy="37876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4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1400" i="1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≤4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+1, 4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1, 4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400" b="0" i="1" dirty="0" smtClean="0">
                    <a:latin typeface="Cambria Math" panose="02040503050406030204" pitchFamily="18" charset="0"/>
                  </a:rPr>
                </a:br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i="1" dirty="0">
                    <a:latin typeface="Cambria Math" charset="0"/>
                  </a:rPr>
                  <a:t> </a:t>
                </a:r>
                <a:r>
                  <a:rPr lang="en-US" sz="1400" i="1" dirty="0" smtClean="0">
                    <a:latin typeface="Cambria Math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i="1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≤4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+105,   </m:t>
                                </m:r>
                                <m: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+105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/>
                              <m:e>
                                <m: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+105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4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5,4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+105</m:t>
                                </m:r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i="1">
                                  <a:latin typeface="Cambria Math" charset="0"/>
                                </a:rPr>
                                <m:t>1≤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≤4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170 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105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110</m:t>
                                  </m:r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+105</m:t>
                                  </m:r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/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+105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85</m:t>
                                  </m:r>
                                  <m:r>
                                    <a:rPr lang="en-US" sz="1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+105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dirty="0" smtClean="0"/>
                  <a:t>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i="1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275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220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185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190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 smtClean="0">
                    <a:latin typeface="Cambria Math" panose="02040503050406030204" pitchFamily="18" charset="0"/>
                  </a:rPr>
                </a:br>
                <a:r>
                  <a:rPr lang="en-US" sz="1400" i="1" dirty="0" smtClean="0">
                    <a:latin typeface="Cambria Math" panose="02040503050406030204" pitchFamily="18" charset="0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400" i="1" dirty="0" smtClean="0">
                    <a:latin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=185</m:t>
                    </m:r>
                  </m:oMath>
                </a14:m>
                <a:endParaRPr lang="en-US" sz="1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8"/>
                <a:ext cx="8009469" cy="378769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878573"/>
                  </p:ext>
                </p:extLst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44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185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8"/>
                <a:ext cx="8009469" cy="4374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≤4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+1, 4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275,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220,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185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,190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=185</m:t>
                    </m:r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 xmlns=""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8"/>
                <a:ext cx="8009469" cy="437460"/>
              </a:xfrm>
              <a:blipFill>
                <a:blip r:embed="rId4"/>
                <a:stretch>
                  <a:fillRect l="-152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8"/>
              <p:cNvSpPr txBox="1">
                <a:spLocks/>
              </p:cNvSpPr>
              <p:nvPr/>
            </p:nvSpPr>
            <p:spPr>
              <a:xfrm>
                <a:off x="4363658" y="4047427"/>
                <a:ext cx="1551005" cy="23444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=3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58" y="4047427"/>
                <a:ext cx="1551005" cy="234449"/>
              </a:xfrm>
              <a:prstGeom prst="rect">
                <a:avLst/>
              </a:prstGeom>
              <a:blipFill>
                <a:blip r:embed="rId5"/>
                <a:stretch>
                  <a:fillRect l="-787" t="-7895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Oval 38"/>
          <p:cNvSpPr>
            <a:spLocks noChangeAspect="1"/>
          </p:cNvSpPr>
          <p:nvPr/>
        </p:nvSpPr>
        <p:spPr>
          <a:xfrm>
            <a:off x="9038381" y="2162847"/>
            <a:ext cx="548640" cy="54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en-US" sz="1400" baseline="-25000" dirty="0" smtClean="0">
                <a:latin typeface="Cambria Math" charset="0"/>
                <a:ea typeface="Cambria Math" charset="0"/>
                <a:cs typeface="Cambria Math" charset="0"/>
              </a:rPr>
              <a:t>3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8878620" y="2584662"/>
            <a:ext cx="243861" cy="563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497288" y="2584662"/>
            <a:ext cx="238994" cy="563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8568612" y="3133302"/>
            <a:ext cx="620016" cy="732727"/>
          </a:xfrm>
          <a:prstGeom prst="triangle">
            <a:avLst>
              <a:gd name="adj" fmla="val 483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9426274" y="3133302"/>
            <a:ext cx="620016" cy="732727"/>
          </a:xfrm>
          <a:prstGeom prst="triangle">
            <a:avLst>
              <a:gd name="adj" fmla="val 483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40974" y="3496697"/>
            <a:ext cx="5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1,2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98636" y="3496697"/>
            <a:ext cx="5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4,4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604793" y="2156405"/>
            <a:ext cx="5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3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93858" y="56658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85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185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190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130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180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150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10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7" y="258810"/>
                <a:ext cx="63998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5" y="3739650"/>
                <a:ext cx="898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93862" y="4047427"/>
          <a:ext cx="3969800" cy="24384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</a:t>
                      </a:r>
                      <a:r>
                        <a:rPr lang="en-US" sz="14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\ j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b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sz="1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≤4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+1, 4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1, 4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275,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220,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185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,190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=185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2, 5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i="1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240,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200,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190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280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=190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3, 6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i="1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230,</m:t>
                            </m:r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180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240,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240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=180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4, 7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limLow>
                              <m:limLow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400" i="1">
                                    <a:latin typeface="Cambria Math" charset="0"/>
                                  </a:rPr>
                                  <m:t> </m:t>
                                </m:r>
                              </m:lim>
                            </m:limLow>
                          </m:e>
                          <m:lim>
                            <m:r>
                              <a:rPr lang="en-US" sz="1400" b="0" i="1" smtClean="0">
                                <a:latin typeface="Cambria Math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150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,180,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170,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210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charset="0"/>
                      </a:rPr>
                      <m:t>=150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5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3658" y="566587"/>
                <a:ext cx="8009469" cy="2330739"/>
              </a:xfrm>
              <a:blipFill>
                <a:blip r:embed="rId4"/>
                <a:stretch>
                  <a:fillRect l="-15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8"/>
              <p:cNvSpPr txBox="1">
                <a:spLocks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1, 4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=3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2, 5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 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3, 6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 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𝑟𝑜𝑜𝑡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4, 7</m:t>
                        </m:r>
                      </m:e>
                    </m:d>
                    <m:r>
                      <a:rPr lang="en-US" sz="1400" b="0" i="1" smtClean="0">
                        <a:latin typeface="Cambria Math" charset="0"/>
                      </a:rPr>
                      <m:t>=4</m:t>
                    </m:r>
                  </m:oMath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1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58" y="4047427"/>
                <a:ext cx="1551005" cy="1890386"/>
              </a:xfrm>
              <a:prstGeom prst="rect">
                <a:avLst/>
              </a:prstGeom>
              <a:blipFill rotWithShape="0">
                <a:blip r:embed="rId5"/>
                <a:stretch>
                  <a:fillRect l="-787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6709955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33154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648901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884520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062707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082112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825069" y="405038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880806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1078398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890104" y="4047426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C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825702" y="4245018"/>
            <a:ext cx="98304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711826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8827573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08392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831591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947338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27797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055691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075096" y="4245018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536386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B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652133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638866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latin typeface="Cambria Math" charset="0"/>
                <a:ea typeface="Cambria Math" charset="0"/>
                <a:cs typeface="Cambria Math" charset="0"/>
              </a:rPr>
              <a:t>C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9754613" y="4245018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077374" y="4509112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1255561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G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1274966" y="4706704"/>
            <a:ext cx="96342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889817" y="4970798"/>
            <a:ext cx="231494" cy="23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1005564" y="4706704"/>
            <a:ext cx="94956" cy="26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70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s-I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00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498636" y="6096759"/>
              <a:ext cx="2710528" cy="731520"/>
            </p:xfrm>
            <a:graphic>
              <a:graphicData uri="http://schemas.openxmlformats.org/drawingml/2006/table">
                <a:tbl>
                  <a:tblPr bandRow="1">
                    <a:tableStyleId>{8799B23B-EC83-4686-B30A-512413B5E67A}</a:tableStyleId>
                  </a:tblPr>
                  <a:tblGrid>
                    <a:gridCol w="338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881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500" r="-69821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6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7</a:t>
                          </a:r>
                          <a:endParaRPr lang="en-US" sz="1000" b="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100000" r="-698214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A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B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C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D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E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86" t="-205000" r="-69821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30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50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20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10</a:t>
                          </a:r>
                          <a:endParaRPr lang="en-US" sz="1000" i="0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93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1360</Words>
  <Application>Microsoft Office PowerPoint</Application>
  <PresentationFormat>Widescreen</PresentationFormat>
  <Paragraphs>1338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新細明體</vt:lpstr>
      <vt:lpstr>Office Theme</vt:lpstr>
      <vt:lpstr>Worked example of the Optimal BST Problem</vt:lpstr>
      <vt:lpstr>Worked example of the Optimal BST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user</cp:lastModifiedBy>
  <cp:revision>53</cp:revision>
  <dcterms:created xsi:type="dcterms:W3CDTF">2017-03-18T01:19:33Z</dcterms:created>
  <dcterms:modified xsi:type="dcterms:W3CDTF">2017-03-19T05:51:03Z</dcterms:modified>
</cp:coreProperties>
</file>