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82"/>
  </p:normalViewPr>
  <p:slideViewPr>
    <p:cSldViewPr snapToGrid="0">
      <p:cViewPr varScale="1">
        <p:scale>
          <a:sx n="135" d="100"/>
          <a:sy n="135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0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6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2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7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2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5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7EE6-1F2B-4CCE-BC03-C1AED3660E0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4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C7EE6-1F2B-4CCE-BC03-C1AED3660E02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A98E5-49CF-4EE9-8BE4-29A14D68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DFS Example</a:t>
            </a:r>
          </a:p>
        </p:txBody>
      </p:sp>
    </p:spTree>
    <p:extLst>
      <p:ext uri="{BB962C8B-B14F-4D97-AF65-F5344CB8AC3E}">
        <p14:creationId xmlns:p14="http://schemas.microsoft.com/office/powerpoint/2010/main" val="27545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0064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644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63859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6971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6914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23707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5755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37222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895782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61833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6510867" y="925084"/>
            <a:ext cx="52747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starts at a vertex, looks at each of its neighbors and, while looking at its neighbors, recursively calls DFS on those neighbors.  It goes down deep and then pops back up ….</a:t>
            </a:r>
          </a:p>
          <a:p>
            <a:endParaRPr lang="en-US" dirty="0"/>
          </a:p>
          <a:p>
            <a:r>
              <a:rPr lang="en-US" dirty="0"/>
              <a:t>All vertices start out white.</a:t>
            </a:r>
          </a:p>
          <a:p>
            <a:endParaRPr lang="en-US" dirty="0"/>
          </a:p>
          <a:p>
            <a:r>
              <a:rPr lang="en-US" dirty="0"/>
              <a:t>When DFS is called on vertex u, it checks if u is white. </a:t>
            </a:r>
          </a:p>
          <a:p>
            <a:r>
              <a:rPr lang="en-US" dirty="0"/>
              <a:t>If it is not, it stops.  </a:t>
            </a:r>
            <a:br>
              <a:rPr lang="en-US" dirty="0"/>
            </a:br>
            <a:r>
              <a:rPr lang="en-US" dirty="0"/>
              <a:t>Otherwise it turns u gray and then goes through its neighbors one at a time, calling DFS on each of them in turn.</a:t>
            </a:r>
          </a:p>
          <a:p>
            <a:r>
              <a:rPr lang="en-US" dirty="0"/>
              <a:t>After it has processed all of its neighbors. U is turned black</a:t>
            </a:r>
          </a:p>
        </p:txBody>
      </p:sp>
    </p:spTree>
    <p:extLst>
      <p:ext uri="{BB962C8B-B14F-4D97-AF65-F5344CB8AC3E}">
        <p14:creationId xmlns:p14="http://schemas.microsoft.com/office/powerpoint/2010/main" val="2996783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566288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472656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60381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771890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28801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625222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672113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526036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725148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01568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70123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613827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293"/>
          <p:cNvSpPr txBox="1"/>
          <p:nvPr/>
        </p:nvSpPr>
        <p:spPr>
          <a:xfrm>
            <a:off x="5822894" y="1187255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570314" y="704777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570314" y="1297323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951411" y="198110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4142866" y="2077821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772455" y="1325755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545007" y="1371475"/>
            <a:ext cx="344190" cy="5036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563073" y="1842606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619339" y="1842827"/>
            <a:ext cx="78784" cy="607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570314" y="1297323"/>
            <a:ext cx="324365" cy="1508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867772" y="2616446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851136" y="2184822"/>
            <a:ext cx="78565" cy="575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5584751" y="244360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60879" y="1073231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570352" y="626728"/>
            <a:ext cx="231760" cy="7447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916948" y="704777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5431450" y="718168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5526809" y="626728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4524162" y="1200404"/>
            <a:ext cx="92303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230226" y="130289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2112" y="132575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545007" y="1829436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916948" y="2171431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851136" y="271462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601141" y="704777"/>
            <a:ext cx="629085" cy="6438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4125704" y="1999772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4200036" y="1297323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52189" y="347692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10789" y="2078651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89179" y="108333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6138230" y="1619842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5357118" y="3146531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685370" y="2437023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973811" y="236610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688953" y="3100811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4142866" y="271462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4537679" y="1283130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991280" y="2249480"/>
            <a:ext cx="440170" cy="9104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845655" y="1417195"/>
            <a:ext cx="215241" cy="9946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6212562" y="1380944"/>
            <a:ext cx="91996" cy="2522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950373" y="2621847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772809" y="2983682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6169442" y="154380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5435327" y="3069805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6047758" y="2366104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698864" y="1176492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102" name="Straight Connector 101"/>
          <p:cNvCxnSpPr>
            <a:stCxn id="119" idx="0"/>
            <a:endCxn id="118" idx="3"/>
          </p:cNvCxnSpPr>
          <p:nvPr/>
        </p:nvCxnSpPr>
        <p:spPr>
          <a:xfrm flipV="1">
            <a:off x="9446284" y="694014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23" idx="2"/>
            <a:endCxn id="119" idx="4"/>
          </p:cNvCxnSpPr>
          <p:nvPr/>
        </p:nvCxnSpPr>
        <p:spPr>
          <a:xfrm flipH="1" flipV="1">
            <a:off x="9446284" y="1286560"/>
            <a:ext cx="46151" cy="255389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526898" y="3604410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cxnSp>
        <p:nvCxnSpPr>
          <p:cNvPr id="105" name="Straight Connector 104"/>
          <p:cNvCxnSpPr>
            <a:stCxn id="126" idx="5"/>
            <a:endCxn id="136" idx="2"/>
          </p:cNvCxnSpPr>
          <p:nvPr/>
        </p:nvCxnSpPr>
        <p:spPr>
          <a:xfrm flipH="1">
            <a:off x="9018836" y="2067058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21" idx="0"/>
            <a:endCxn id="133" idx="6"/>
          </p:cNvCxnSpPr>
          <p:nvPr/>
        </p:nvCxnSpPr>
        <p:spPr>
          <a:xfrm flipH="1">
            <a:off x="10648425" y="1314992"/>
            <a:ext cx="73200" cy="115698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21" idx="6"/>
            <a:endCxn id="122" idx="2"/>
          </p:cNvCxnSpPr>
          <p:nvPr/>
        </p:nvCxnSpPr>
        <p:spPr>
          <a:xfrm flipH="1">
            <a:off x="10420977" y="1360712"/>
            <a:ext cx="344190" cy="5036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0439043" y="1831843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109" name="Straight Connector 108"/>
          <p:cNvCxnSpPr>
            <a:stCxn id="133" idx="1"/>
            <a:endCxn id="122" idx="7"/>
          </p:cNvCxnSpPr>
          <p:nvPr/>
        </p:nvCxnSpPr>
        <p:spPr>
          <a:xfrm flipH="1" flipV="1">
            <a:off x="10495309" y="1832064"/>
            <a:ext cx="78784" cy="607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24" idx="4"/>
            <a:endCxn id="119" idx="4"/>
          </p:cNvCxnSpPr>
          <p:nvPr/>
        </p:nvCxnSpPr>
        <p:spPr>
          <a:xfrm flipH="1" flipV="1">
            <a:off x="9446284" y="1286560"/>
            <a:ext cx="248471" cy="15260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630571" y="2504603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112" name="Straight Connector 111"/>
          <p:cNvCxnSpPr>
            <a:stCxn id="124" idx="2"/>
            <a:endCxn id="123" idx="1"/>
          </p:cNvCxnSpPr>
          <p:nvPr/>
        </p:nvCxnSpPr>
        <p:spPr>
          <a:xfrm flipH="1">
            <a:off x="9505188" y="2766872"/>
            <a:ext cx="146024" cy="10412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460721" y="2432845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136849" y="1062468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115" name="Straight Connector 114"/>
          <p:cNvCxnSpPr>
            <a:stCxn id="121" idx="2"/>
            <a:endCxn id="118" idx="0"/>
          </p:cNvCxnSpPr>
          <p:nvPr/>
        </p:nvCxnSpPr>
        <p:spPr>
          <a:xfrm flipH="1" flipV="1">
            <a:off x="10446322" y="615965"/>
            <a:ext cx="231760" cy="7447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23" idx="2"/>
            <a:endCxn id="118" idx="3"/>
          </p:cNvCxnSpPr>
          <p:nvPr/>
        </p:nvCxnSpPr>
        <p:spPr>
          <a:xfrm flipV="1">
            <a:off x="9492435" y="694014"/>
            <a:ext cx="923097" cy="314644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32" idx="5"/>
            <a:endCxn id="118" idx="4"/>
          </p:cNvCxnSpPr>
          <p:nvPr/>
        </p:nvCxnSpPr>
        <p:spPr>
          <a:xfrm flipV="1">
            <a:off x="9661360" y="707405"/>
            <a:ext cx="784962" cy="422886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>
            <a:spLocks noChangeAspect="1"/>
          </p:cNvSpPr>
          <p:nvPr/>
        </p:nvSpPr>
        <p:spPr>
          <a:xfrm>
            <a:off x="10402779" y="6159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9400132" y="1189641"/>
            <a:ext cx="92303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11106196" y="1292132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10678082" y="1314992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10420977" y="1818673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9492435" y="379473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9651212" y="2721152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>
            <a:stCxn id="120" idx="2"/>
            <a:endCxn id="118" idx="5"/>
          </p:cNvCxnSpPr>
          <p:nvPr/>
        </p:nvCxnSpPr>
        <p:spPr>
          <a:xfrm flipH="1" flipV="1">
            <a:off x="10477111" y="694014"/>
            <a:ext cx="629085" cy="6438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>
            <a:spLocks noChangeAspect="1"/>
          </p:cNvSpPr>
          <p:nvPr/>
        </p:nvSpPr>
        <p:spPr>
          <a:xfrm>
            <a:off x="9001674" y="1989009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>
            <a:stCxn id="126" idx="5"/>
            <a:endCxn id="119" idx="4"/>
          </p:cNvCxnSpPr>
          <p:nvPr/>
        </p:nvCxnSpPr>
        <p:spPr>
          <a:xfrm flipV="1">
            <a:off x="9076006" y="1286560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0328159" y="33692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886759" y="2067888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9165149" y="1072572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11014200" y="1609079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9587028" y="485822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10561340" y="242626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10849781" y="2355341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9257951" y="3222477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9018836" y="2703864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>
            <a:stCxn id="119" idx="3"/>
            <a:endCxn id="135" idx="2"/>
          </p:cNvCxnSpPr>
          <p:nvPr/>
        </p:nvCxnSpPr>
        <p:spPr>
          <a:xfrm flipH="1">
            <a:off x="9257951" y="1272367"/>
            <a:ext cx="155698" cy="19958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2" idx="7"/>
            <a:endCxn id="123" idx="5"/>
          </p:cNvCxnSpPr>
          <p:nvPr/>
        </p:nvCxnSpPr>
        <p:spPr>
          <a:xfrm flipH="1" flipV="1">
            <a:off x="9566767" y="3872784"/>
            <a:ext cx="94593" cy="9988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4" idx="6"/>
            <a:endCxn id="121" idx="4"/>
          </p:cNvCxnSpPr>
          <p:nvPr/>
        </p:nvCxnSpPr>
        <p:spPr>
          <a:xfrm flipH="1" flipV="1">
            <a:off x="10721625" y="1406432"/>
            <a:ext cx="215241" cy="9946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1" idx="7"/>
            <a:endCxn id="120" idx="5"/>
          </p:cNvCxnSpPr>
          <p:nvPr/>
        </p:nvCxnSpPr>
        <p:spPr>
          <a:xfrm flipV="1">
            <a:off x="11088532" y="1370181"/>
            <a:ext cx="91996" cy="2522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826343" y="2611084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074144" y="3129697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1045412" y="1533045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665237" y="478149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923728" y="235534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73239" y="5067443"/>
            <a:ext cx="7156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tree on the right is the same as the one on the left except that it has been  “unfolded” to allow better viewing.  </a:t>
            </a:r>
          </a:p>
          <a:p>
            <a:r>
              <a:rPr lang="en-US" dirty="0">
                <a:solidFill>
                  <a:srgbClr val="002060"/>
                </a:solidFill>
              </a:rPr>
              <a:t>The red edges (parent pointers in DFS) form </a:t>
            </a:r>
            <a:r>
              <a:rPr lang="en-US">
                <a:solidFill>
                  <a:srgbClr val="002060"/>
                </a:solidFill>
              </a:rPr>
              <a:t>a tree.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The non-tree edges (blue dashed) all point to ancestors in the tree.  </a:t>
            </a:r>
          </a:p>
          <a:p>
            <a:r>
              <a:rPr lang="en-US" dirty="0">
                <a:solidFill>
                  <a:srgbClr val="002060"/>
                </a:solidFill>
              </a:rPr>
              <a:t>This “back-edges pointing to ancestors” is a known property of DFS.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5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25481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5754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1683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6420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5248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>
            <a:stCxn id="42" idx="5"/>
            <a:endCxn id="203" idx="2"/>
          </p:cNvCxnSpPr>
          <p:nvPr/>
        </p:nvCxnSpPr>
        <p:spPr>
          <a:xfrm flipH="1">
            <a:off x="3600169" y="2378214"/>
            <a:ext cx="57170" cy="682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1" idx="0"/>
            <a:endCxn id="200" idx="6"/>
          </p:cNvCxnSpPr>
          <p:nvPr/>
        </p:nvCxnSpPr>
        <p:spPr>
          <a:xfrm flipH="1">
            <a:off x="5229758" y="1626148"/>
            <a:ext cx="73200" cy="11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2" idx="2"/>
          </p:cNvCxnSpPr>
          <p:nvPr/>
        </p:nvCxnSpPr>
        <p:spPr>
          <a:xfrm flipH="1">
            <a:off x="5002310" y="1671868"/>
            <a:ext cx="344190" cy="50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376" y="21429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cxnSp>
        <p:nvCxnSpPr>
          <p:cNvPr id="272" name="Straight Connector 271"/>
          <p:cNvCxnSpPr>
            <a:stCxn id="200" idx="1"/>
            <a:endCxn id="12" idx="7"/>
          </p:cNvCxnSpPr>
          <p:nvPr/>
        </p:nvCxnSpPr>
        <p:spPr>
          <a:xfrm flipH="1" flipV="1">
            <a:off x="5076642" y="2143220"/>
            <a:ext cx="78784" cy="60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5" idx="4"/>
          </p:cNvCxnSpPr>
          <p:nvPr/>
        </p:nvCxnSpPr>
        <p:spPr>
          <a:xfrm flipH="1" flipV="1">
            <a:off x="4027617" y="1597716"/>
            <a:ext cx="324365" cy="150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325075" y="2916839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244" name="Straight Connector 243"/>
          <p:cNvCxnSpPr>
            <a:stCxn id="14" idx="2"/>
            <a:endCxn id="13" idx="1"/>
          </p:cNvCxnSpPr>
          <p:nvPr/>
        </p:nvCxnSpPr>
        <p:spPr>
          <a:xfrm flipV="1">
            <a:off x="4308439" y="2485215"/>
            <a:ext cx="78565" cy="57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8714" y="2281499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5042054" y="27440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182" y="137362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cxnSp>
        <p:nvCxnSpPr>
          <p:cNvPr id="27" name="Straight Connector 26"/>
          <p:cNvCxnSpPr>
            <a:stCxn id="11" idx="2"/>
            <a:endCxn id="4" idx="0"/>
          </p:cNvCxnSpPr>
          <p:nvPr/>
        </p:nvCxnSpPr>
        <p:spPr>
          <a:xfrm flipH="1" flipV="1">
            <a:off x="5027655" y="927121"/>
            <a:ext cx="231760" cy="7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" idx="2"/>
            <a:endCxn id="4" idx="3"/>
          </p:cNvCxnSpPr>
          <p:nvPr/>
        </p:nvCxnSpPr>
        <p:spPr>
          <a:xfrm flipV="1">
            <a:off x="4374251" y="1005170"/>
            <a:ext cx="622614" cy="15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99" idx="5"/>
            <a:endCxn id="4" idx="4"/>
          </p:cNvCxnSpPr>
          <p:nvPr/>
        </p:nvCxnSpPr>
        <p:spPr>
          <a:xfrm flipV="1">
            <a:off x="4888753" y="1018561"/>
            <a:ext cx="138902" cy="250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4984112" y="927121"/>
            <a:ext cx="87085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981465" y="1500797"/>
            <a:ext cx="92303" cy="96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87529" y="160328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259415" y="1626148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02310" y="2129829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374251" y="247182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308439" y="3015020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4" idx="3"/>
          </p:cNvCxnSpPr>
          <p:nvPr/>
        </p:nvCxnSpPr>
        <p:spPr>
          <a:xfrm flipV="1">
            <a:off x="4027617" y="1005170"/>
            <a:ext cx="969248" cy="4956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4" idx="5"/>
          </p:cNvCxnSpPr>
          <p:nvPr/>
        </p:nvCxnSpPr>
        <p:spPr>
          <a:xfrm flipH="1" flipV="1">
            <a:off x="5058444" y="1005170"/>
            <a:ext cx="629085" cy="64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5" idx="4"/>
          </p:cNvCxnSpPr>
          <p:nvPr/>
        </p:nvCxnSpPr>
        <p:spPr>
          <a:xfrm flipH="1" flipV="1">
            <a:off x="4027617" y="1597716"/>
            <a:ext cx="346634" cy="91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583007" y="2300165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5"/>
            <a:endCxn id="5" idx="4"/>
          </p:cNvCxnSpPr>
          <p:nvPr/>
        </p:nvCxnSpPr>
        <p:spPr>
          <a:xfrm flipV="1">
            <a:off x="3657339" y="1597716"/>
            <a:ext cx="370278" cy="7804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09492" y="648085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68092" y="2379044"/>
            <a:ext cx="161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46482" y="1383728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726" y="760578"/>
            <a:ext cx="2241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Lists:</a:t>
            </a:r>
          </a:p>
          <a:p>
            <a:r>
              <a:rPr lang="en-US" dirty="0"/>
              <a:t>a: b, </a:t>
            </a:r>
            <a:r>
              <a:rPr lang="en-US" dirty="0" err="1"/>
              <a:t>i</a:t>
            </a:r>
            <a:r>
              <a:rPr lang="en-US" dirty="0"/>
              <a:t>, k, n, h</a:t>
            </a:r>
          </a:p>
          <a:p>
            <a:r>
              <a:rPr lang="en-US" dirty="0"/>
              <a:t>b: a, f, d, e,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c: f</a:t>
            </a:r>
          </a:p>
          <a:p>
            <a:r>
              <a:rPr lang="en-US" dirty="0"/>
              <a:t>d: b</a:t>
            </a:r>
          </a:p>
          <a:p>
            <a:r>
              <a:rPr lang="en-US" dirty="0"/>
              <a:t>e: b,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f: c, b</a:t>
            </a:r>
          </a:p>
          <a:p>
            <a:r>
              <a:rPr lang="en-US" dirty="0"/>
              <a:t>g: h</a:t>
            </a:r>
          </a:p>
          <a:p>
            <a:r>
              <a:rPr lang="en-US" dirty="0"/>
              <a:t>h: a, g</a:t>
            </a:r>
          </a:p>
          <a:p>
            <a:r>
              <a:rPr lang="en-US" dirty="0"/>
              <a:t>i: e, b, k, a</a:t>
            </a:r>
          </a:p>
          <a:p>
            <a:r>
              <a:rPr lang="en-US" dirty="0"/>
              <a:t>j: n, m</a:t>
            </a:r>
          </a:p>
          <a:p>
            <a:r>
              <a:rPr lang="en-US" dirty="0"/>
              <a:t>k: </a:t>
            </a:r>
            <a:r>
              <a:rPr lang="en-US" dirty="0" err="1"/>
              <a:t>i</a:t>
            </a:r>
            <a:r>
              <a:rPr lang="en-US" dirty="0"/>
              <a:t>, a</a:t>
            </a:r>
          </a:p>
          <a:p>
            <a:r>
              <a:rPr lang="en-US" dirty="0"/>
              <a:t>l: n</a:t>
            </a:r>
          </a:p>
          <a:p>
            <a:r>
              <a:rPr lang="en-US" dirty="0"/>
              <a:t>m: j, n</a:t>
            </a:r>
          </a:p>
          <a:p>
            <a:r>
              <a:rPr lang="en-US" dirty="0"/>
              <a:t>n: a, j, m, l</a:t>
            </a:r>
          </a:p>
          <a:p>
            <a:endParaRPr lang="en-US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5595533" y="1920235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4814421" y="3446924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142673" y="2737416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5431114" y="2666497"/>
            <a:ext cx="87085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146256" y="3401204"/>
            <a:ext cx="87085" cy="914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3600169" y="3015020"/>
            <a:ext cx="87085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" idx="3"/>
            <a:endCxn id="202" idx="2"/>
          </p:cNvCxnSpPr>
          <p:nvPr/>
        </p:nvCxnSpPr>
        <p:spPr>
          <a:xfrm>
            <a:off x="3994982" y="1583523"/>
            <a:ext cx="151274" cy="18634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99" idx="7"/>
            <a:endCxn id="13" idx="5"/>
          </p:cNvCxnSpPr>
          <p:nvPr/>
        </p:nvCxnSpPr>
        <p:spPr>
          <a:xfrm flipH="1" flipV="1">
            <a:off x="4448583" y="2549873"/>
            <a:ext cx="440170" cy="91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6"/>
            <a:endCxn id="11" idx="4"/>
          </p:cNvCxnSpPr>
          <p:nvPr/>
        </p:nvCxnSpPr>
        <p:spPr>
          <a:xfrm flipH="1" flipV="1">
            <a:off x="5302958" y="1717588"/>
            <a:ext cx="215241" cy="9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98" idx="7"/>
            <a:endCxn id="10" idx="5"/>
          </p:cNvCxnSpPr>
          <p:nvPr/>
        </p:nvCxnSpPr>
        <p:spPr>
          <a:xfrm flipV="1">
            <a:off x="5669865" y="1681337"/>
            <a:ext cx="91996" cy="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407676" y="2922240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230112" y="3284075"/>
            <a:ext cx="11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626745" y="1844201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892630" y="337019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05061" y="2666497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280197" y="1487648"/>
            <a:ext cx="202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0161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3122</Words>
  <Application>Microsoft Macintosh PowerPoint</Application>
  <PresentationFormat>Widescreen</PresentationFormat>
  <Paragraphs>896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 DFS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HKUST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 Example</dc:title>
  <dc:creator>Mordecai J. Golin</dc:creator>
  <cp:lastModifiedBy>Microsoft Office User</cp:lastModifiedBy>
  <cp:revision>20</cp:revision>
  <dcterms:created xsi:type="dcterms:W3CDTF">2016-10-27T01:31:04Z</dcterms:created>
  <dcterms:modified xsi:type="dcterms:W3CDTF">2018-03-20T08:00:14Z</dcterms:modified>
</cp:coreProperties>
</file>