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99187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8877" cy="3403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7" y="0"/>
            <a:ext cx="4298877" cy="3403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FCCF7-5BC9-40C2-957F-0394F0FE0C8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123"/>
            <a:ext cx="4298877" cy="340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7" y="6454123"/>
            <a:ext cx="4298877" cy="340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E0A4-3ACA-4926-B726-7D32FD79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736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8163" y="0"/>
            <a:ext cx="42989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3F56-8DC2-46B9-85E7-5C9945EA7550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100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70250"/>
            <a:ext cx="7934325" cy="267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736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8163" y="6453188"/>
            <a:ext cx="42989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38ED1-8C18-438E-AE27-F95D5DDEF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7DBD-09DF-4D13-B5A3-47601B92049C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A4C4-D877-4EF0-B9A4-AAFA2F143942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F2E0-C6F5-433A-8DA2-2C46FBED7E2A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43AB-7AAF-4BB3-B2F9-378A800B6A1B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28C2-0271-47E8-A59E-72E926FA1EC8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7320-F534-46E1-AAEB-0D939E7F5102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0EC3-71C8-497C-B234-F4280B53B405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0EF7-353C-40EF-B173-24F682134F94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169F-AD3F-4DD7-8D12-B72D9A79CAC5}" type="datetime1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831C-4A5E-465E-9194-8FCE6BE313FF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91AB-8924-47F2-9318-7BC7E760A3A0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8727-9934-4AF4-A31A-EAEA2B271A19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W</a:t>
            </a:r>
            <a:r>
              <a:rPr lang="en-US" dirty="0" smtClean="0"/>
              <a:t>orked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731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h, d}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c,d</a:t>
            </a:r>
            <a:r>
              <a:rPr lang="en-US" sz="2800" dirty="0" smtClean="0">
                <a:solidFill>
                  <a:srgbClr val="0070C0"/>
                </a:solidFill>
              </a:rPr>
              <a:t>)}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1" y="4660777"/>
            <a:ext cx="6406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h, d, e}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c,d</a:t>
            </a:r>
            <a:r>
              <a:rPr lang="en-US" sz="2800" dirty="0" smtClean="0">
                <a:solidFill>
                  <a:srgbClr val="0070C0"/>
                </a:solidFill>
              </a:rPr>
              <a:t>) (</a:t>
            </a:r>
            <a:r>
              <a:rPr lang="en-US" sz="2800" dirty="0" err="1" smtClean="0">
                <a:solidFill>
                  <a:srgbClr val="0070C0"/>
                </a:solidFill>
              </a:rPr>
              <a:t>d,e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  4</a:t>
            </a:r>
          </a:p>
          <a:p>
            <a:r>
              <a:rPr lang="en-US" dirty="0" smtClean="0"/>
              <a:t>c:  ∞   </a:t>
            </a:r>
          </a:p>
          <a:p>
            <a:r>
              <a:rPr lang="en-US" dirty="0" smtClean="0"/>
              <a:t>d:  ∞ </a:t>
            </a:r>
          </a:p>
          <a:p>
            <a:r>
              <a:rPr lang="en-US" dirty="0" smtClean="0"/>
              <a:t>e:  ∞ </a:t>
            </a:r>
          </a:p>
          <a:p>
            <a:r>
              <a:rPr lang="en-US" dirty="0" smtClean="0"/>
              <a:t>f:   ∞ </a:t>
            </a:r>
          </a:p>
          <a:p>
            <a:r>
              <a:rPr lang="en-US" dirty="0"/>
              <a:t>g</a:t>
            </a:r>
            <a:r>
              <a:rPr lang="en-US" dirty="0" smtClean="0"/>
              <a:t>:   ∞ </a:t>
            </a:r>
          </a:p>
          <a:p>
            <a:r>
              <a:rPr lang="en-US" dirty="0" smtClean="0"/>
              <a:t>h:  8</a:t>
            </a:r>
          </a:p>
          <a:p>
            <a:r>
              <a:rPr lang="en-US" dirty="0" smtClean="0"/>
              <a:t>i:   ∞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/>
              <a:t>c:  8   </a:t>
            </a:r>
          </a:p>
          <a:p>
            <a:r>
              <a:rPr lang="en-US" dirty="0" smtClean="0"/>
              <a:t>d:  ∞ </a:t>
            </a:r>
          </a:p>
          <a:p>
            <a:r>
              <a:rPr lang="en-US" dirty="0" smtClean="0"/>
              <a:t>e:  ∞ </a:t>
            </a:r>
          </a:p>
          <a:p>
            <a:r>
              <a:rPr lang="en-US" dirty="0" smtClean="0"/>
              <a:t>f:   ∞ </a:t>
            </a:r>
          </a:p>
          <a:p>
            <a:r>
              <a:rPr lang="en-US" dirty="0"/>
              <a:t>g</a:t>
            </a:r>
            <a:r>
              <a:rPr lang="en-US" dirty="0" smtClean="0"/>
              <a:t>:   ∞ </a:t>
            </a:r>
          </a:p>
          <a:p>
            <a:r>
              <a:rPr lang="en-US" dirty="0" smtClean="0"/>
              <a:t>h:  8</a:t>
            </a:r>
          </a:p>
          <a:p>
            <a:r>
              <a:rPr lang="en-US" dirty="0" smtClean="0"/>
              <a:t>i:   ∞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/>
              <a:t>d: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e:  ∞ </a:t>
            </a:r>
          </a:p>
          <a:p>
            <a:r>
              <a:rPr lang="en-US" dirty="0" smtClean="0"/>
              <a:t>f:   4 </a:t>
            </a:r>
          </a:p>
          <a:p>
            <a:r>
              <a:rPr lang="en-US" dirty="0"/>
              <a:t>g</a:t>
            </a:r>
            <a:r>
              <a:rPr lang="en-US" dirty="0" smtClean="0"/>
              <a:t>:   ∞ </a:t>
            </a:r>
          </a:p>
          <a:p>
            <a:r>
              <a:rPr lang="en-US" dirty="0" smtClean="0"/>
              <a:t>h:  8</a:t>
            </a:r>
          </a:p>
          <a:p>
            <a:r>
              <a:rPr lang="en-US" dirty="0" smtClean="0"/>
              <a:t>i:   </a:t>
            </a:r>
            <a:r>
              <a:rPr lang="en-US" dirty="0"/>
              <a:t>2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/>
              <a:t>d: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e:  ∞ </a:t>
            </a:r>
          </a:p>
          <a:p>
            <a:r>
              <a:rPr lang="en-US" dirty="0" smtClean="0"/>
              <a:t>f:   4 </a:t>
            </a:r>
          </a:p>
          <a:p>
            <a:r>
              <a:rPr lang="en-US" dirty="0"/>
              <a:t>g</a:t>
            </a:r>
            <a:r>
              <a:rPr lang="en-US" dirty="0" smtClean="0"/>
              <a:t>:  6 </a:t>
            </a:r>
          </a:p>
          <a:p>
            <a:r>
              <a:rPr lang="en-US" dirty="0" smtClean="0"/>
              <a:t>h:  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/>
              <a:t>d: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e:  10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f:   4 </a:t>
            </a:r>
          </a:p>
          <a:p>
            <a:r>
              <a:rPr lang="en-US" dirty="0"/>
              <a:t>g</a:t>
            </a:r>
            <a:r>
              <a:rPr lang="en-US" dirty="0" smtClean="0"/>
              <a:t>:  2 </a:t>
            </a:r>
          </a:p>
          <a:p>
            <a:r>
              <a:rPr lang="en-US" dirty="0" smtClean="0"/>
              <a:t>h:  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/>
              <a:t>d: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e:  10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f:   4 </a:t>
            </a:r>
          </a:p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:  2 </a:t>
            </a:r>
          </a:p>
          <a:p>
            <a:r>
              <a:rPr lang="en-US" dirty="0" smtClean="0"/>
              <a:t>h: 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/>
              <a:t>d: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e:  10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f:   4 </a:t>
            </a:r>
          </a:p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:  2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h: 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2" y="4660777"/>
            <a:ext cx="5633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h, d}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c,d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d:  </a:t>
            </a:r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e:  </a:t>
            </a:r>
            <a:r>
              <a:rPr lang="en-US" dirty="0"/>
              <a:t>9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f:   4 </a:t>
            </a:r>
          </a:p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:  2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h: 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991363" y="29387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430" y="4660777"/>
            <a:ext cx="6332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h, d, e}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c,d</a:t>
            </a:r>
            <a:r>
              <a:rPr lang="en-US" sz="2800" dirty="0" smtClean="0">
                <a:solidFill>
                  <a:srgbClr val="0070C0"/>
                </a:solidFill>
              </a:rPr>
              <a:t>) (</a:t>
            </a:r>
            <a:r>
              <a:rPr lang="en-US" sz="2800" dirty="0" err="1" smtClean="0">
                <a:solidFill>
                  <a:srgbClr val="0070C0"/>
                </a:solidFill>
              </a:rPr>
              <a:t>d,e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55402" y="660216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thing again but now keeping key values associated with each vertex.  These key values will be kept in Heap. </a:t>
            </a:r>
            <a:br>
              <a:rPr lang="en-US" sz="2000" dirty="0" smtClean="0"/>
            </a:br>
            <a:r>
              <a:rPr lang="en-US" sz="2000" dirty="0" smtClean="0"/>
              <a:t>Only black vertices will be in heap</a:t>
            </a:r>
            <a:br>
              <a:rPr lang="en-US" sz="2000" dirty="0" smtClean="0"/>
            </a:br>
            <a:r>
              <a:rPr lang="en-US" sz="2000" dirty="0" smtClean="0"/>
              <a:t>Key value is min-cost between S and the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44179" y="3022111"/>
            <a:ext cx="383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: 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c:  8 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d:  </a:t>
            </a:r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e: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f:   4 </a:t>
            </a:r>
          </a:p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:  2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h: 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i:  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22" idx="2"/>
            <a:endCxn id="24" idx="7"/>
          </p:cNvCxnSpPr>
          <p:nvPr/>
        </p:nvCxnSpPr>
        <p:spPr>
          <a:xfrm>
            <a:off x="1658074" y="950606"/>
            <a:ext cx="11157" cy="256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24360" y="632574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53967" y="590042"/>
            <a:ext cx="2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Connector 63"/>
          <p:cNvCxnSpPr>
            <a:stCxn id="22" idx="2"/>
            <a:endCxn id="23" idx="0"/>
          </p:cNvCxnSpPr>
          <p:nvPr/>
        </p:nvCxnSpPr>
        <p:spPr>
          <a:xfrm flipV="1">
            <a:off x="1658074" y="928820"/>
            <a:ext cx="1052876" cy="21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8902" y="3494899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0" name="Straight Connector 29"/>
          <p:cNvCxnSpPr>
            <a:stCxn id="22" idx="0"/>
            <a:endCxn id="21" idx="3"/>
          </p:cNvCxnSpPr>
          <p:nvPr/>
        </p:nvCxnSpPr>
        <p:spPr>
          <a:xfrm flipH="1">
            <a:off x="826050" y="904886"/>
            <a:ext cx="875567" cy="1376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8" idx="4"/>
            <a:endCxn id="29" idx="6"/>
          </p:cNvCxnSpPr>
          <p:nvPr/>
        </p:nvCxnSpPr>
        <p:spPr>
          <a:xfrm flipV="1">
            <a:off x="4423329" y="992472"/>
            <a:ext cx="64121" cy="257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6" idx="5"/>
            <a:endCxn id="28" idx="3"/>
          </p:cNvCxnSpPr>
          <p:nvPr/>
        </p:nvCxnSpPr>
        <p:spPr>
          <a:xfrm flipV="1">
            <a:off x="2753562" y="3558221"/>
            <a:ext cx="1645682" cy="1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  <a:endCxn id="28" idx="4"/>
          </p:cNvCxnSpPr>
          <p:nvPr/>
        </p:nvCxnSpPr>
        <p:spPr>
          <a:xfrm>
            <a:off x="2667407" y="974540"/>
            <a:ext cx="1755922" cy="2594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2447" y="3640783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432" y="2152131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5583" y="215658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88482" y="3537695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4244" y="2171097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20" name="Straight Connector 19"/>
          <p:cNvCxnSpPr>
            <a:stCxn id="24" idx="2"/>
            <a:endCxn id="21" idx="0"/>
          </p:cNvCxnSpPr>
          <p:nvPr/>
        </p:nvCxnSpPr>
        <p:spPr>
          <a:xfrm flipH="1" flipV="1">
            <a:off x="856840" y="2203647"/>
            <a:ext cx="738059" cy="134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13297" y="220364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658074" y="90488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667407" y="9288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94899" y="350197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146178" y="215792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679230" y="349669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300635" y="220364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389267" y="3497165"/>
            <a:ext cx="68124" cy="715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399156" y="946117"/>
            <a:ext cx="88294" cy="927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5" idx="2"/>
            <a:endCxn id="23" idx="5"/>
          </p:cNvCxnSpPr>
          <p:nvPr/>
        </p:nvCxnSpPr>
        <p:spPr>
          <a:xfrm flipV="1">
            <a:off x="2146178" y="1006869"/>
            <a:ext cx="595561" cy="119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2"/>
            <a:endCxn id="24" idx="6"/>
          </p:cNvCxnSpPr>
          <p:nvPr/>
        </p:nvCxnSpPr>
        <p:spPr>
          <a:xfrm flipH="1">
            <a:off x="1681984" y="3542418"/>
            <a:ext cx="997246" cy="5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28" idx="0"/>
          </p:cNvCxnSpPr>
          <p:nvPr/>
        </p:nvCxnSpPr>
        <p:spPr>
          <a:xfrm flipH="1">
            <a:off x="4423329" y="2249367"/>
            <a:ext cx="964391" cy="124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3" idx="6"/>
          </p:cNvCxnSpPr>
          <p:nvPr/>
        </p:nvCxnSpPr>
        <p:spPr>
          <a:xfrm flipH="1">
            <a:off x="2754492" y="946117"/>
            <a:ext cx="1688811" cy="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5" idx="3"/>
          </p:cNvCxnSpPr>
          <p:nvPr/>
        </p:nvCxnSpPr>
        <p:spPr>
          <a:xfrm flipV="1">
            <a:off x="1681984" y="2235976"/>
            <a:ext cx="476947" cy="131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5714" y="660216"/>
            <a:ext cx="161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2" name="Straight Connector 101"/>
          <p:cNvCxnSpPr>
            <a:stCxn id="25" idx="3"/>
            <a:endCxn id="43" idx="0"/>
          </p:cNvCxnSpPr>
          <p:nvPr/>
        </p:nvCxnSpPr>
        <p:spPr>
          <a:xfrm>
            <a:off x="2158931" y="2235976"/>
            <a:ext cx="590824" cy="125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1"/>
            <a:endCxn id="29" idx="0"/>
          </p:cNvCxnSpPr>
          <p:nvPr/>
        </p:nvCxnSpPr>
        <p:spPr>
          <a:xfrm flipH="1" flipV="1">
            <a:off x="4443303" y="946117"/>
            <a:ext cx="870085" cy="12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40145" y="122395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94234" y="1946411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567213" y="3553196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82723" y="142688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93448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38963" y="2786304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721591" y="1829617"/>
            <a:ext cx="403395" cy="30146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6712" y="2795482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12424" y="1895031"/>
            <a:ext cx="381618" cy="33147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51683" y="550720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7473" y="123504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98387" y="2652779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871002" y="2825422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Prim’s algorithm</a:t>
                </a:r>
                <a:br>
                  <a:rPr lang="en-US" sz="3200" dirty="0" smtClean="0"/>
                </a:br>
                <a:r>
                  <a:rPr lang="en-US" sz="3200" dirty="0" smtClean="0"/>
                  <a:t>Initializes S = {any Node}, T={ }</a:t>
                </a:r>
              </a:p>
              <a:p>
                <a:r>
                  <a:rPr lang="en-US" sz="3200" dirty="0" smtClean="0"/>
                  <a:t>Finds min cost edge e=(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</a:t>
                </a:r>
                <a:r>
                  <a:rPr lang="en-US" altLang="en-US" sz="32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3200" dirty="0" smtClean="0"/>
                  <a:t> </a:t>
                </a:r>
              </a:p>
              <a:p>
                <a:r>
                  <a:rPr lang="en-US" sz="3200" dirty="0" smtClean="0"/>
                  <a:t>Adds e to T and v to S</a:t>
                </a: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904886"/>
                <a:ext cx="5900423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686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09432" y="4660777"/>
            <a:ext cx="51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 = {a, b, c, </a:t>
            </a:r>
            <a:r>
              <a:rPr 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f, g, h}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 = { (</a:t>
            </a:r>
            <a:r>
              <a:rPr lang="en-US" sz="2800" dirty="0" err="1" smtClean="0">
                <a:solidFill>
                  <a:srgbClr val="0070C0"/>
                </a:solidFill>
              </a:rPr>
              <a:t>a,b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b,c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c,i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c,f</a:t>
            </a:r>
            <a:r>
              <a:rPr lang="en-US" sz="2800" dirty="0" smtClean="0">
                <a:solidFill>
                  <a:srgbClr val="0070C0"/>
                </a:solidFill>
              </a:rPr>
              <a:t>), (</a:t>
            </a:r>
            <a:r>
              <a:rPr lang="en-US" sz="2800" dirty="0" err="1" smtClean="0">
                <a:solidFill>
                  <a:srgbClr val="0070C0"/>
                </a:solidFill>
              </a:rPr>
              <a:t>f,g</a:t>
            </a:r>
            <a:r>
              <a:rPr lang="en-US" sz="2800" dirty="0" smtClean="0">
                <a:solidFill>
                  <a:srgbClr val="0070C0"/>
                </a:solidFill>
              </a:rPr>
              <a:t>) }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62989" y="3484065"/>
            <a:ext cx="2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1406</Words>
  <Application>Microsoft Office PowerPoint</Application>
  <PresentationFormat>Widescreen</PresentationFormat>
  <Paragraphs>605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Prim’s Worked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Worked Example</dc:title>
  <dc:creator>Mordecai J. Golin</dc:creator>
  <cp:lastModifiedBy>user</cp:lastModifiedBy>
  <cp:revision>13</cp:revision>
  <cp:lastPrinted>2017-03-21T06:28:16Z</cp:lastPrinted>
  <dcterms:created xsi:type="dcterms:W3CDTF">2016-10-28T00:55:58Z</dcterms:created>
  <dcterms:modified xsi:type="dcterms:W3CDTF">2019-03-21T12:45:44Z</dcterms:modified>
</cp:coreProperties>
</file>