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0" r:id="rId1"/>
  </p:sldMasterIdLst>
  <p:notesMasterIdLst>
    <p:notesMasterId r:id="rId10"/>
  </p:notesMasterIdLst>
  <p:handoutMasterIdLst>
    <p:handoutMasterId r:id="rId11"/>
  </p:handoutMasterIdLst>
  <p:sldIdLst>
    <p:sldId id="551" r:id="rId2"/>
    <p:sldId id="531" r:id="rId3"/>
    <p:sldId id="512" r:id="rId4"/>
    <p:sldId id="535" r:id="rId5"/>
    <p:sldId id="550" r:id="rId6"/>
    <p:sldId id="549" r:id="rId7"/>
    <p:sldId id="532" r:id="rId8"/>
    <p:sldId id="546" r:id="rId9"/>
  </p:sldIdLst>
  <p:sldSz cx="9144000" cy="6858000" type="screen4x3"/>
  <p:notesSz cx="9918700" cy="6794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90033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93" autoAdjust="0"/>
    <p:restoredTop sz="95966" autoAdjust="0"/>
  </p:normalViewPr>
  <p:slideViewPr>
    <p:cSldViewPr snapToGrid="0">
      <p:cViewPr varScale="1">
        <p:scale>
          <a:sx n="139" d="100"/>
          <a:sy n="139" d="100"/>
        </p:scale>
        <p:origin x="7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139"/>
        <p:guide pos="3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6009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691" y="0"/>
            <a:ext cx="4296009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DFB297DA-FEB7-4F08-988D-771A50B3405C}" type="datetime1">
              <a:rPr lang="en-US" altLang="en-US"/>
              <a:pPr/>
              <a:t>3/21/2019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930"/>
            <a:ext cx="4296009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691" y="6454930"/>
            <a:ext cx="4296009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E044AAA-277B-41DA-B414-4B4594241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214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6009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072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985" y="3226696"/>
            <a:ext cx="7268731" cy="305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691" y="0"/>
            <a:ext cx="4296009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175ACD2-F391-44F8-AD95-D0F63DEF48CF}" type="datetime1">
              <a:rPr lang="en-US" altLang="en-US"/>
              <a:pPr/>
              <a:t>3/21/2019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930"/>
            <a:ext cx="4296009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691" y="6454930"/>
            <a:ext cx="4296009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D97D502-3F5F-4A33-9788-5074E4D091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562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41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413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900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9497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952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65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124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48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9DA772-1A49-4127-99C5-5E8CE295BCE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6409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B7F84A-26A8-452D-9075-C13782C8FA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7443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8F39E2-121E-41BE-AB00-DE1007D32AB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1183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55523-4A78-48AB-ABC0-D7226394FE1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6493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DBC63B-6AD3-4D93-82B8-0329D37BFAE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0001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D1379-5750-4618-BEE5-0F8A80E70F2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4178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C53482-C3FF-496B-A2A2-A7B29AF587D5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5690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D2824-A42F-4094-B5F1-F1B58B7DF92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2029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5B968A-0FC4-4A8F-A0FB-6FD24C0D2FF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3047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B0E3BE-71C6-4FD0-BAED-3081FA362FC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4284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39AB6A3-6375-4D9E-B2EC-2674D34C85A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945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6.png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1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23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7848600" cy="1776412"/>
              </a:xfrm>
            </p:spPr>
            <p:txBody>
              <a:bodyPr/>
              <a:lstStyle/>
              <a:p>
                <a:pPr marL="342900" indent="-342900"/>
                <a:r>
                  <a:rPr lang="en-US" altLang="en-US" dirty="0"/>
                  <a:t>Kruskal's algorithm.  </a:t>
                </a:r>
              </a:p>
              <a:p>
                <a:pPr marL="457200" lvl="1" indent="-342900"/>
                <a:r>
                  <a:rPr lang="en-US" altLang="en-US" dirty="0"/>
                  <a:t>Starts with an empty tree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en-US" dirty="0"/>
              </a:p>
              <a:p>
                <a:pPr marL="457200" lvl="1" indent="-342900"/>
                <a:r>
                  <a:rPr lang="en-US" altLang="en-US" dirty="0"/>
                  <a:t>Consider edges in ascending order of weight.</a:t>
                </a:r>
              </a:p>
              <a:p>
                <a:pPr marL="457200" lvl="1" indent="-342900"/>
                <a:r>
                  <a:rPr lang="en-US" altLang="en-US" dirty="0"/>
                  <a:t>Case 1: If adding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/>
                  <a:t> creates a cycle, discard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marL="457200" lvl="1" indent="-342900"/>
                <a:r>
                  <a:rPr lang="en-US" altLang="en-US" dirty="0"/>
                  <a:t>Case 2: Otherwise, insert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into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/>
                  <a:t> according to cut lemma</a:t>
                </a:r>
              </a:p>
            </p:txBody>
          </p:sp>
        </mc:Choice>
        <mc:Fallback xmlns="">
          <p:sp>
            <p:nvSpPr>
              <p:cNvPr id="612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1776412"/>
              </a:xfrm>
              <a:blipFill>
                <a:blip r:embed="rId3"/>
                <a:stretch>
                  <a:fillRect l="-621" b="-2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E9CD9-4A19-48E1-AF8B-B1F0650D7CA5}" type="slidenum">
              <a:rPr lang="en-US" altLang="en-US"/>
              <a:pPr/>
              <a:t>1</a:t>
            </a:fld>
            <a:endParaRPr lang="en-US" altLang="en-US" sz="1400"/>
          </a:p>
        </p:txBody>
      </p:sp>
      <p:sp>
        <p:nvSpPr>
          <p:cNvPr id="612411" name="Rectangle 59"/>
          <p:cNvSpPr>
            <a:spLocks noChangeArrowheads="1"/>
          </p:cNvSpPr>
          <p:nvPr/>
        </p:nvSpPr>
        <p:spPr bwMode="auto">
          <a:xfrm>
            <a:off x="4868333" y="2793999"/>
            <a:ext cx="3505200" cy="2819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410" name="Rectangle 58"/>
          <p:cNvSpPr>
            <a:spLocks noChangeArrowheads="1"/>
          </p:cNvSpPr>
          <p:nvPr/>
        </p:nvSpPr>
        <p:spPr bwMode="auto">
          <a:xfrm>
            <a:off x="677333" y="2793999"/>
            <a:ext cx="3505200" cy="2819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357" name="Oval 5"/>
          <p:cNvSpPr>
            <a:spLocks noChangeAspect="1" noChangeArrowheads="1"/>
          </p:cNvSpPr>
          <p:nvPr/>
        </p:nvSpPr>
        <p:spPr bwMode="auto">
          <a:xfrm>
            <a:off x="1071033" y="3363912"/>
            <a:ext cx="179388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58" name="Oval 6"/>
          <p:cNvSpPr>
            <a:spLocks noChangeAspect="1" noChangeArrowheads="1"/>
          </p:cNvSpPr>
          <p:nvPr/>
        </p:nvSpPr>
        <p:spPr bwMode="auto">
          <a:xfrm>
            <a:off x="3731683" y="3098799"/>
            <a:ext cx="179388" cy="179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59" name="Oval 7"/>
          <p:cNvSpPr>
            <a:spLocks noChangeAspect="1" noChangeArrowheads="1"/>
          </p:cNvSpPr>
          <p:nvPr/>
        </p:nvSpPr>
        <p:spPr bwMode="auto">
          <a:xfrm>
            <a:off x="3631671" y="4894262"/>
            <a:ext cx="177800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0" name="Oval 8"/>
          <p:cNvSpPr>
            <a:spLocks noChangeAspect="1" noChangeArrowheads="1"/>
          </p:cNvSpPr>
          <p:nvPr/>
        </p:nvSpPr>
        <p:spPr bwMode="auto">
          <a:xfrm>
            <a:off x="1637771" y="3132137"/>
            <a:ext cx="177800" cy="177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1" name="Oval 9"/>
          <p:cNvSpPr>
            <a:spLocks noChangeAspect="1" noChangeArrowheads="1"/>
          </p:cNvSpPr>
          <p:nvPr/>
        </p:nvSpPr>
        <p:spPr bwMode="auto">
          <a:xfrm>
            <a:off x="1437746" y="3895724"/>
            <a:ext cx="179387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2" name="Oval 10"/>
          <p:cNvSpPr>
            <a:spLocks noChangeAspect="1" noChangeArrowheads="1"/>
          </p:cNvSpPr>
          <p:nvPr/>
        </p:nvSpPr>
        <p:spPr bwMode="auto">
          <a:xfrm>
            <a:off x="905933" y="5126037"/>
            <a:ext cx="179388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3" name="Oval 11"/>
          <p:cNvSpPr>
            <a:spLocks noChangeAspect="1" noChangeArrowheads="1"/>
          </p:cNvSpPr>
          <p:nvPr/>
        </p:nvSpPr>
        <p:spPr bwMode="auto">
          <a:xfrm>
            <a:off x="3266546" y="3995737"/>
            <a:ext cx="179387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4" name="Oval 12"/>
          <p:cNvSpPr>
            <a:spLocks noChangeAspect="1" noChangeArrowheads="1"/>
          </p:cNvSpPr>
          <p:nvPr/>
        </p:nvSpPr>
        <p:spPr bwMode="auto">
          <a:xfrm>
            <a:off x="2441046" y="4567237"/>
            <a:ext cx="179387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cxnSp>
        <p:nvCxnSpPr>
          <p:cNvPr id="612365" name="AutoShape 13"/>
          <p:cNvCxnSpPr>
            <a:cxnSpLocks noChangeShapeType="1"/>
            <a:stCxn id="612357" idx="6"/>
            <a:endCxn id="612360" idx="3"/>
          </p:cNvCxnSpPr>
          <p:nvPr/>
        </p:nvCxnSpPr>
        <p:spPr bwMode="auto">
          <a:xfrm flipV="1">
            <a:off x="1258358" y="3290887"/>
            <a:ext cx="406400" cy="163512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66" name="AutoShape 14"/>
          <p:cNvCxnSpPr>
            <a:cxnSpLocks noChangeShapeType="1"/>
            <a:stCxn id="612357" idx="5"/>
            <a:endCxn id="612361" idx="0"/>
          </p:cNvCxnSpPr>
          <p:nvPr/>
        </p:nvCxnSpPr>
        <p:spPr bwMode="auto">
          <a:xfrm>
            <a:off x="1225021" y="3524249"/>
            <a:ext cx="303212" cy="3651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67" name="AutoShape 15"/>
          <p:cNvCxnSpPr>
            <a:cxnSpLocks noChangeShapeType="1"/>
            <a:stCxn id="612357" idx="4"/>
            <a:endCxn id="612362" idx="0"/>
          </p:cNvCxnSpPr>
          <p:nvPr/>
        </p:nvCxnSpPr>
        <p:spPr bwMode="auto">
          <a:xfrm flipH="1">
            <a:off x="996421" y="3551237"/>
            <a:ext cx="165100" cy="15684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68" name="AutoShape 16"/>
          <p:cNvCxnSpPr>
            <a:cxnSpLocks noChangeShapeType="1"/>
            <a:stCxn id="612361" idx="7"/>
            <a:endCxn id="612358" idx="2"/>
          </p:cNvCxnSpPr>
          <p:nvPr/>
        </p:nvCxnSpPr>
        <p:spPr bwMode="auto">
          <a:xfrm flipV="1">
            <a:off x="1590146" y="3189287"/>
            <a:ext cx="2133600" cy="7270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2414" name="Freeform 62"/>
          <p:cNvSpPr>
            <a:spLocks/>
          </p:cNvSpPr>
          <p:nvPr/>
        </p:nvSpPr>
        <p:spPr bwMode="auto">
          <a:xfrm>
            <a:off x="6235171" y="2949574"/>
            <a:ext cx="2001837" cy="2422525"/>
          </a:xfrm>
          <a:custGeom>
            <a:avLst/>
            <a:gdLst>
              <a:gd name="T0" fmla="*/ 82 w 1261"/>
              <a:gd name="T1" fmla="*/ 830 h 1526"/>
              <a:gd name="T2" fmla="*/ 145 w 1261"/>
              <a:gd name="T3" fmla="*/ 660 h 1526"/>
              <a:gd name="T4" fmla="*/ 257 w 1261"/>
              <a:gd name="T5" fmla="*/ 525 h 1526"/>
              <a:gd name="T6" fmla="*/ 349 w 1261"/>
              <a:gd name="T7" fmla="*/ 413 h 1526"/>
              <a:gd name="T8" fmla="*/ 441 w 1261"/>
              <a:gd name="T9" fmla="*/ 287 h 1526"/>
              <a:gd name="T10" fmla="*/ 509 w 1261"/>
              <a:gd name="T11" fmla="*/ 205 h 1526"/>
              <a:gd name="T12" fmla="*/ 601 w 1261"/>
              <a:gd name="T13" fmla="*/ 127 h 1526"/>
              <a:gd name="T14" fmla="*/ 683 w 1261"/>
              <a:gd name="T15" fmla="*/ 74 h 1526"/>
              <a:gd name="T16" fmla="*/ 746 w 1261"/>
              <a:gd name="T17" fmla="*/ 45 h 1526"/>
              <a:gd name="T18" fmla="*/ 838 w 1261"/>
              <a:gd name="T19" fmla="*/ 20 h 1526"/>
              <a:gd name="T20" fmla="*/ 1120 w 1261"/>
              <a:gd name="T21" fmla="*/ 49 h 1526"/>
              <a:gd name="T22" fmla="*/ 1144 w 1261"/>
              <a:gd name="T23" fmla="*/ 74 h 1526"/>
              <a:gd name="T24" fmla="*/ 1149 w 1261"/>
              <a:gd name="T25" fmla="*/ 88 h 1526"/>
              <a:gd name="T26" fmla="*/ 1207 w 1261"/>
              <a:gd name="T27" fmla="*/ 171 h 1526"/>
              <a:gd name="T28" fmla="*/ 1221 w 1261"/>
              <a:gd name="T29" fmla="*/ 200 h 1526"/>
              <a:gd name="T30" fmla="*/ 1241 w 1261"/>
              <a:gd name="T31" fmla="*/ 238 h 1526"/>
              <a:gd name="T32" fmla="*/ 1212 w 1261"/>
              <a:gd name="T33" fmla="*/ 578 h 1526"/>
              <a:gd name="T34" fmla="*/ 1168 w 1261"/>
              <a:gd name="T35" fmla="*/ 898 h 1526"/>
              <a:gd name="T36" fmla="*/ 1086 w 1261"/>
              <a:gd name="T37" fmla="*/ 1291 h 1526"/>
              <a:gd name="T38" fmla="*/ 1061 w 1261"/>
              <a:gd name="T39" fmla="*/ 1354 h 1526"/>
              <a:gd name="T40" fmla="*/ 1013 w 1261"/>
              <a:gd name="T41" fmla="*/ 1436 h 1526"/>
              <a:gd name="T42" fmla="*/ 586 w 1261"/>
              <a:gd name="T43" fmla="*/ 1499 h 1526"/>
              <a:gd name="T44" fmla="*/ 455 w 1261"/>
              <a:gd name="T45" fmla="*/ 1465 h 1526"/>
              <a:gd name="T46" fmla="*/ 373 w 1261"/>
              <a:gd name="T47" fmla="*/ 1412 h 1526"/>
              <a:gd name="T48" fmla="*/ 140 w 1261"/>
              <a:gd name="T49" fmla="*/ 1257 h 1526"/>
              <a:gd name="T50" fmla="*/ 53 w 1261"/>
              <a:gd name="T51" fmla="*/ 1189 h 1526"/>
              <a:gd name="T52" fmla="*/ 9 w 1261"/>
              <a:gd name="T53" fmla="*/ 1121 h 1526"/>
              <a:gd name="T54" fmla="*/ 0 w 1261"/>
              <a:gd name="T55" fmla="*/ 995 h 1526"/>
              <a:gd name="T56" fmla="*/ 82 w 1261"/>
              <a:gd name="T57" fmla="*/ 83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61" h="1526">
                <a:moveTo>
                  <a:pt x="82" y="830"/>
                </a:moveTo>
                <a:cubicBezTo>
                  <a:pt x="98" y="779"/>
                  <a:pt x="111" y="702"/>
                  <a:pt x="145" y="660"/>
                </a:cubicBezTo>
                <a:cubicBezTo>
                  <a:pt x="181" y="613"/>
                  <a:pt x="219" y="569"/>
                  <a:pt x="257" y="525"/>
                </a:cubicBezTo>
                <a:cubicBezTo>
                  <a:pt x="290" y="485"/>
                  <a:pt x="306" y="444"/>
                  <a:pt x="349" y="413"/>
                </a:cubicBezTo>
                <a:cubicBezTo>
                  <a:pt x="362" y="373"/>
                  <a:pt x="412" y="323"/>
                  <a:pt x="441" y="287"/>
                </a:cubicBezTo>
                <a:cubicBezTo>
                  <a:pt x="450" y="259"/>
                  <a:pt x="484" y="219"/>
                  <a:pt x="509" y="205"/>
                </a:cubicBezTo>
                <a:cubicBezTo>
                  <a:pt x="527" y="174"/>
                  <a:pt x="570" y="147"/>
                  <a:pt x="601" y="127"/>
                </a:cubicBezTo>
                <a:cubicBezTo>
                  <a:pt x="617" y="101"/>
                  <a:pt x="653" y="82"/>
                  <a:pt x="683" y="74"/>
                </a:cubicBezTo>
                <a:cubicBezTo>
                  <a:pt x="705" y="57"/>
                  <a:pt x="718" y="49"/>
                  <a:pt x="746" y="45"/>
                </a:cubicBezTo>
                <a:cubicBezTo>
                  <a:pt x="774" y="25"/>
                  <a:pt x="803" y="23"/>
                  <a:pt x="838" y="20"/>
                </a:cubicBezTo>
                <a:cubicBezTo>
                  <a:pt x="938" y="22"/>
                  <a:pt x="1033" y="0"/>
                  <a:pt x="1120" y="49"/>
                </a:cubicBezTo>
                <a:cubicBezTo>
                  <a:pt x="1154" y="105"/>
                  <a:pt x="1101" y="22"/>
                  <a:pt x="1144" y="74"/>
                </a:cubicBezTo>
                <a:cubicBezTo>
                  <a:pt x="1147" y="77"/>
                  <a:pt x="1146" y="83"/>
                  <a:pt x="1149" y="88"/>
                </a:cubicBezTo>
                <a:cubicBezTo>
                  <a:pt x="1168" y="119"/>
                  <a:pt x="1189" y="136"/>
                  <a:pt x="1207" y="171"/>
                </a:cubicBezTo>
                <a:cubicBezTo>
                  <a:pt x="1211" y="180"/>
                  <a:pt x="1216" y="190"/>
                  <a:pt x="1221" y="200"/>
                </a:cubicBezTo>
                <a:cubicBezTo>
                  <a:pt x="1227" y="212"/>
                  <a:pt x="1241" y="238"/>
                  <a:pt x="1241" y="238"/>
                </a:cubicBezTo>
                <a:cubicBezTo>
                  <a:pt x="1247" y="359"/>
                  <a:pt x="1261" y="468"/>
                  <a:pt x="1212" y="578"/>
                </a:cubicBezTo>
                <a:cubicBezTo>
                  <a:pt x="1192" y="682"/>
                  <a:pt x="1193" y="795"/>
                  <a:pt x="1168" y="898"/>
                </a:cubicBezTo>
                <a:cubicBezTo>
                  <a:pt x="1163" y="1027"/>
                  <a:pt x="1164" y="1180"/>
                  <a:pt x="1086" y="1291"/>
                </a:cubicBezTo>
                <a:cubicBezTo>
                  <a:pt x="1078" y="1313"/>
                  <a:pt x="1074" y="1334"/>
                  <a:pt x="1061" y="1354"/>
                </a:cubicBezTo>
                <a:cubicBezTo>
                  <a:pt x="1055" y="1387"/>
                  <a:pt x="1041" y="1415"/>
                  <a:pt x="1013" y="1436"/>
                </a:cubicBezTo>
                <a:cubicBezTo>
                  <a:pt x="952" y="1526"/>
                  <a:pt x="604" y="1498"/>
                  <a:pt x="586" y="1499"/>
                </a:cubicBezTo>
                <a:cubicBezTo>
                  <a:pt x="538" y="1490"/>
                  <a:pt x="500" y="1480"/>
                  <a:pt x="455" y="1465"/>
                </a:cubicBezTo>
                <a:cubicBezTo>
                  <a:pt x="428" y="1446"/>
                  <a:pt x="398" y="1431"/>
                  <a:pt x="373" y="1412"/>
                </a:cubicBezTo>
                <a:cubicBezTo>
                  <a:pt x="298" y="1353"/>
                  <a:pt x="228" y="1296"/>
                  <a:pt x="140" y="1257"/>
                </a:cubicBezTo>
                <a:cubicBezTo>
                  <a:pt x="117" y="1232"/>
                  <a:pt x="70" y="1215"/>
                  <a:pt x="53" y="1189"/>
                </a:cubicBezTo>
                <a:cubicBezTo>
                  <a:pt x="38" y="1166"/>
                  <a:pt x="25" y="1142"/>
                  <a:pt x="9" y="1121"/>
                </a:cubicBezTo>
                <a:cubicBezTo>
                  <a:pt x="6" y="1079"/>
                  <a:pt x="5" y="1036"/>
                  <a:pt x="0" y="995"/>
                </a:cubicBezTo>
                <a:cubicBezTo>
                  <a:pt x="12" y="947"/>
                  <a:pt x="58" y="886"/>
                  <a:pt x="82" y="8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12369" name="AutoShape 17"/>
          <p:cNvCxnSpPr>
            <a:cxnSpLocks noChangeShapeType="1"/>
            <a:stCxn id="612363" idx="0"/>
            <a:endCxn id="612358" idx="4"/>
          </p:cNvCxnSpPr>
          <p:nvPr/>
        </p:nvCxnSpPr>
        <p:spPr bwMode="auto">
          <a:xfrm flipV="1">
            <a:off x="3355446" y="3284537"/>
            <a:ext cx="465137" cy="706437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0" name="AutoShape 18"/>
          <p:cNvCxnSpPr>
            <a:cxnSpLocks noChangeShapeType="1"/>
            <a:stCxn id="612361" idx="5"/>
            <a:endCxn id="612364" idx="1"/>
          </p:cNvCxnSpPr>
          <p:nvPr/>
        </p:nvCxnSpPr>
        <p:spPr bwMode="auto">
          <a:xfrm>
            <a:off x="1590146" y="4057649"/>
            <a:ext cx="877887" cy="52863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1" name="AutoShape 19"/>
          <p:cNvCxnSpPr>
            <a:cxnSpLocks noChangeShapeType="1"/>
            <a:stCxn id="612364" idx="5"/>
            <a:endCxn id="612359" idx="2"/>
          </p:cNvCxnSpPr>
          <p:nvPr/>
        </p:nvCxnSpPr>
        <p:spPr bwMode="auto">
          <a:xfrm>
            <a:off x="2595033" y="4727574"/>
            <a:ext cx="1030288" cy="2571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2" name="AutoShape 20"/>
          <p:cNvCxnSpPr>
            <a:cxnSpLocks noChangeShapeType="1"/>
            <a:stCxn id="612364" idx="7"/>
            <a:endCxn id="612363" idx="3"/>
          </p:cNvCxnSpPr>
          <p:nvPr/>
        </p:nvCxnSpPr>
        <p:spPr bwMode="auto">
          <a:xfrm flipV="1">
            <a:off x="2595033" y="4157662"/>
            <a:ext cx="698500" cy="4286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3" name="AutoShape 21"/>
          <p:cNvCxnSpPr>
            <a:cxnSpLocks noChangeShapeType="1"/>
            <a:stCxn id="612363" idx="4"/>
            <a:endCxn id="612359" idx="0"/>
          </p:cNvCxnSpPr>
          <p:nvPr/>
        </p:nvCxnSpPr>
        <p:spPr bwMode="auto">
          <a:xfrm>
            <a:off x="3355446" y="4181474"/>
            <a:ext cx="365125" cy="706438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4" name="AutoShape 22"/>
          <p:cNvCxnSpPr>
            <a:cxnSpLocks noChangeShapeType="1"/>
            <a:stCxn id="612358" idx="3"/>
            <a:endCxn id="612364" idx="0"/>
          </p:cNvCxnSpPr>
          <p:nvPr/>
        </p:nvCxnSpPr>
        <p:spPr bwMode="auto">
          <a:xfrm flipH="1">
            <a:off x="2531533" y="3259137"/>
            <a:ext cx="1225550" cy="13017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5" name="AutoShape 23"/>
          <p:cNvCxnSpPr>
            <a:cxnSpLocks noChangeShapeType="1"/>
            <a:stCxn id="612361" idx="4"/>
            <a:endCxn id="612362" idx="7"/>
          </p:cNvCxnSpPr>
          <p:nvPr/>
        </p:nvCxnSpPr>
        <p:spPr bwMode="auto">
          <a:xfrm flipH="1">
            <a:off x="1058333" y="4081462"/>
            <a:ext cx="469900" cy="10652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6" name="AutoShape 24"/>
          <p:cNvCxnSpPr>
            <a:cxnSpLocks noChangeShapeType="1"/>
            <a:stCxn id="612362" idx="6"/>
            <a:endCxn id="612364" idx="2"/>
          </p:cNvCxnSpPr>
          <p:nvPr/>
        </p:nvCxnSpPr>
        <p:spPr bwMode="auto">
          <a:xfrm flipV="1">
            <a:off x="1091671" y="4657724"/>
            <a:ext cx="1343025" cy="558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7" name="AutoShape 25"/>
          <p:cNvCxnSpPr>
            <a:cxnSpLocks noChangeShapeType="1"/>
            <a:stCxn id="612360" idx="6"/>
            <a:endCxn id="612358" idx="1"/>
          </p:cNvCxnSpPr>
          <p:nvPr/>
        </p:nvCxnSpPr>
        <p:spPr bwMode="auto">
          <a:xfrm flipV="1">
            <a:off x="1821921" y="3119437"/>
            <a:ext cx="1935162" cy="1031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8" name="AutoShape 26"/>
          <p:cNvCxnSpPr>
            <a:cxnSpLocks noChangeShapeType="1"/>
          </p:cNvCxnSpPr>
          <p:nvPr/>
        </p:nvCxnSpPr>
        <p:spPr bwMode="auto">
          <a:xfrm flipV="1">
            <a:off x="1040640" y="5059647"/>
            <a:ext cx="2598738" cy="2317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2379" name="AutoShape 27"/>
          <p:cNvSpPr>
            <a:spLocks noChangeArrowheads="1"/>
          </p:cNvSpPr>
          <p:nvPr/>
        </p:nvSpPr>
        <p:spPr bwMode="auto">
          <a:xfrm>
            <a:off x="2909358" y="4900612"/>
            <a:ext cx="200025" cy="334962"/>
          </a:xfrm>
          <a:prstGeom prst="upArrow">
            <a:avLst>
              <a:gd name="adj1" fmla="val 50000"/>
              <a:gd name="adj2" fmla="val 418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380" name="Rectangle 28"/>
          <p:cNvSpPr>
            <a:spLocks noChangeArrowheads="1"/>
          </p:cNvSpPr>
          <p:nvPr/>
        </p:nvSpPr>
        <p:spPr bwMode="auto">
          <a:xfrm>
            <a:off x="1437746" y="5757333"/>
            <a:ext cx="16684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Case 1</a:t>
            </a:r>
          </a:p>
        </p:txBody>
      </p:sp>
      <p:sp>
        <p:nvSpPr>
          <p:cNvPr id="612382" name="AutoShape 30"/>
          <p:cNvSpPr>
            <a:spLocks noChangeArrowheads="1"/>
          </p:cNvSpPr>
          <p:nvPr/>
        </p:nvSpPr>
        <p:spPr bwMode="auto">
          <a:xfrm>
            <a:off x="5887508" y="4367212"/>
            <a:ext cx="200025" cy="333375"/>
          </a:xfrm>
          <a:prstGeom prst="upArrow">
            <a:avLst>
              <a:gd name="adj1" fmla="val 50000"/>
              <a:gd name="adj2" fmla="val 41667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384" name="Oval 32"/>
          <p:cNvSpPr>
            <a:spLocks noChangeAspect="1" noChangeArrowheads="1"/>
          </p:cNvSpPr>
          <p:nvPr/>
        </p:nvSpPr>
        <p:spPr bwMode="auto">
          <a:xfrm>
            <a:off x="5077883" y="3363912"/>
            <a:ext cx="179388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85" name="Oval 33"/>
          <p:cNvSpPr>
            <a:spLocks noChangeAspect="1" noChangeArrowheads="1"/>
          </p:cNvSpPr>
          <p:nvPr/>
        </p:nvSpPr>
        <p:spPr bwMode="auto">
          <a:xfrm>
            <a:off x="7736946" y="3098799"/>
            <a:ext cx="179387" cy="179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86" name="Oval 34"/>
          <p:cNvSpPr>
            <a:spLocks noChangeAspect="1" noChangeArrowheads="1"/>
          </p:cNvSpPr>
          <p:nvPr/>
        </p:nvSpPr>
        <p:spPr bwMode="auto">
          <a:xfrm>
            <a:off x="7638521" y="4894262"/>
            <a:ext cx="177800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87" name="Oval 35"/>
          <p:cNvSpPr>
            <a:spLocks noChangeAspect="1" noChangeArrowheads="1"/>
          </p:cNvSpPr>
          <p:nvPr/>
        </p:nvSpPr>
        <p:spPr bwMode="auto">
          <a:xfrm>
            <a:off x="5643033" y="3132137"/>
            <a:ext cx="177800" cy="177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88" name="Oval 36"/>
          <p:cNvSpPr>
            <a:spLocks noChangeAspect="1" noChangeArrowheads="1"/>
          </p:cNvSpPr>
          <p:nvPr/>
        </p:nvSpPr>
        <p:spPr bwMode="auto">
          <a:xfrm>
            <a:off x="5443008" y="3895724"/>
            <a:ext cx="179388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000"/>
              <a:t>v</a:t>
            </a:r>
          </a:p>
        </p:txBody>
      </p:sp>
      <p:sp>
        <p:nvSpPr>
          <p:cNvPr id="612389" name="Oval 37"/>
          <p:cNvSpPr>
            <a:spLocks noChangeAspect="1" noChangeArrowheads="1"/>
          </p:cNvSpPr>
          <p:nvPr/>
        </p:nvSpPr>
        <p:spPr bwMode="auto">
          <a:xfrm>
            <a:off x="4911196" y="5126037"/>
            <a:ext cx="179387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90" name="Oval 38"/>
          <p:cNvSpPr>
            <a:spLocks noChangeAspect="1" noChangeArrowheads="1"/>
          </p:cNvSpPr>
          <p:nvPr/>
        </p:nvSpPr>
        <p:spPr bwMode="auto">
          <a:xfrm>
            <a:off x="7271808" y="3995737"/>
            <a:ext cx="179388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91" name="Oval 39"/>
          <p:cNvSpPr>
            <a:spLocks noChangeAspect="1" noChangeArrowheads="1"/>
          </p:cNvSpPr>
          <p:nvPr/>
        </p:nvSpPr>
        <p:spPr bwMode="auto">
          <a:xfrm>
            <a:off x="6447896" y="4567237"/>
            <a:ext cx="179387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000"/>
              <a:t>u</a:t>
            </a:r>
          </a:p>
        </p:txBody>
      </p:sp>
      <p:cxnSp>
        <p:nvCxnSpPr>
          <p:cNvPr id="612392" name="AutoShape 40"/>
          <p:cNvCxnSpPr>
            <a:cxnSpLocks noChangeShapeType="1"/>
            <a:stCxn id="612384" idx="6"/>
            <a:endCxn id="612387" idx="3"/>
          </p:cNvCxnSpPr>
          <p:nvPr/>
        </p:nvCxnSpPr>
        <p:spPr bwMode="auto">
          <a:xfrm flipV="1">
            <a:off x="5263621" y="3290887"/>
            <a:ext cx="406400" cy="163512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3" name="AutoShape 41"/>
          <p:cNvCxnSpPr>
            <a:cxnSpLocks noChangeShapeType="1"/>
            <a:stCxn id="612384" idx="5"/>
            <a:endCxn id="612388" idx="0"/>
          </p:cNvCxnSpPr>
          <p:nvPr/>
        </p:nvCxnSpPr>
        <p:spPr bwMode="auto">
          <a:xfrm>
            <a:off x="5230283" y="3524249"/>
            <a:ext cx="303213" cy="3651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4" name="AutoShape 42"/>
          <p:cNvCxnSpPr>
            <a:cxnSpLocks noChangeShapeType="1"/>
            <a:stCxn id="612384" idx="4"/>
            <a:endCxn id="612389" idx="0"/>
          </p:cNvCxnSpPr>
          <p:nvPr/>
        </p:nvCxnSpPr>
        <p:spPr bwMode="auto">
          <a:xfrm flipH="1">
            <a:off x="5001683" y="3551237"/>
            <a:ext cx="166688" cy="15684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5" name="AutoShape 43"/>
          <p:cNvCxnSpPr>
            <a:cxnSpLocks noChangeShapeType="1"/>
            <a:stCxn id="612388" idx="7"/>
            <a:endCxn id="612385" idx="2"/>
          </p:cNvCxnSpPr>
          <p:nvPr/>
        </p:nvCxnSpPr>
        <p:spPr bwMode="auto">
          <a:xfrm flipV="1">
            <a:off x="5596996" y="3189287"/>
            <a:ext cx="2133600" cy="7270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6" name="AutoShape 44"/>
          <p:cNvCxnSpPr>
            <a:cxnSpLocks noChangeShapeType="1"/>
            <a:stCxn id="612390" idx="0"/>
            <a:endCxn id="612385" idx="4"/>
          </p:cNvCxnSpPr>
          <p:nvPr/>
        </p:nvCxnSpPr>
        <p:spPr bwMode="auto">
          <a:xfrm flipV="1">
            <a:off x="7360708" y="3284537"/>
            <a:ext cx="465138" cy="706437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7" name="AutoShape 45"/>
          <p:cNvCxnSpPr>
            <a:cxnSpLocks noChangeShapeType="1"/>
            <a:stCxn id="612388" idx="5"/>
            <a:endCxn id="612391" idx="1"/>
          </p:cNvCxnSpPr>
          <p:nvPr/>
        </p:nvCxnSpPr>
        <p:spPr bwMode="auto">
          <a:xfrm>
            <a:off x="5596996" y="4057649"/>
            <a:ext cx="876300" cy="52863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8" name="AutoShape 46"/>
          <p:cNvCxnSpPr>
            <a:cxnSpLocks noChangeShapeType="1"/>
            <a:stCxn id="612391" idx="5"/>
            <a:endCxn id="612386" idx="2"/>
          </p:cNvCxnSpPr>
          <p:nvPr/>
        </p:nvCxnSpPr>
        <p:spPr bwMode="auto">
          <a:xfrm>
            <a:off x="6600296" y="4727574"/>
            <a:ext cx="1030287" cy="257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9" name="AutoShape 47"/>
          <p:cNvCxnSpPr>
            <a:cxnSpLocks noChangeShapeType="1"/>
            <a:stCxn id="612391" idx="7"/>
            <a:endCxn id="612390" idx="3"/>
          </p:cNvCxnSpPr>
          <p:nvPr/>
        </p:nvCxnSpPr>
        <p:spPr bwMode="auto">
          <a:xfrm flipV="1">
            <a:off x="6600296" y="4157662"/>
            <a:ext cx="698500" cy="4286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0" name="AutoShape 48"/>
          <p:cNvCxnSpPr>
            <a:cxnSpLocks noChangeShapeType="1"/>
            <a:stCxn id="612390" idx="4"/>
            <a:endCxn id="612386" idx="0"/>
          </p:cNvCxnSpPr>
          <p:nvPr/>
        </p:nvCxnSpPr>
        <p:spPr bwMode="auto">
          <a:xfrm>
            <a:off x="7360708" y="4181474"/>
            <a:ext cx="366713" cy="706438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1" name="AutoShape 49"/>
          <p:cNvCxnSpPr>
            <a:cxnSpLocks noChangeShapeType="1"/>
            <a:stCxn id="612385" idx="3"/>
            <a:endCxn id="612391" idx="0"/>
          </p:cNvCxnSpPr>
          <p:nvPr/>
        </p:nvCxnSpPr>
        <p:spPr bwMode="auto">
          <a:xfrm flipH="1">
            <a:off x="6538383" y="3259137"/>
            <a:ext cx="1225550" cy="13017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2" name="AutoShape 50"/>
          <p:cNvCxnSpPr>
            <a:cxnSpLocks noChangeShapeType="1"/>
            <a:stCxn id="612388" idx="4"/>
            <a:endCxn id="612389" idx="7"/>
          </p:cNvCxnSpPr>
          <p:nvPr/>
        </p:nvCxnSpPr>
        <p:spPr bwMode="auto">
          <a:xfrm flipH="1">
            <a:off x="5065183" y="4081462"/>
            <a:ext cx="468313" cy="10652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3" name="AutoShape 51"/>
          <p:cNvCxnSpPr>
            <a:cxnSpLocks noChangeShapeType="1"/>
            <a:stCxn id="612389" idx="6"/>
            <a:endCxn id="612391" idx="2"/>
          </p:cNvCxnSpPr>
          <p:nvPr/>
        </p:nvCxnSpPr>
        <p:spPr bwMode="auto">
          <a:xfrm flipV="1">
            <a:off x="5098521" y="4657724"/>
            <a:ext cx="1341437" cy="558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4" name="AutoShape 52"/>
          <p:cNvCxnSpPr>
            <a:cxnSpLocks noChangeShapeType="1"/>
            <a:stCxn id="612387" idx="6"/>
            <a:endCxn id="612385" idx="1"/>
          </p:cNvCxnSpPr>
          <p:nvPr/>
        </p:nvCxnSpPr>
        <p:spPr bwMode="auto">
          <a:xfrm flipV="1">
            <a:off x="5828771" y="3119437"/>
            <a:ext cx="1935162" cy="1031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5" name="AutoShape 53"/>
          <p:cNvCxnSpPr>
            <a:cxnSpLocks noChangeShapeType="1"/>
            <a:stCxn id="612389" idx="5"/>
            <a:endCxn id="612386" idx="3"/>
          </p:cNvCxnSpPr>
          <p:nvPr/>
        </p:nvCxnSpPr>
        <p:spPr bwMode="auto">
          <a:xfrm flipV="1">
            <a:off x="5065183" y="5053012"/>
            <a:ext cx="2598738" cy="2317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2406" name="Rectangle 54"/>
          <p:cNvSpPr>
            <a:spLocks noChangeArrowheads="1"/>
          </p:cNvSpPr>
          <p:nvPr/>
        </p:nvSpPr>
        <p:spPr bwMode="auto">
          <a:xfrm>
            <a:off x="5731933" y="5730345"/>
            <a:ext cx="16684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Case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2412" name="Text Box 60"/>
              <p:cNvSpPr txBox="1">
                <a:spLocks noChangeArrowheads="1"/>
              </p:cNvSpPr>
              <p:nvPr/>
            </p:nvSpPr>
            <p:spPr bwMode="auto">
              <a:xfrm>
                <a:off x="2887133" y="4514849"/>
                <a:ext cx="353943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2412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133" y="4514849"/>
                <a:ext cx="353943" cy="339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413" name="Text Box 61"/>
              <p:cNvSpPr txBox="1">
                <a:spLocks noChangeArrowheads="1"/>
              </p:cNvSpPr>
              <p:nvPr/>
            </p:nvSpPr>
            <p:spPr bwMode="auto">
              <a:xfrm>
                <a:off x="5858933" y="3981449"/>
                <a:ext cx="402354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2413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8933" y="3981449"/>
                <a:ext cx="402354" cy="339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415" name="Rectangle 63"/>
              <p:cNvSpPr>
                <a:spLocks noChangeArrowheads="1"/>
              </p:cNvSpPr>
              <p:nvPr/>
            </p:nvSpPr>
            <p:spPr bwMode="auto">
              <a:xfrm>
                <a:off x="7705196" y="3863974"/>
                <a:ext cx="336952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612415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05196" y="3863974"/>
                <a:ext cx="336952" cy="3084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5578" y="6100606"/>
                <a:ext cx="1794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3399"/>
                    </a:solidFill>
                  </a:rPr>
                  <a:t> creates cycle.</a:t>
                </a:r>
                <a:br>
                  <a:rPr lang="en-US" dirty="0" smtClean="0">
                    <a:solidFill>
                      <a:srgbClr val="003399"/>
                    </a:solidFill>
                  </a:rPr>
                </a:br>
                <a:r>
                  <a:rPr lang="en-US" dirty="0" smtClean="0">
                    <a:solidFill>
                      <a:srgbClr val="003399"/>
                    </a:solidFill>
                  </a:rPr>
                  <a:t>Don’t add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>
                    <a:solidFill>
                      <a:srgbClr val="003399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003399"/>
                    </a:solidFill>
                  </a:rPr>
                  <a:t> </a:t>
                </a:r>
                <a:endParaRPr lang="en-US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78" y="6100606"/>
                <a:ext cx="1794424" cy="584775"/>
              </a:xfrm>
              <a:prstGeom prst="rect">
                <a:avLst/>
              </a:prstGeom>
              <a:blipFill>
                <a:blip r:embed="rId7"/>
                <a:stretch>
                  <a:fillRect l="-1701" t="-2083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263621" y="6042880"/>
                <a:ext cx="24792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en-US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3399"/>
                    </a:solidFill>
                  </a:rPr>
                  <a:t> doesn’t create cycle.</a:t>
                </a:r>
                <a:br>
                  <a:rPr lang="en-US" dirty="0" smtClean="0">
                    <a:solidFill>
                      <a:srgbClr val="003399"/>
                    </a:solidFill>
                  </a:rPr>
                </a:br>
                <a:r>
                  <a:rPr lang="en-US" dirty="0">
                    <a:solidFill>
                      <a:srgbClr val="003399"/>
                    </a:solidFill>
                  </a:rPr>
                  <a:t>A</a:t>
                </a:r>
                <a:r>
                  <a:rPr lang="en-US" dirty="0" smtClean="0">
                    <a:solidFill>
                      <a:srgbClr val="003399"/>
                    </a:solidFill>
                  </a:rPr>
                  <a:t>dd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dirty="0">
                    <a:solidFill>
                      <a:srgbClr val="003399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003399"/>
                    </a:solidFill>
                  </a:rPr>
                  <a:t> </a:t>
                </a:r>
                <a:endParaRPr lang="en-US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21" y="6042880"/>
                <a:ext cx="2479220" cy="584775"/>
              </a:xfrm>
              <a:prstGeom prst="rect">
                <a:avLst/>
              </a:prstGeom>
              <a:blipFill>
                <a:blip r:embed="rId8"/>
                <a:stretch>
                  <a:fillRect t="-2083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err="1"/>
              <a:t>Kruskal's</a:t>
            </a:r>
            <a:r>
              <a:rPr lang="en-US" altLang="en-US" dirty="0"/>
              <a:t> Algorithm: Proof of Correctness </a:t>
            </a:r>
            <a:br>
              <a:rPr lang="en-US" altLang="en-US" dirty="0"/>
            </a:br>
            <a:r>
              <a:rPr lang="en-US" altLang="en-US" sz="1400" dirty="0"/>
              <a:t>Version of March </a:t>
            </a:r>
            <a:r>
              <a:rPr lang="en-US" altLang="en-US" sz="1400" dirty="0" smtClean="0"/>
              <a:t>17, 2019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70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505199"/>
                <a:ext cx="8115946" cy="2819399"/>
              </a:xfrm>
            </p:spPr>
            <p:txBody>
              <a:bodyPr/>
              <a:lstStyle/>
              <a:p>
                <a:r>
                  <a:rPr lang="en-US" dirty="0"/>
                  <a:t>Running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altLang="en-US" dirty="0"/>
                  <a:t>Simplifying assumption. 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All edge weights are distinct. </a:t>
                </a:r>
              </a:p>
              <a:p>
                <a:r>
                  <a:rPr lang="en-US" altLang="en-US" dirty="0">
                    <a:solidFill>
                      <a:srgbClr val="006600"/>
                    </a:solidFill>
                  </a:rPr>
                  <a:t>Given: Cut lemma.  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rgbClr val="006600"/>
                    </a:solidFill>
                  </a:rPr>
                  <a:t> be any subset of nodes, and 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>
                    <a:solidFill>
                      <a:srgbClr val="006600"/>
                    </a:solidFill>
                  </a:rPr>
                  <a:t> be the min cost edge with exactly one endpoint in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rgbClr val="006600"/>
                    </a:solidFill>
                  </a:rPr>
                  <a:t>.  T</a:t>
                </a:r>
                <a:r>
                  <a:rPr lang="en-US" altLang="en-US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hen every MST must contain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altLang="en-US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.</a:t>
                </a:r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505199"/>
                <a:ext cx="8115946" cy="2819399"/>
              </a:xfrm>
              <a:blipFill>
                <a:blip r:embed="rId2"/>
                <a:stretch>
                  <a:fillRect l="-601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0"/>
              <p:cNvSpPr txBox="1">
                <a:spLocks noChangeArrowheads="1"/>
              </p:cNvSpPr>
              <p:nvPr/>
            </p:nvSpPr>
            <p:spPr bwMode="auto">
              <a:xfrm>
                <a:off x="1265766" y="960971"/>
                <a:ext cx="6612467" cy="23452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MST-</a:t>
                </a:r>
                <a:r>
                  <a:rPr lang="en-US" altLang="en-US" b="1" u="sng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Kruskal</a:t>
                </a: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Make-Set(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𝒗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the edges 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into increasing order by weight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)∈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taken in the above order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Find-Set(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en-US" b="1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 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Find-Set(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then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output edge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Union(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5766" y="960971"/>
                <a:ext cx="6612467" cy="2345257"/>
              </a:xfrm>
              <a:prstGeom prst="rect">
                <a:avLst/>
              </a:prstGeom>
              <a:blipFill rotWithShape="0">
                <a:blip r:embed="rId3"/>
                <a:stretch>
                  <a:fillRect r="-1107" b="-78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24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7832"/>
            <a:ext cx="9205993" cy="6832754"/>
          </a:xfrm>
        </p:spPr>
        <p:txBody>
          <a:bodyPr/>
          <a:lstStyle/>
          <a:p>
            <a:r>
              <a:rPr lang="en-US" altLang="en-US" sz="2000" b="1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Proof of Correctness of </a:t>
            </a:r>
            <a:r>
              <a:rPr lang="en-US" altLang="en-US" sz="2000" b="1" u="sng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Kruskal’s</a:t>
            </a:r>
            <a:r>
              <a:rPr lang="en-US" altLang="en-US" sz="2000" b="1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Algorithm</a:t>
            </a:r>
            <a:r>
              <a:rPr lang="en-US" alt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:</a:t>
            </a:r>
            <a:endParaRPr lang="en-US" altLang="en-US" sz="20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Three steps: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Prove that </a:t>
            </a:r>
            <a:r>
              <a:rPr lang="en-US" altLang="en-US" sz="20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Kruskal’s</a:t>
            </a: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algorithm always produces a  tree,</a:t>
            </a:r>
          </a:p>
          <a:p>
            <a:pPr marL="860425" lvl="1" indent="-514350">
              <a:buSzPct val="100000"/>
              <a:buFont typeface="+mj-lt"/>
              <a:buAutoNum type="alphaLcParenR"/>
            </a:pPr>
            <a:r>
              <a:rPr lang="en-US" alt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Prove that it produces an acyclic graph</a:t>
            </a:r>
          </a:p>
          <a:p>
            <a:pPr marL="860425" lvl="1" indent="-514350">
              <a:buSzPct val="100000"/>
              <a:buFont typeface="+mj-lt"/>
              <a:buAutoNum type="alphaLcParenR"/>
            </a:pPr>
            <a:r>
              <a:rPr lang="en-US" alt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Prove that it produces a connected graph</a:t>
            </a:r>
          </a:p>
          <a:p>
            <a:pPr lvl="1" indent="0">
              <a:buSzPct val="100000"/>
              <a:buNone/>
            </a:pPr>
            <a:r>
              <a:rPr lang="en-US" alt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=&gt;   It produces a tree</a:t>
            </a:r>
          </a:p>
          <a:p>
            <a:pPr lvl="1" indent="0">
              <a:buSzPct val="100000"/>
              <a:buNone/>
            </a:pPr>
            <a:endParaRPr lang="en-US" alt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Prove that every edge chosen by </a:t>
            </a:r>
            <a:r>
              <a:rPr lang="en-US" altLang="en-US" sz="20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Kruskal’s</a:t>
            </a: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algorithm is in every MST.  </a:t>
            </a:r>
          </a:p>
          <a:p>
            <a:pPr marL="514350" indent="-514350">
              <a:buSzPct val="100000"/>
              <a:buFont typeface="+mj-lt"/>
              <a:buAutoNum type="arabicParenR"/>
            </a:pPr>
            <a:endParaRPr lang="en-US" altLang="en-US" sz="20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Finally show (iii) that (</a:t>
            </a:r>
            <a:r>
              <a:rPr lang="en-US" altLang="en-US" sz="20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) and (ii) together imply correctness of </a:t>
            </a:r>
            <a:r>
              <a:rPr lang="en-US" altLang="en-US" sz="20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Kruskal’s</a:t>
            </a: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algorithm, i.e., that it produces a minimum spanning tree</a:t>
            </a:r>
          </a:p>
          <a:p>
            <a:pPr marL="514350" indent="-514350">
              <a:buSzPct val="100000"/>
              <a:buFont typeface="+mj-lt"/>
              <a:buAutoNum type="arabicParenR"/>
            </a:pPr>
            <a:endParaRPr lang="en-US" altLang="en-US" sz="20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>
              <a:buSzPct val="100000"/>
            </a:pP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Uses same simplifying assumption as in the proof of Prim’s algorithm, </a:t>
            </a:r>
            <a:b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that all edges have different weights.</a:t>
            </a:r>
          </a:p>
          <a:p>
            <a:pPr>
              <a:buSzPct val="100000"/>
            </a:pP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Also assumes that input graph is connected; </a:t>
            </a:r>
            <a:b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otherwise result could never be  a tree.</a:t>
            </a: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F488D-B72A-413A-9A58-C058183EDB7B}" type="slidenum">
              <a:rPr lang="en-US" altLang="en-US"/>
              <a:pPr/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30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8244" y="182587"/>
                <a:ext cx="8704587" cy="1615172"/>
              </a:xfrm>
            </p:spPr>
            <p:txBody>
              <a:bodyPr/>
              <a:lstStyle/>
              <a:p>
                <a:r>
                  <a:rPr lang="en-US" altLang="en-US" sz="2000" dirty="0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Proof of Correctness of </a:t>
                </a:r>
                <a:r>
                  <a:rPr lang="en-US" altLang="en-US" sz="2000" dirty="0" err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Kruskal’s</a:t>
                </a:r>
                <a:r>
                  <a:rPr lang="en-US" altLang="en-US" sz="20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Algorithm:</a:t>
                </a:r>
                <a:endParaRPr lang="en-US" altLang="en-US" sz="20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Symbol" panose="05050102010706020507" pitchFamily="18" charset="2"/>
                </a:endParaRPr>
              </a:p>
              <a:p>
                <a:pPr marL="514350" indent="-514350">
                  <a:buSzPct val="100000"/>
                  <a:buFont typeface="+mj-lt"/>
                  <a:buAutoNum type="arabicParenR"/>
                </a:pP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Prove that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Kruskal’s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algorithm always produces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a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tree.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Let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be the graph produced by the algorithm:</a:t>
                </a:r>
                <a:b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Number the edges so they’re in sorted weight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,….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endParaRPr lang="en-US" alt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8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244" y="182587"/>
                <a:ext cx="8704587" cy="1615172"/>
              </a:xfrm>
              <a:blipFill>
                <a:blip r:embed="rId3"/>
                <a:stretch>
                  <a:fillRect l="-700" t="-1887" b="-2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F488D-B72A-413A-9A58-C058183EDB7B}" type="slidenum">
              <a:rPr lang="en-US" altLang="en-US"/>
              <a:pPr/>
              <a:t>4</a:t>
            </a:fld>
            <a:endParaRPr lang="en-US" altLang="en-US" sz="140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2138395"/>
            <a:ext cx="9144000" cy="35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2273" y="2342365"/>
                <a:ext cx="8416528" cy="364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>
                  <a:buSzPct val="100000"/>
                  <a:buAutoNum type="alphaLcParenR"/>
                </a:pPr>
                <a: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is acyclic:</a:t>
                </a:r>
                <a:b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endParaRPr lang="en-US" altLang="en-US" sz="2400" i="1" kern="0" dirty="0">
                  <a:solidFill>
                    <a:srgbClr val="003399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273" y="2342365"/>
                <a:ext cx="8416528" cy="364260"/>
              </a:xfrm>
              <a:prstGeom prst="rect">
                <a:avLst/>
              </a:prstGeom>
              <a:blipFill>
                <a:blip r:embed="rId4"/>
                <a:stretch>
                  <a:fillRect l="-725" t="-8333" b="-3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851665" y="2714984"/>
                <a:ext cx="8416528" cy="7245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SzPct val="100000"/>
                </a:pPr>
                <a:r>
                  <a:rPr lang="en-US" altLang="en-US" sz="2000" kern="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Suppose 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altLang="en-US" sz="2000" kern="0" dirty="0">
                    <a:solidFill>
                      <a:srgbClr val="7030A0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000" kern="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is not acyclic and  contains some cycle </a:t>
                </a:r>
                <a:r>
                  <a:rPr lang="en-US" altLang="en-US" sz="2000" kern="0" dirty="0">
                    <a:solidFill>
                      <a:srgbClr val="7030A0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US" altLang="en-US" sz="2000" kern="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. </a:t>
                </a:r>
                <a:br>
                  <a:rPr lang="en-US" altLang="en-US" sz="2000" kern="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</a:br>
                <a: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be the </a:t>
                </a:r>
                <a:r>
                  <a:rPr lang="en-US" altLang="en-US" sz="2000" kern="0" dirty="0"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h</a:t>
                </a:r>
                <a: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eaviest edge in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</m:oMath>
                </a14:m>
                <a: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. </a:t>
                </a:r>
                <a:b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endParaRPr lang="en-US" altLang="en-US" sz="2400" i="1" kern="0" dirty="0">
                  <a:solidFill>
                    <a:srgbClr val="003399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665" y="2714984"/>
                <a:ext cx="8416528" cy="724568"/>
              </a:xfrm>
              <a:prstGeom prst="rect">
                <a:avLst/>
              </a:prstGeom>
              <a:blipFill>
                <a:blip r:embed="rId5"/>
                <a:stretch>
                  <a:fillRect l="-797" t="-2521" b="-168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851665" y="3568764"/>
                <a:ext cx="8416528" cy="10665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SzPct val="100000"/>
                </a:pPr>
                <a: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=&gt; </a:t>
                </a:r>
                <a: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Then all the other edges in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were added to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b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</a:br>
                <a: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    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was processed by </a:t>
                </a:r>
                <a:r>
                  <a:rPr lang="en-US" altLang="en-US" sz="2000" kern="0" dirty="0" err="1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Kruskal’s</a:t>
                </a:r>
                <a: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algorithm.  </a:t>
                </a:r>
                <a:b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</a:br>
                <a: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=&gt;  the addition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 would have caused a cycle </a:t>
                </a:r>
                <a:b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endParaRPr lang="en-US" altLang="en-US" sz="2400" i="1" kern="0" dirty="0">
                  <a:solidFill>
                    <a:srgbClr val="003399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665" y="3568764"/>
                <a:ext cx="8416528" cy="1066541"/>
              </a:xfrm>
              <a:prstGeom prst="rect">
                <a:avLst/>
              </a:prstGeom>
              <a:blipFill>
                <a:blip r:embed="rId6"/>
                <a:stretch>
                  <a:fillRect l="-797" t="-1714" b="-10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851665" y="4785618"/>
                <a:ext cx="8416528" cy="435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SzPct val="100000"/>
                </a:pPr>
                <a:r>
                  <a:rPr lang="en-US" altLang="en-US" sz="2000" kern="0" dirty="0" smtClean="0">
                    <a:solidFill>
                      <a:srgbClr val="003399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=&gt;  </a:t>
                </a:r>
                <a:r>
                  <a:rPr lang="en-US" altLang="en-US" sz="20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Kruskal’s algorithm would not have added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 to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altLang="en-US" sz="2000" i="1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i="1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endParaRPr lang="en-US" altLang="en-US" sz="2400" i="1" kern="0" dirty="0">
                  <a:solidFill>
                    <a:srgbClr val="003399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665" y="4785618"/>
                <a:ext cx="8416528" cy="435712"/>
              </a:xfrm>
              <a:prstGeom prst="rect">
                <a:avLst/>
              </a:prstGeom>
              <a:blipFill>
                <a:blip r:embed="rId7"/>
                <a:stretch>
                  <a:fillRect l="-797" t="-4167" b="-180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851665" y="5362394"/>
                <a:ext cx="8416528" cy="4319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SzPct val="100000"/>
                </a:pPr>
                <a:r>
                  <a:rPr lang="en-US" altLang="en-US" sz="2000" kern="0" dirty="0" smtClean="0"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=&gt;  </a:t>
                </a:r>
                <a:r>
                  <a:rPr lang="en-US" altLang="en-US" sz="2000" kern="0" dirty="0" smtClean="0"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But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en-US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⊆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  </m:t>
                    </m:r>
                  </m:oMath>
                </a14:m>
                <a:r>
                  <a:rPr lang="en-US" altLang="en-US" sz="2000" kern="0" dirty="0" smtClean="0"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Contradiction.</a:t>
                </a:r>
                <a:r>
                  <a:rPr lang="en-US" altLang="en-US" sz="24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endParaRPr lang="en-US" altLang="en-US" sz="2400" i="1" kern="0" dirty="0">
                  <a:solidFill>
                    <a:srgbClr val="003399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665" y="5362394"/>
                <a:ext cx="8416528" cy="431930"/>
              </a:xfrm>
              <a:prstGeom prst="rect">
                <a:avLst/>
              </a:prstGeom>
              <a:blipFill>
                <a:blip r:embed="rId8"/>
                <a:stretch>
                  <a:fillRect l="-797" t="-5634" b="-197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 bwMode="auto">
              <a:xfrm>
                <a:off x="851665" y="5935388"/>
                <a:ext cx="8416528" cy="4776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SzPct val="100000"/>
                </a:pPr>
                <a:r>
                  <a:rPr lang="en-US" altLang="en-US" sz="2000" b="1" kern="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=&gt; </a:t>
                </a:r>
                <a14:m>
                  <m:oMath xmlns:m="http://schemas.openxmlformats.org/officeDocument/2006/math">
                    <m:r>
                      <a:rPr lang="en-US" altLang="en-US" sz="2000" b="1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𝑻</m:t>
                    </m:r>
                  </m:oMath>
                </a14:m>
                <a:r>
                  <a:rPr lang="en-US" altLang="en-US" sz="2000" b="1" kern="0" dirty="0">
                    <a:solidFill>
                      <a:srgbClr val="7030A0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is </a:t>
                </a:r>
                <a:r>
                  <a:rPr lang="en-US" altLang="en-US" sz="2000" b="1" kern="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acyclic</a:t>
                </a:r>
                <a:r>
                  <a:rPr lang="en-US" altLang="en-US" sz="2200" b="1" kern="0" dirty="0">
                    <a:solidFill>
                      <a:srgbClr val="7030A0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.</a:t>
                </a:r>
                <a:r>
                  <a:rPr lang="en-US" altLang="en-US" sz="2400" b="1" kern="0" dirty="0">
                    <a:solidFill>
                      <a:srgbClr val="7030A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b="1" kern="0" dirty="0">
                    <a:solidFill>
                      <a:srgbClr val="7030A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b="1" i="1" kern="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b="1" i="1" kern="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endParaRPr lang="en-US" altLang="en-US" sz="2400" b="1" i="1" kern="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665" y="5935388"/>
                <a:ext cx="8416528" cy="477651"/>
              </a:xfrm>
              <a:prstGeom prst="rect">
                <a:avLst/>
              </a:prstGeom>
              <a:blipFill>
                <a:blip r:embed="rId9"/>
                <a:stretch>
                  <a:fillRect l="-797" t="-10256" b="-141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44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830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8244" y="182587"/>
                <a:ext cx="8704587" cy="1615172"/>
              </a:xfrm>
            </p:spPr>
            <p:txBody>
              <a:bodyPr/>
              <a:lstStyle/>
              <a:p>
                <a:r>
                  <a:rPr lang="en-US" altLang="en-US" sz="2000" dirty="0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Proof of Correctness of </a:t>
                </a:r>
                <a:r>
                  <a:rPr lang="en-US" altLang="en-US" sz="2000" dirty="0" err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Kruskal’s</a:t>
                </a:r>
                <a:r>
                  <a:rPr lang="en-US" altLang="en-US" sz="20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Algorithm:</a:t>
                </a:r>
                <a:endParaRPr lang="en-US" altLang="en-US" sz="20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Symbol" panose="05050102010706020507" pitchFamily="18" charset="2"/>
                </a:endParaRPr>
              </a:p>
              <a:p>
                <a:pPr marL="514350" indent="-514350">
                  <a:buSzPct val="100000"/>
                  <a:buFont typeface="+mj-lt"/>
                  <a:buAutoNum type="arabicParenR"/>
                </a:pP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Prove that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Kruskal’s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algorithm always produces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a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tree.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Let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be the graph produced by the algorithm:</a:t>
                </a:r>
                <a:b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Number the edges so they’re in sorted weight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,….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endParaRPr lang="en-US" alt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8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244" y="182587"/>
                <a:ext cx="8704587" cy="1615172"/>
              </a:xfrm>
              <a:blipFill>
                <a:blip r:embed="rId3"/>
                <a:stretch>
                  <a:fillRect l="-700" t="-1887" b="-2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F488D-B72A-413A-9A58-C058183EDB7B}" type="slidenum">
              <a:rPr lang="en-US" altLang="en-US"/>
              <a:pPr/>
              <a:t>5</a:t>
            </a:fld>
            <a:endParaRPr lang="en-US" altLang="en-US" sz="140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2138395"/>
            <a:ext cx="9144000" cy="35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238244" y="2337602"/>
                <a:ext cx="3176008" cy="364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SzPct val="100000"/>
                </a:pPr>
                <a: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b) 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is </a:t>
                </a:r>
                <a: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Connected</a:t>
                </a:r>
                <a: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:</a:t>
                </a:r>
                <a:b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endParaRPr lang="en-US" altLang="en-US" sz="2400" i="1" kern="0" dirty="0">
                  <a:solidFill>
                    <a:srgbClr val="003399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244" y="2337602"/>
                <a:ext cx="3176008" cy="364260"/>
              </a:xfrm>
              <a:prstGeom prst="rect">
                <a:avLst/>
              </a:prstGeom>
              <a:blipFill>
                <a:blip r:embed="rId4"/>
                <a:stretch>
                  <a:fillRect l="-1919" t="-8333" b="-4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303051" y="2810118"/>
                <a:ext cx="6372756" cy="14709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SzPct val="100000"/>
                </a:pPr>
                <a:r>
                  <a:rPr lang="en-US" altLang="en-US" sz="2000" kern="0" dirty="0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altLang="en-US" sz="20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is </a:t>
                </a:r>
                <a:r>
                  <a:rPr lang="en-US" altLang="en-US" sz="2000" kern="0" dirty="0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not connected.  </a:t>
                </a:r>
                <a:br>
                  <a:rPr lang="en-US" altLang="en-US" sz="2000" kern="0" dirty="0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000" kern="0" dirty="0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′,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′ </m:t>
                    </m:r>
                  </m:oMath>
                </a14:m>
                <a:r>
                  <a:rPr lang="en-US" altLang="en-US" sz="2000" kern="0" dirty="0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be two vertices that are not connected in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r>
                  <a:rPr lang="en-US" altLang="en-US" sz="2000" b="0" kern="0" dirty="0" smtClean="0"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b="0" kern="0" dirty="0" smtClean="0"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r>
                  <a:rPr lang="en-US" altLang="en-US" sz="2000" b="0" kern="0" dirty="0" smtClean="0"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b="0" kern="0" dirty="0" smtClean="0"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be the connected component of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altLang="en-US" sz="2000" kern="0" dirty="0" smtClean="0"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containing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ker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000" i="1" ker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  <a:sym typeface="Symbol" panose="05050102010706020507" pitchFamily="18" charset="2"/>
                          </a:rPr>
                          <m:t>𝑢</m:t>
                        </m:r>
                      </m:e>
                      <m:sup>
                        <m:r>
                          <a:rPr lang="en-US" altLang="en-US" sz="2000" i="1" ker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altLang="en-US" sz="2000" b="0" i="0" kern="0" smtClean="0"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r>
                  <a:rPr lang="en-US" altLang="en-US" sz="2000" b="0" kern="0" dirty="0" smtClean="0">
                    <a:latin typeface="Calibri" panose="020F050202020403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b="0" kern="0" dirty="0" smtClean="0">
                    <a:latin typeface="Calibri" panose="020F050202020403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000" kern="0" dirty="0" smtClean="0">
                    <a:latin typeface="Calibri" panose="020F050202020403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=&gt; 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sz="2000" i="1" kern="0"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′∉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000" kern="0" dirty="0">
                  <a:latin typeface="Calibri" panose="020F050202020403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051" y="2810118"/>
                <a:ext cx="6372756" cy="1470929"/>
              </a:xfrm>
              <a:prstGeom prst="rect">
                <a:avLst/>
              </a:prstGeom>
              <a:blipFill>
                <a:blip r:embed="rId5"/>
                <a:stretch>
                  <a:fillRect l="-1053" t="-2075" b="-24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238245" y="4352732"/>
                <a:ext cx="7565094" cy="11328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SzPct val="100000"/>
                </a:pP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en-US" sz="2000" i="1" ker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b="0" kern="0" dirty="0" smtClean="0">
                    <a:solidFill>
                      <a:schemeClr val="accent1">
                        <a:lumMod val="50000"/>
                      </a:schemeClr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is </a:t>
                </a:r>
                <a:r>
                  <a:rPr lang="en-US" altLang="en-US" sz="2000" b="0" kern="0" dirty="0" smtClean="0">
                    <a:solidFill>
                      <a:schemeClr val="accent1">
                        <a:lumMod val="50000"/>
                      </a:schemeClr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connected, so it </a:t>
                </a:r>
                <a:r>
                  <a:rPr lang="en-US" altLang="en-US" sz="2000" b="0" kern="0" dirty="0" smtClean="0">
                    <a:solidFill>
                      <a:schemeClr val="accent1">
                        <a:lumMod val="50000"/>
                      </a:schemeClr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contains a path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altLang="en-US" sz="2000" i="1" ker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b="0" kern="0" dirty="0" smtClean="0">
                    <a:solidFill>
                      <a:schemeClr val="accent1">
                        <a:lumMod val="50000"/>
                      </a:schemeClr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connecting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ker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000" i="1" ker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  <a:sym typeface="Symbol" panose="05050102010706020507" pitchFamily="18" charset="2"/>
                          </a:rPr>
                          <m:t>𝑢</m:t>
                        </m:r>
                      </m:e>
                      <m:sup>
                        <m:r>
                          <a:rPr lang="en-US" altLang="en-US" sz="2000" i="1" ker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altLang="en-US" sz="2000" i="1" ker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,</m:t>
                    </m:r>
                    <m:sSup>
                      <m:sSupPr>
                        <m:ctrlPr>
                          <a:rPr lang="en-US" altLang="en-US" sz="2000" i="1" ker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000" i="1" ker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  <m:sup>
                        <m:r>
                          <a:rPr lang="en-US" altLang="en-US" sz="2000" i="1" ker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altLang="en-US" sz="2000" b="0" i="1" kern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sz="2000" i="1" ker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b="0" kern="0" dirty="0" smtClean="0">
                    <a:solidFill>
                      <a:schemeClr val="accent1">
                        <a:lumMod val="50000"/>
                      </a:schemeClr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b="0" kern="0" dirty="0" smtClean="0">
                    <a:solidFill>
                      <a:schemeClr val="accent1">
                        <a:lumMod val="50000"/>
                      </a:schemeClr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r>
                  <a:rPr lang="en-US" altLang="en-US" sz="2000" kern="0" dirty="0" smtClean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=&gt; </a:t>
                </a:r>
                <a:r>
                  <a:rPr lang="en-US" altLang="en-US" sz="2000" kern="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T</a:t>
                </a:r>
                <a:r>
                  <a:rPr lang="en-US" altLang="en-US" sz="2000" kern="0" dirty="0" smtClean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here exists some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en-US" sz="2000" b="0" i="1" kern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=(</m:t>
                    </m:r>
                    <m:r>
                      <a:rPr lang="en-US" altLang="en-US" sz="2000" b="0" i="1" kern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sz="2000" b="0" i="1" kern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sz="2000" b="0" i="1" kern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sz="2000" b="0" i="1" kern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)∈</m:t>
                    </m:r>
                    <m:r>
                      <a:rPr lang="en-US" altLang="en-US" sz="2000" b="0" i="1" kern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𝑃</m:t>
                    </m:r>
                  </m:oMath>
                </a14:m>
                <a:r>
                  <a:rPr lang="en-US" altLang="en-US" sz="2000" b="0" kern="0" dirty="0" smtClean="0">
                    <a:solidFill>
                      <a:schemeClr val="accent1">
                        <a:lumMod val="50000"/>
                      </a:schemeClr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 where 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sz="2000" i="1" ker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∈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alt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 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b="0" kern="0" dirty="0" smtClean="0">
                    <a:solidFill>
                      <a:schemeClr val="accent1">
                        <a:lumMod val="50000"/>
                      </a:schemeClr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but 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∉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b="0" kern="0" dirty="0" smtClean="0">
                    <a:solidFill>
                      <a:schemeClr val="accent1">
                        <a:lumMod val="50000"/>
                      </a:schemeClr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b="0" kern="0" dirty="0" smtClean="0">
                    <a:solidFill>
                      <a:schemeClr val="accent1">
                        <a:lumMod val="50000"/>
                      </a:schemeClr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r>
                  <a:rPr lang="en-US" altLang="en-US" sz="2000" b="0" kern="0" dirty="0" smtClean="0">
                    <a:solidFill>
                      <a:schemeClr val="accent1">
                        <a:lumMod val="50000"/>
                      </a:schemeClr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∉</m:t>
                    </m:r>
                    <m:r>
                      <a:rPr lang="en-US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b="0" kern="0" dirty="0" smtClean="0">
                    <a:solidFill>
                      <a:schemeClr val="accent1">
                        <a:lumMod val="50000"/>
                      </a:schemeClr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   because otherwise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sz="2000" i="1" ker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∈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000" b="0" kern="0" dirty="0" smtClean="0">
                  <a:solidFill>
                    <a:schemeClr val="accent1">
                      <a:lumMod val="50000"/>
                    </a:schemeClr>
                  </a:solidFill>
                  <a:latin typeface="Microsoft Sans Serif" panose="020B0604020202020204" pitchFamily="34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245" y="4352732"/>
                <a:ext cx="7565094" cy="1132813"/>
              </a:xfrm>
              <a:prstGeom prst="rect">
                <a:avLst/>
              </a:prstGeom>
              <a:blipFill>
                <a:blip r:embed="rId6"/>
                <a:stretch>
                  <a:fillRect l="-806" t="-2688" b="-26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238244" y="5644389"/>
                <a:ext cx="9076445" cy="1099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SzPct val="100000"/>
                </a:pPr>
                <a:r>
                  <a:rPr lang="en-US" altLang="en-US" sz="2000" kern="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en-US" sz="2000" b="0" kern="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ut </a:t>
                </a:r>
                <a:r>
                  <a:rPr lang="en-US" altLang="en-US" sz="2000" b="0" kern="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adding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b="0" kern="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altLang="en-US" sz="2000" b="0" kern="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would not cause a cycle with any  edges in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altLang="en-US" sz="2000" b="0" kern="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b="0" kern="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r>
                  <a:rPr lang="en-US" altLang="en-US" sz="2000" b="0" kern="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=&gt; </a:t>
                </a:r>
                <a:r>
                  <a:rPr lang="en-US" altLang="en-US" sz="2000" kern="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Kruskal’s algorithm would </a:t>
                </a:r>
                <a:r>
                  <a:rPr lang="en-US" altLang="en-US" sz="2000" kern="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000" kern="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have added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kern="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Sans Serif" panose="020B060402020202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 to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altLang="en-US" sz="2000" kern="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en-US" sz="20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en-US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altLang="en-US" sz="2000" kern="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000" kern="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kern="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r>
                  <a:rPr lang="en-US" altLang="en-US" sz="2000" kern="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=&gt; Contradiction =&gt; </a:t>
                </a:r>
                <a14:m>
                  <m:oMath xmlns:m="http://schemas.openxmlformats.org/officeDocument/2006/math">
                    <m:r>
                      <a:rPr lang="en-US" altLang="en-US" sz="20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altLang="en-US" sz="2000" kern="0" dirty="0">
                    <a:solidFill>
                      <a:srgbClr val="7030A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is </a:t>
                </a:r>
                <a:r>
                  <a:rPr lang="en-US" altLang="en-US" sz="2000" kern="0" dirty="0" smtClean="0">
                    <a:solidFill>
                      <a:srgbClr val="7030A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Connected</a:t>
                </a:r>
                <a:r>
                  <a:rPr lang="en-US" altLang="en-US" sz="2000" kern="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kern="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kern="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kern="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000" i="1" kern="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i="1" kern="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Symbol" panose="05050102010706020507" pitchFamily="18" charset="2"/>
                  </a:rPr>
                </a:br>
                <a:endParaRPr lang="en-US" altLang="en-US" sz="2000" b="0" kern="0" dirty="0" smtClean="0">
                  <a:solidFill>
                    <a:schemeClr val="tx1"/>
                  </a:solidFill>
                  <a:latin typeface="Microsoft Sans Serif" panose="020B0604020202020204" pitchFamily="34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244" y="5644389"/>
                <a:ext cx="9076445" cy="1099311"/>
              </a:xfrm>
              <a:prstGeom prst="rect">
                <a:avLst/>
              </a:prstGeom>
              <a:blipFill>
                <a:blip r:embed="rId7"/>
                <a:stretch>
                  <a:fillRect l="-672" t="-3333" b="-72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 bwMode="auto">
          <a:xfrm>
            <a:off x="6521491" y="2349708"/>
            <a:ext cx="959555" cy="1554479"/>
          </a:xfrm>
          <a:custGeom>
            <a:avLst/>
            <a:gdLst>
              <a:gd name="connsiteX0" fmla="*/ 451262 w 1187532"/>
              <a:gd name="connsiteY0" fmla="*/ 47502 h 1923803"/>
              <a:gd name="connsiteX1" fmla="*/ 451262 w 1187532"/>
              <a:gd name="connsiteY1" fmla="*/ 47502 h 1923803"/>
              <a:gd name="connsiteX2" fmla="*/ 403761 w 1187532"/>
              <a:gd name="connsiteY2" fmla="*/ 142504 h 1923803"/>
              <a:gd name="connsiteX3" fmla="*/ 356259 w 1187532"/>
              <a:gd name="connsiteY3" fmla="*/ 213756 h 1923803"/>
              <a:gd name="connsiteX4" fmla="*/ 332509 w 1187532"/>
              <a:gd name="connsiteY4" fmla="*/ 249382 h 1923803"/>
              <a:gd name="connsiteX5" fmla="*/ 308758 w 1187532"/>
              <a:gd name="connsiteY5" fmla="*/ 332510 h 1923803"/>
              <a:gd name="connsiteX6" fmla="*/ 296883 w 1187532"/>
              <a:gd name="connsiteY6" fmla="*/ 368135 h 1923803"/>
              <a:gd name="connsiteX7" fmla="*/ 285008 w 1187532"/>
              <a:gd name="connsiteY7" fmla="*/ 415637 h 1923803"/>
              <a:gd name="connsiteX8" fmla="*/ 273132 w 1187532"/>
              <a:gd name="connsiteY8" fmla="*/ 451263 h 1923803"/>
              <a:gd name="connsiteX9" fmla="*/ 249382 w 1187532"/>
              <a:gd name="connsiteY9" fmla="*/ 534390 h 1923803"/>
              <a:gd name="connsiteX10" fmla="*/ 201880 w 1187532"/>
              <a:gd name="connsiteY10" fmla="*/ 605642 h 1923803"/>
              <a:gd name="connsiteX11" fmla="*/ 178130 w 1187532"/>
              <a:gd name="connsiteY11" fmla="*/ 676894 h 1923803"/>
              <a:gd name="connsiteX12" fmla="*/ 166254 w 1187532"/>
              <a:gd name="connsiteY12" fmla="*/ 712520 h 1923803"/>
              <a:gd name="connsiteX13" fmla="*/ 142504 w 1187532"/>
              <a:gd name="connsiteY13" fmla="*/ 748146 h 1923803"/>
              <a:gd name="connsiteX14" fmla="*/ 118753 w 1187532"/>
              <a:gd name="connsiteY14" fmla="*/ 819398 h 1923803"/>
              <a:gd name="connsiteX15" fmla="*/ 95002 w 1187532"/>
              <a:gd name="connsiteY15" fmla="*/ 890650 h 1923803"/>
              <a:gd name="connsiteX16" fmla="*/ 59376 w 1187532"/>
              <a:gd name="connsiteY16" fmla="*/ 997528 h 1923803"/>
              <a:gd name="connsiteX17" fmla="*/ 47501 w 1187532"/>
              <a:gd name="connsiteY17" fmla="*/ 1033154 h 1923803"/>
              <a:gd name="connsiteX18" fmla="*/ 23750 w 1187532"/>
              <a:gd name="connsiteY18" fmla="*/ 1223159 h 1923803"/>
              <a:gd name="connsiteX19" fmla="*/ 0 w 1187532"/>
              <a:gd name="connsiteY19" fmla="*/ 1318161 h 1923803"/>
              <a:gd name="connsiteX20" fmla="*/ 23750 w 1187532"/>
              <a:gd name="connsiteY20" fmla="*/ 1508167 h 1923803"/>
              <a:gd name="connsiteX21" fmla="*/ 35626 w 1187532"/>
              <a:gd name="connsiteY21" fmla="*/ 1543793 h 1923803"/>
              <a:gd name="connsiteX22" fmla="*/ 59376 w 1187532"/>
              <a:gd name="connsiteY22" fmla="*/ 1579419 h 1923803"/>
              <a:gd name="connsiteX23" fmla="*/ 106878 w 1187532"/>
              <a:gd name="connsiteY23" fmla="*/ 1638795 h 1923803"/>
              <a:gd name="connsiteX24" fmla="*/ 166254 w 1187532"/>
              <a:gd name="connsiteY24" fmla="*/ 1745673 h 1923803"/>
              <a:gd name="connsiteX25" fmla="*/ 201880 w 1187532"/>
              <a:gd name="connsiteY25" fmla="*/ 1781299 h 1923803"/>
              <a:gd name="connsiteX26" fmla="*/ 237506 w 1187532"/>
              <a:gd name="connsiteY26" fmla="*/ 1793174 h 1923803"/>
              <a:gd name="connsiteX27" fmla="*/ 273132 w 1187532"/>
              <a:gd name="connsiteY27" fmla="*/ 1828800 h 1923803"/>
              <a:gd name="connsiteX28" fmla="*/ 344384 w 1187532"/>
              <a:gd name="connsiteY28" fmla="*/ 1852551 h 1923803"/>
              <a:gd name="connsiteX29" fmla="*/ 451262 w 1187532"/>
              <a:gd name="connsiteY29" fmla="*/ 1888177 h 1923803"/>
              <a:gd name="connsiteX30" fmla="*/ 522514 w 1187532"/>
              <a:gd name="connsiteY30" fmla="*/ 1911928 h 1923803"/>
              <a:gd name="connsiteX31" fmla="*/ 558140 w 1187532"/>
              <a:gd name="connsiteY31" fmla="*/ 1923803 h 1923803"/>
              <a:gd name="connsiteX32" fmla="*/ 641267 w 1187532"/>
              <a:gd name="connsiteY32" fmla="*/ 1911928 h 1923803"/>
              <a:gd name="connsiteX33" fmla="*/ 712519 w 1187532"/>
              <a:gd name="connsiteY33" fmla="*/ 1888177 h 1923803"/>
              <a:gd name="connsiteX34" fmla="*/ 831272 w 1187532"/>
              <a:gd name="connsiteY34" fmla="*/ 1828800 h 1923803"/>
              <a:gd name="connsiteX35" fmla="*/ 902524 w 1187532"/>
              <a:gd name="connsiteY35" fmla="*/ 1781299 h 1923803"/>
              <a:gd name="connsiteX36" fmla="*/ 961901 w 1187532"/>
              <a:gd name="connsiteY36" fmla="*/ 1721923 h 1923803"/>
              <a:gd name="connsiteX37" fmla="*/ 1009402 w 1187532"/>
              <a:gd name="connsiteY37" fmla="*/ 1615045 h 1923803"/>
              <a:gd name="connsiteX38" fmla="*/ 1056904 w 1187532"/>
              <a:gd name="connsiteY38" fmla="*/ 1472541 h 1923803"/>
              <a:gd name="connsiteX39" fmla="*/ 1116280 w 1187532"/>
              <a:gd name="connsiteY39" fmla="*/ 1294411 h 1923803"/>
              <a:gd name="connsiteX40" fmla="*/ 1140031 w 1187532"/>
              <a:gd name="connsiteY40" fmla="*/ 1223159 h 1923803"/>
              <a:gd name="connsiteX41" fmla="*/ 1151906 w 1187532"/>
              <a:gd name="connsiteY41" fmla="*/ 1187533 h 1923803"/>
              <a:gd name="connsiteX42" fmla="*/ 1175657 w 1187532"/>
              <a:gd name="connsiteY42" fmla="*/ 1080655 h 1923803"/>
              <a:gd name="connsiteX43" fmla="*/ 1187532 w 1187532"/>
              <a:gd name="connsiteY43" fmla="*/ 1021278 h 1923803"/>
              <a:gd name="connsiteX44" fmla="*/ 1163782 w 1187532"/>
              <a:gd name="connsiteY44" fmla="*/ 902525 h 1923803"/>
              <a:gd name="connsiteX45" fmla="*/ 1140031 w 1187532"/>
              <a:gd name="connsiteY45" fmla="*/ 819398 h 1923803"/>
              <a:gd name="connsiteX46" fmla="*/ 1128156 w 1187532"/>
              <a:gd name="connsiteY46" fmla="*/ 771897 h 1923803"/>
              <a:gd name="connsiteX47" fmla="*/ 1116280 w 1187532"/>
              <a:gd name="connsiteY47" fmla="*/ 629393 h 1923803"/>
              <a:gd name="connsiteX48" fmla="*/ 1092530 w 1187532"/>
              <a:gd name="connsiteY48" fmla="*/ 510639 h 1923803"/>
              <a:gd name="connsiteX49" fmla="*/ 1080654 w 1187532"/>
              <a:gd name="connsiteY49" fmla="*/ 439387 h 1923803"/>
              <a:gd name="connsiteX50" fmla="*/ 1092530 w 1187532"/>
              <a:gd name="connsiteY50" fmla="*/ 225632 h 1923803"/>
              <a:gd name="connsiteX51" fmla="*/ 1092530 w 1187532"/>
              <a:gd name="connsiteY51" fmla="*/ 95003 h 1923803"/>
              <a:gd name="connsiteX52" fmla="*/ 1080654 w 1187532"/>
              <a:gd name="connsiteY52" fmla="*/ 59377 h 1923803"/>
              <a:gd name="connsiteX53" fmla="*/ 973776 w 1187532"/>
              <a:gd name="connsiteY53" fmla="*/ 0 h 1923803"/>
              <a:gd name="connsiteX54" fmla="*/ 843148 w 1187532"/>
              <a:gd name="connsiteY54" fmla="*/ 11876 h 1923803"/>
              <a:gd name="connsiteX55" fmla="*/ 641267 w 1187532"/>
              <a:gd name="connsiteY55" fmla="*/ 23751 h 1923803"/>
              <a:gd name="connsiteX56" fmla="*/ 522514 w 1187532"/>
              <a:gd name="connsiteY56" fmla="*/ 59377 h 1923803"/>
              <a:gd name="connsiteX57" fmla="*/ 451262 w 1187532"/>
              <a:gd name="connsiteY57" fmla="*/ 47502 h 192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87532" h="1923803">
                <a:moveTo>
                  <a:pt x="451262" y="47502"/>
                </a:moveTo>
                <a:lnTo>
                  <a:pt x="451262" y="47502"/>
                </a:lnTo>
                <a:cubicBezTo>
                  <a:pt x="435428" y="79169"/>
                  <a:pt x="421327" y="111764"/>
                  <a:pt x="403761" y="142504"/>
                </a:cubicBezTo>
                <a:cubicBezTo>
                  <a:pt x="389599" y="167288"/>
                  <a:pt x="372093" y="190005"/>
                  <a:pt x="356259" y="213756"/>
                </a:cubicBezTo>
                <a:cubicBezTo>
                  <a:pt x="348342" y="225631"/>
                  <a:pt x="337023" y="235842"/>
                  <a:pt x="332509" y="249382"/>
                </a:cubicBezTo>
                <a:cubicBezTo>
                  <a:pt x="304039" y="334786"/>
                  <a:pt x="338575" y="228149"/>
                  <a:pt x="308758" y="332510"/>
                </a:cubicBezTo>
                <a:cubicBezTo>
                  <a:pt x="305319" y="344546"/>
                  <a:pt x="300322" y="356099"/>
                  <a:pt x="296883" y="368135"/>
                </a:cubicBezTo>
                <a:cubicBezTo>
                  <a:pt x="292399" y="383828"/>
                  <a:pt x="289492" y="399944"/>
                  <a:pt x="285008" y="415637"/>
                </a:cubicBezTo>
                <a:cubicBezTo>
                  <a:pt x="281569" y="427673"/>
                  <a:pt x="276571" y="439227"/>
                  <a:pt x="273132" y="451263"/>
                </a:cubicBezTo>
                <a:cubicBezTo>
                  <a:pt x="269515" y="463922"/>
                  <a:pt x="257756" y="519317"/>
                  <a:pt x="249382" y="534390"/>
                </a:cubicBezTo>
                <a:cubicBezTo>
                  <a:pt x="235519" y="559343"/>
                  <a:pt x="201880" y="605642"/>
                  <a:pt x="201880" y="605642"/>
                </a:cubicBezTo>
                <a:lnTo>
                  <a:pt x="178130" y="676894"/>
                </a:lnTo>
                <a:cubicBezTo>
                  <a:pt x="174172" y="688769"/>
                  <a:pt x="173197" y="702104"/>
                  <a:pt x="166254" y="712520"/>
                </a:cubicBezTo>
                <a:cubicBezTo>
                  <a:pt x="158337" y="724395"/>
                  <a:pt x="148300" y="735104"/>
                  <a:pt x="142504" y="748146"/>
                </a:cubicBezTo>
                <a:cubicBezTo>
                  <a:pt x="132336" y="771024"/>
                  <a:pt x="126670" y="795647"/>
                  <a:pt x="118753" y="819398"/>
                </a:cubicBezTo>
                <a:lnTo>
                  <a:pt x="95002" y="890650"/>
                </a:lnTo>
                <a:lnTo>
                  <a:pt x="59376" y="997528"/>
                </a:lnTo>
                <a:lnTo>
                  <a:pt x="47501" y="1033154"/>
                </a:lnTo>
                <a:cubicBezTo>
                  <a:pt x="43383" y="1070220"/>
                  <a:pt x="32225" y="1180784"/>
                  <a:pt x="23750" y="1223159"/>
                </a:cubicBezTo>
                <a:cubicBezTo>
                  <a:pt x="17348" y="1255167"/>
                  <a:pt x="0" y="1318161"/>
                  <a:pt x="0" y="1318161"/>
                </a:cubicBezTo>
                <a:cubicBezTo>
                  <a:pt x="9203" y="1428600"/>
                  <a:pt x="1694" y="1430971"/>
                  <a:pt x="23750" y="1508167"/>
                </a:cubicBezTo>
                <a:cubicBezTo>
                  <a:pt x="27189" y="1520203"/>
                  <a:pt x="30028" y="1532597"/>
                  <a:pt x="35626" y="1543793"/>
                </a:cubicBezTo>
                <a:cubicBezTo>
                  <a:pt x="42009" y="1556558"/>
                  <a:pt x="52993" y="1566654"/>
                  <a:pt x="59376" y="1579419"/>
                </a:cubicBezTo>
                <a:cubicBezTo>
                  <a:pt x="88055" y="1636778"/>
                  <a:pt x="46824" y="1598760"/>
                  <a:pt x="106878" y="1638795"/>
                </a:cubicBezTo>
                <a:cubicBezTo>
                  <a:pt x="121811" y="1683594"/>
                  <a:pt x="125420" y="1704839"/>
                  <a:pt x="166254" y="1745673"/>
                </a:cubicBezTo>
                <a:cubicBezTo>
                  <a:pt x="178129" y="1757548"/>
                  <a:pt x="187906" y="1771983"/>
                  <a:pt x="201880" y="1781299"/>
                </a:cubicBezTo>
                <a:cubicBezTo>
                  <a:pt x="212295" y="1788243"/>
                  <a:pt x="225631" y="1789216"/>
                  <a:pt x="237506" y="1793174"/>
                </a:cubicBezTo>
                <a:cubicBezTo>
                  <a:pt x="249381" y="1805049"/>
                  <a:pt x="258451" y="1820644"/>
                  <a:pt x="273132" y="1828800"/>
                </a:cubicBezTo>
                <a:cubicBezTo>
                  <a:pt x="295017" y="1840958"/>
                  <a:pt x="320633" y="1844634"/>
                  <a:pt x="344384" y="1852551"/>
                </a:cubicBezTo>
                <a:lnTo>
                  <a:pt x="451262" y="1888177"/>
                </a:lnTo>
                <a:lnTo>
                  <a:pt x="522514" y="1911928"/>
                </a:lnTo>
                <a:lnTo>
                  <a:pt x="558140" y="1923803"/>
                </a:lnTo>
                <a:cubicBezTo>
                  <a:pt x="585849" y="1919845"/>
                  <a:pt x="613993" y="1918222"/>
                  <a:pt x="641267" y="1911928"/>
                </a:cubicBezTo>
                <a:cubicBezTo>
                  <a:pt x="665661" y="1906299"/>
                  <a:pt x="712519" y="1888177"/>
                  <a:pt x="712519" y="1888177"/>
                </a:cubicBezTo>
                <a:cubicBezTo>
                  <a:pt x="797351" y="1831623"/>
                  <a:pt x="756079" y="1847600"/>
                  <a:pt x="831272" y="1828800"/>
                </a:cubicBezTo>
                <a:cubicBezTo>
                  <a:pt x="855023" y="1812966"/>
                  <a:pt x="886690" y="1805050"/>
                  <a:pt x="902524" y="1781299"/>
                </a:cubicBezTo>
                <a:cubicBezTo>
                  <a:pt x="934192" y="1733798"/>
                  <a:pt x="914400" y="1753590"/>
                  <a:pt x="961901" y="1721923"/>
                </a:cubicBezTo>
                <a:cubicBezTo>
                  <a:pt x="999540" y="1665465"/>
                  <a:pt x="981137" y="1699839"/>
                  <a:pt x="1009402" y="1615045"/>
                </a:cubicBezTo>
                <a:lnTo>
                  <a:pt x="1056904" y="1472541"/>
                </a:lnTo>
                <a:lnTo>
                  <a:pt x="1116280" y="1294411"/>
                </a:lnTo>
                <a:lnTo>
                  <a:pt x="1140031" y="1223159"/>
                </a:lnTo>
                <a:cubicBezTo>
                  <a:pt x="1143989" y="1211284"/>
                  <a:pt x="1149451" y="1199808"/>
                  <a:pt x="1151906" y="1187533"/>
                </a:cubicBezTo>
                <a:cubicBezTo>
                  <a:pt x="1187741" y="1008369"/>
                  <a:pt x="1142102" y="1231656"/>
                  <a:pt x="1175657" y="1080655"/>
                </a:cubicBezTo>
                <a:cubicBezTo>
                  <a:pt x="1180035" y="1060951"/>
                  <a:pt x="1183574" y="1041070"/>
                  <a:pt x="1187532" y="1021278"/>
                </a:cubicBezTo>
                <a:cubicBezTo>
                  <a:pt x="1179615" y="981694"/>
                  <a:pt x="1173573" y="941688"/>
                  <a:pt x="1163782" y="902525"/>
                </a:cubicBezTo>
                <a:cubicBezTo>
                  <a:pt x="1126643" y="753977"/>
                  <a:pt x="1174115" y="938693"/>
                  <a:pt x="1140031" y="819398"/>
                </a:cubicBezTo>
                <a:cubicBezTo>
                  <a:pt x="1135547" y="803705"/>
                  <a:pt x="1132114" y="787731"/>
                  <a:pt x="1128156" y="771897"/>
                </a:cubicBezTo>
                <a:cubicBezTo>
                  <a:pt x="1124197" y="724396"/>
                  <a:pt x="1121544" y="676767"/>
                  <a:pt x="1116280" y="629393"/>
                </a:cubicBezTo>
                <a:cubicBezTo>
                  <a:pt x="1106107" y="537841"/>
                  <a:pt x="1107272" y="584348"/>
                  <a:pt x="1092530" y="510639"/>
                </a:cubicBezTo>
                <a:cubicBezTo>
                  <a:pt x="1087808" y="487028"/>
                  <a:pt x="1084613" y="463138"/>
                  <a:pt x="1080654" y="439387"/>
                </a:cubicBezTo>
                <a:cubicBezTo>
                  <a:pt x="1084613" y="368135"/>
                  <a:pt x="1085764" y="296672"/>
                  <a:pt x="1092530" y="225632"/>
                </a:cubicBezTo>
                <a:cubicBezTo>
                  <a:pt x="1103377" y="111740"/>
                  <a:pt x="1134308" y="324778"/>
                  <a:pt x="1092530" y="95003"/>
                </a:cubicBezTo>
                <a:cubicBezTo>
                  <a:pt x="1090291" y="82687"/>
                  <a:pt x="1089505" y="68228"/>
                  <a:pt x="1080654" y="59377"/>
                </a:cubicBezTo>
                <a:cubicBezTo>
                  <a:pt x="1039821" y="18545"/>
                  <a:pt x="1018574" y="14934"/>
                  <a:pt x="973776" y="0"/>
                </a:cubicBezTo>
                <a:lnTo>
                  <a:pt x="843148" y="11876"/>
                </a:lnTo>
                <a:cubicBezTo>
                  <a:pt x="775909" y="16679"/>
                  <a:pt x="708373" y="17360"/>
                  <a:pt x="641267" y="23751"/>
                </a:cubicBezTo>
                <a:cubicBezTo>
                  <a:pt x="616138" y="26144"/>
                  <a:pt x="537675" y="54323"/>
                  <a:pt x="522514" y="59377"/>
                </a:cubicBezTo>
                <a:lnTo>
                  <a:pt x="451262" y="47502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7962596" y="2349707"/>
            <a:ext cx="959555" cy="1554479"/>
          </a:xfrm>
          <a:custGeom>
            <a:avLst/>
            <a:gdLst>
              <a:gd name="connsiteX0" fmla="*/ 451262 w 1187532"/>
              <a:gd name="connsiteY0" fmla="*/ 47502 h 1923803"/>
              <a:gd name="connsiteX1" fmla="*/ 451262 w 1187532"/>
              <a:gd name="connsiteY1" fmla="*/ 47502 h 1923803"/>
              <a:gd name="connsiteX2" fmla="*/ 403761 w 1187532"/>
              <a:gd name="connsiteY2" fmla="*/ 142504 h 1923803"/>
              <a:gd name="connsiteX3" fmla="*/ 356259 w 1187532"/>
              <a:gd name="connsiteY3" fmla="*/ 213756 h 1923803"/>
              <a:gd name="connsiteX4" fmla="*/ 332509 w 1187532"/>
              <a:gd name="connsiteY4" fmla="*/ 249382 h 1923803"/>
              <a:gd name="connsiteX5" fmla="*/ 308758 w 1187532"/>
              <a:gd name="connsiteY5" fmla="*/ 332510 h 1923803"/>
              <a:gd name="connsiteX6" fmla="*/ 296883 w 1187532"/>
              <a:gd name="connsiteY6" fmla="*/ 368135 h 1923803"/>
              <a:gd name="connsiteX7" fmla="*/ 285008 w 1187532"/>
              <a:gd name="connsiteY7" fmla="*/ 415637 h 1923803"/>
              <a:gd name="connsiteX8" fmla="*/ 273132 w 1187532"/>
              <a:gd name="connsiteY8" fmla="*/ 451263 h 1923803"/>
              <a:gd name="connsiteX9" fmla="*/ 249382 w 1187532"/>
              <a:gd name="connsiteY9" fmla="*/ 534390 h 1923803"/>
              <a:gd name="connsiteX10" fmla="*/ 201880 w 1187532"/>
              <a:gd name="connsiteY10" fmla="*/ 605642 h 1923803"/>
              <a:gd name="connsiteX11" fmla="*/ 178130 w 1187532"/>
              <a:gd name="connsiteY11" fmla="*/ 676894 h 1923803"/>
              <a:gd name="connsiteX12" fmla="*/ 166254 w 1187532"/>
              <a:gd name="connsiteY12" fmla="*/ 712520 h 1923803"/>
              <a:gd name="connsiteX13" fmla="*/ 142504 w 1187532"/>
              <a:gd name="connsiteY13" fmla="*/ 748146 h 1923803"/>
              <a:gd name="connsiteX14" fmla="*/ 118753 w 1187532"/>
              <a:gd name="connsiteY14" fmla="*/ 819398 h 1923803"/>
              <a:gd name="connsiteX15" fmla="*/ 95002 w 1187532"/>
              <a:gd name="connsiteY15" fmla="*/ 890650 h 1923803"/>
              <a:gd name="connsiteX16" fmla="*/ 59376 w 1187532"/>
              <a:gd name="connsiteY16" fmla="*/ 997528 h 1923803"/>
              <a:gd name="connsiteX17" fmla="*/ 47501 w 1187532"/>
              <a:gd name="connsiteY17" fmla="*/ 1033154 h 1923803"/>
              <a:gd name="connsiteX18" fmla="*/ 23750 w 1187532"/>
              <a:gd name="connsiteY18" fmla="*/ 1223159 h 1923803"/>
              <a:gd name="connsiteX19" fmla="*/ 0 w 1187532"/>
              <a:gd name="connsiteY19" fmla="*/ 1318161 h 1923803"/>
              <a:gd name="connsiteX20" fmla="*/ 23750 w 1187532"/>
              <a:gd name="connsiteY20" fmla="*/ 1508167 h 1923803"/>
              <a:gd name="connsiteX21" fmla="*/ 35626 w 1187532"/>
              <a:gd name="connsiteY21" fmla="*/ 1543793 h 1923803"/>
              <a:gd name="connsiteX22" fmla="*/ 59376 w 1187532"/>
              <a:gd name="connsiteY22" fmla="*/ 1579419 h 1923803"/>
              <a:gd name="connsiteX23" fmla="*/ 106878 w 1187532"/>
              <a:gd name="connsiteY23" fmla="*/ 1638795 h 1923803"/>
              <a:gd name="connsiteX24" fmla="*/ 166254 w 1187532"/>
              <a:gd name="connsiteY24" fmla="*/ 1745673 h 1923803"/>
              <a:gd name="connsiteX25" fmla="*/ 201880 w 1187532"/>
              <a:gd name="connsiteY25" fmla="*/ 1781299 h 1923803"/>
              <a:gd name="connsiteX26" fmla="*/ 237506 w 1187532"/>
              <a:gd name="connsiteY26" fmla="*/ 1793174 h 1923803"/>
              <a:gd name="connsiteX27" fmla="*/ 273132 w 1187532"/>
              <a:gd name="connsiteY27" fmla="*/ 1828800 h 1923803"/>
              <a:gd name="connsiteX28" fmla="*/ 344384 w 1187532"/>
              <a:gd name="connsiteY28" fmla="*/ 1852551 h 1923803"/>
              <a:gd name="connsiteX29" fmla="*/ 451262 w 1187532"/>
              <a:gd name="connsiteY29" fmla="*/ 1888177 h 1923803"/>
              <a:gd name="connsiteX30" fmla="*/ 522514 w 1187532"/>
              <a:gd name="connsiteY30" fmla="*/ 1911928 h 1923803"/>
              <a:gd name="connsiteX31" fmla="*/ 558140 w 1187532"/>
              <a:gd name="connsiteY31" fmla="*/ 1923803 h 1923803"/>
              <a:gd name="connsiteX32" fmla="*/ 641267 w 1187532"/>
              <a:gd name="connsiteY32" fmla="*/ 1911928 h 1923803"/>
              <a:gd name="connsiteX33" fmla="*/ 712519 w 1187532"/>
              <a:gd name="connsiteY33" fmla="*/ 1888177 h 1923803"/>
              <a:gd name="connsiteX34" fmla="*/ 831272 w 1187532"/>
              <a:gd name="connsiteY34" fmla="*/ 1828800 h 1923803"/>
              <a:gd name="connsiteX35" fmla="*/ 902524 w 1187532"/>
              <a:gd name="connsiteY35" fmla="*/ 1781299 h 1923803"/>
              <a:gd name="connsiteX36" fmla="*/ 961901 w 1187532"/>
              <a:gd name="connsiteY36" fmla="*/ 1721923 h 1923803"/>
              <a:gd name="connsiteX37" fmla="*/ 1009402 w 1187532"/>
              <a:gd name="connsiteY37" fmla="*/ 1615045 h 1923803"/>
              <a:gd name="connsiteX38" fmla="*/ 1056904 w 1187532"/>
              <a:gd name="connsiteY38" fmla="*/ 1472541 h 1923803"/>
              <a:gd name="connsiteX39" fmla="*/ 1116280 w 1187532"/>
              <a:gd name="connsiteY39" fmla="*/ 1294411 h 1923803"/>
              <a:gd name="connsiteX40" fmla="*/ 1140031 w 1187532"/>
              <a:gd name="connsiteY40" fmla="*/ 1223159 h 1923803"/>
              <a:gd name="connsiteX41" fmla="*/ 1151906 w 1187532"/>
              <a:gd name="connsiteY41" fmla="*/ 1187533 h 1923803"/>
              <a:gd name="connsiteX42" fmla="*/ 1175657 w 1187532"/>
              <a:gd name="connsiteY42" fmla="*/ 1080655 h 1923803"/>
              <a:gd name="connsiteX43" fmla="*/ 1187532 w 1187532"/>
              <a:gd name="connsiteY43" fmla="*/ 1021278 h 1923803"/>
              <a:gd name="connsiteX44" fmla="*/ 1163782 w 1187532"/>
              <a:gd name="connsiteY44" fmla="*/ 902525 h 1923803"/>
              <a:gd name="connsiteX45" fmla="*/ 1140031 w 1187532"/>
              <a:gd name="connsiteY45" fmla="*/ 819398 h 1923803"/>
              <a:gd name="connsiteX46" fmla="*/ 1128156 w 1187532"/>
              <a:gd name="connsiteY46" fmla="*/ 771897 h 1923803"/>
              <a:gd name="connsiteX47" fmla="*/ 1116280 w 1187532"/>
              <a:gd name="connsiteY47" fmla="*/ 629393 h 1923803"/>
              <a:gd name="connsiteX48" fmla="*/ 1092530 w 1187532"/>
              <a:gd name="connsiteY48" fmla="*/ 510639 h 1923803"/>
              <a:gd name="connsiteX49" fmla="*/ 1080654 w 1187532"/>
              <a:gd name="connsiteY49" fmla="*/ 439387 h 1923803"/>
              <a:gd name="connsiteX50" fmla="*/ 1092530 w 1187532"/>
              <a:gd name="connsiteY50" fmla="*/ 225632 h 1923803"/>
              <a:gd name="connsiteX51" fmla="*/ 1092530 w 1187532"/>
              <a:gd name="connsiteY51" fmla="*/ 95003 h 1923803"/>
              <a:gd name="connsiteX52" fmla="*/ 1080654 w 1187532"/>
              <a:gd name="connsiteY52" fmla="*/ 59377 h 1923803"/>
              <a:gd name="connsiteX53" fmla="*/ 973776 w 1187532"/>
              <a:gd name="connsiteY53" fmla="*/ 0 h 1923803"/>
              <a:gd name="connsiteX54" fmla="*/ 843148 w 1187532"/>
              <a:gd name="connsiteY54" fmla="*/ 11876 h 1923803"/>
              <a:gd name="connsiteX55" fmla="*/ 641267 w 1187532"/>
              <a:gd name="connsiteY55" fmla="*/ 23751 h 1923803"/>
              <a:gd name="connsiteX56" fmla="*/ 522514 w 1187532"/>
              <a:gd name="connsiteY56" fmla="*/ 59377 h 1923803"/>
              <a:gd name="connsiteX57" fmla="*/ 451262 w 1187532"/>
              <a:gd name="connsiteY57" fmla="*/ 47502 h 192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87532" h="1923803">
                <a:moveTo>
                  <a:pt x="451262" y="47502"/>
                </a:moveTo>
                <a:lnTo>
                  <a:pt x="451262" y="47502"/>
                </a:lnTo>
                <a:cubicBezTo>
                  <a:pt x="435428" y="79169"/>
                  <a:pt x="421327" y="111764"/>
                  <a:pt x="403761" y="142504"/>
                </a:cubicBezTo>
                <a:cubicBezTo>
                  <a:pt x="389599" y="167288"/>
                  <a:pt x="372093" y="190005"/>
                  <a:pt x="356259" y="213756"/>
                </a:cubicBezTo>
                <a:cubicBezTo>
                  <a:pt x="348342" y="225631"/>
                  <a:pt x="337023" y="235842"/>
                  <a:pt x="332509" y="249382"/>
                </a:cubicBezTo>
                <a:cubicBezTo>
                  <a:pt x="304039" y="334786"/>
                  <a:pt x="338575" y="228149"/>
                  <a:pt x="308758" y="332510"/>
                </a:cubicBezTo>
                <a:cubicBezTo>
                  <a:pt x="305319" y="344546"/>
                  <a:pt x="300322" y="356099"/>
                  <a:pt x="296883" y="368135"/>
                </a:cubicBezTo>
                <a:cubicBezTo>
                  <a:pt x="292399" y="383828"/>
                  <a:pt x="289492" y="399944"/>
                  <a:pt x="285008" y="415637"/>
                </a:cubicBezTo>
                <a:cubicBezTo>
                  <a:pt x="281569" y="427673"/>
                  <a:pt x="276571" y="439227"/>
                  <a:pt x="273132" y="451263"/>
                </a:cubicBezTo>
                <a:cubicBezTo>
                  <a:pt x="269515" y="463922"/>
                  <a:pt x="257756" y="519317"/>
                  <a:pt x="249382" y="534390"/>
                </a:cubicBezTo>
                <a:cubicBezTo>
                  <a:pt x="235519" y="559343"/>
                  <a:pt x="201880" y="605642"/>
                  <a:pt x="201880" y="605642"/>
                </a:cubicBezTo>
                <a:lnTo>
                  <a:pt x="178130" y="676894"/>
                </a:lnTo>
                <a:cubicBezTo>
                  <a:pt x="174172" y="688769"/>
                  <a:pt x="173197" y="702104"/>
                  <a:pt x="166254" y="712520"/>
                </a:cubicBezTo>
                <a:cubicBezTo>
                  <a:pt x="158337" y="724395"/>
                  <a:pt x="148300" y="735104"/>
                  <a:pt x="142504" y="748146"/>
                </a:cubicBezTo>
                <a:cubicBezTo>
                  <a:pt x="132336" y="771024"/>
                  <a:pt x="126670" y="795647"/>
                  <a:pt x="118753" y="819398"/>
                </a:cubicBezTo>
                <a:lnTo>
                  <a:pt x="95002" y="890650"/>
                </a:lnTo>
                <a:lnTo>
                  <a:pt x="59376" y="997528"/>
                </a:lnTo>
                <a:lnTo>
                  <a:pt x="47501" y="1033154"/>
                </a:lnTo>
                <a:cubicBezTo>
                  <a:pt x="43383" y="1070220"/>
                  <a:pt x="32225" y="1180784"/>
                  <a:pt x="23750" y="1223159"/>
                </a:cubicBezTo>
                <a:cubicBezTo>
                  <a:pt x="17348" y="1255167"/>
                  <a:pt x="0" y="1318161"/>
                  <a:pt x="0" y="1318161"/>
                </a:cubicBezTo>
                <a:cubicBezTo>
                  <a:pt x="9203" y="1428600"/>
                  <a:pt x="1694" y="1430971"/>
                  <a:pt x="23750" y="1508167"/>
                </a:cubicBezTo>
                <a:cubicBezTo>
                  <a:pt x="27189" y="1520203"/>
                  <a:pt x="30028" y="1532597"/>
                  <a:pt x="35626" y="1543793"/>
                </a:cubicBezTo>
                <a:cubicBezTo>
                  <a:pt x="42009" y="1556558"/>
                  <a:pt x="52993" y="1566654"/>
                  <a:pt x="59376" y="1579419"/>
                </a:cubicBezTo>
                <a:cubicBezTo>
                  <a:pt x="88055" y="1636778"/>
                  <a:pt x="46824" y="1598760"/>
                  <a:pt x="106878" y="1638795"/>
                </a:cubicBezTo>
                <a:cubicBezTo>
                  <a:pt x="121811" y="1683594"/>
                  <a:pt x="125420" y="1704839"/>
                  <a:pt x="166254" y="1745673"/>
                </a:cubicBezTo>
                <a:cubicBezTo>
                  <a:pt x="178129" y="1757548"/>
                  <a:pt x="187906" y="1771983"/>
                  <a:pt x="201880" y="1781299"/>
                </a:cubicBezTo>
                <a:cubicBezTo>
                  <a:pt x="212295" y="1788243"/>
                  <a:pt x="225631" y="1789216"/>
                  <a:pt x="237506" y="1793174"/>
                </a:cubicBezTo>
                <a:cubicBezTo>
                  <a:pt x="249381" y="1805049"/>
                  <a:pt x="258451" y="1820644"/>
                  <a:pt x="273132" y="1828800"/>
                </a:cubicBezTo>
                <a:cubicBezTo>
                  <a:pt x="295017" y="1840958"/>
                  <a:pt x="320633" y="1844634"/>
                  <a:pt x="344384" y="1852551"/>
                </a:cubicBezTo>
                <a:lnTo>
                  <a:pt x="451262" y="1888177"/>
                </a:lnTo>
                <a:lnTo>
                  <a:pt x="522514" y="1911928"/>
                </a:lnTo>
                <a:lnTo>
                  <a:pt x="558140" y="1923803"/>
                </a:lnTo>
                <a:cubicBezTo>
                  <a:pt x="585849" y="1919845"/>
                  <a:pt x="613993" y="1918222"/>
                  <a:pt x="641267" y="1911928"/>
                </a:cubicBezTo>
                <a:cubicBezTo>
                  <a:pt x="665661" y="1906299"/>
                  <a:pt x="712519" y="1888177"/>
                  <a:pt x="712519" y="1888177"/>
                </a:cubicBezTo>
                <a:cubicBezTo>
                  <a:pt x="797351" y="1831623"/>
                  <a:pt x="756079" y="1847600"/>
                  <a:pt x="831272" y="1828800"/>
                </a:cubicBezTo>
                <a:cubicBezTo>
                  <a:pt x="855023" y="1812966"/>
                  <a:pt x="886690" y="1805050"/>
                  <a:pt x="902524" y="1781299"/>
                </a:cubicBezTo>
                <a:cubicBezTo>
                  <a:pt x="934192" y="1733798"/>
                  <a:pt x="914400" y="1753590"/>
                  <a:pt x="961901" y="1721923"/>
                </a:cubicBezTo>
                <a:cubicBezTo>
                  <a:pt x="999540" y="1665465"/>
                  <a:pt x="981137" y="1699839"/>
                  <a:pt x="1009402" y="1615045"/>
                </a:cubicBezTo>
                <a:lnTo>
                  <a:pt x="1056904" y="1472541"/>
                </a:lnTo>
                <a:lnTo>
                  <a:pt x="1116280" y="1294411"/>
                </a:lnTo>
                <a:lnTo>
                  <a:pt x="1140031" y="1223159"/>
                </a:lnTo>
                <a:cubicBezTo>
                  <a:pt x="1143989" y="1211284"/>
                  <a:pt x="1149451" y="1199808"/>
                  <a:pt x="1151906" y="1187533"/>
                </a:cubicBezTo>
                <a:cubicBezTo>
                  <a:pt x="1187741" y="1008369"/>
                  <a:pt x="1142102" y="1231656"/>
                  <a:pt x="1175657" y="1080655"/>
                </a:cubicBezTo>
                <a:cubicBezTo>
                  <a:pt x="1180035" y="1060951"/>
                  <a:pt x="1183574" y="1041070"/>
                  <a:pt x="1187532" y="1021278"/>
                </a:cubicBezTo>
                <a:cubicBezTo>
                  <a:pt x="1179615" y="981694"/>
                  <a:pt x="1173573" y="941688"/>
                  <a:pt x="1163782" y="902525"/>
                </a:cubicBezTo>
                <a:cubicBezTo>
                  <a:pt x="1126643" y="753977"/>
                  <a:pt x="1174115" y="938693"/>
                  <a:pt x="1140031" y="819398"/>
                </a:cubicBezTo>
                <a:cubicBezTo>
                  <a:pt x="1135547" y="803705"/>
                  <a:pt x="1132114" y="787731"/>
                  <a:pt x="1128156" y="771897"/>
                </a:cubicBezTo>
                <a:cubicBezTo>
                  <a:pt x="1124197" y="724396"/>
                  <a:pt x="1121544" y="676767"/>
                  <a:pt x="1116280" y="629393"/>
                </a:cubicBezTo>
                <a:cubicBezTo>
                  <a:pt x="1106107" y="537841"/>
                  <a:pt x="1107272" y="584348"/>
                  <a:pt x="1092530" y="510639"/>
                </a:cubicBezTo>
                <a:cubicBezTo>
                  <a:pt x="1087808" y="487028"/>
                  <a:pt x="1084613" y="463138"/>
                  <a:pt x="1080654" y="439387"/>
                </a:cubicBezTo>
                <a:cubicBezTo>
                  <a:pt x="1084613" y="368135"/>
                  <a:pt x="1085764" y="296672"/>
                  <a:pt x="1092530" y="225632"/>
                </a:cubicBezTo>
                <a:cubicBezTo>
                  <a:pt x="1103377" y="111740"/>
                  <a:pt x="1134308" y="324778"/>
                  <a:pt x="1092530" y="95003"/>
                </a:cubicBezTo>
                <a:cubicBezTo>
                  <a:pt x="1090291" y="82687"/>
                  <a:pt x="1089505" y="68228"/>
                  <a:pt x="1080654" y="59377"/>
                </a:cubicBezTo>
                <a:cubicBezTo>
                  <a:pt x="1039821" y="18545"/>
                  <a:pt x="1018574" y="14934"/>
                  <a:pt x="973776" y="0"/>
                </a:cubicBezTo>
                <a:lnTo>
                  <a:pt x="843148" y="11876"/>
                </a:lnTo>
                <a:cubicBezTo>
                  <a:pt x="775909" y="16679"/>
                  <a:pt x="708373" y="17360"/>
                  <a:pt x="641267" y="23751"/>
                </a:cubicBezTo>
                <a:cubicBezTo>
                  <a:pt x="616138" y="26144"/>
                  <a:pt x="537675" y="54323"/>
                  <a:pt x="522514" y="59377"/>
                </a:cubicBezTo>
                <a:lnTo>
                  <a:pt x="451262" y="47502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094695" y="2740834"/>
                <a:ext cx="305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695" y="2740834"/>
                <a:ext cx="305890" cy="338554"/>
              </a:xfrm>
              <a:prstGeom prst="rect">
                <a:avLst/>
              </a:prstGeom>
              <a:blipFill>
                <a:blip r:embed="rId8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 flipH="1">
                <a:off x="8130610" y="2740834"/>
                <a:ext cx="311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30610" y="2740834"/>
                <a:ext cx="311763" cy="338554"/>
              </a:xfrm>
              <a:prstGeom prst="rect">
                <a:avLst/>
              </a:prstGeom>
              <a:blipFill>
                <a:blip r:embed="rId9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771570" y="2974456"/>
                <a:ext cx="523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70" y="2974456"/>
                <a:ext cx="5234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 bwMode="auto">
          <a:xfrm flipV="1">
            <a:off x="7295042" y="2584085"/>
            <a:ext cx="1028410" cy="39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622238" y="2349707"/>
                <a:ext cx="305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238" y="2349707"/>
                <a:ext cx="30589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 bwMode="auto">
          <a:xfrm>
            <a:off x="6908416" y="2543990"/>
            <a:ext cx="414158" cy="376191"/>
          </a:xfrm>
          <a:custGeom>
            <a:avLst/>
            <a:gdLst>
              <a:gd name="connsiteX0" fmla="*/ 281423 w 414158"/>
              <a:gd name="connsiteY0" fmla="*/ 376191 h 376191"/>
              <a:gd name="connsiteX1" fmla="*/ 104442 w 414158"/>
              <a:gd name="connsiteY1" fmla="*/ 265578 h 376191"/>
              <a:gd name="connsiteX2" fmla="*/ 1203 w 414158"/>
              <a:gd name="connsiteY2" fmla="*/ 110720 h 376191"/>
              <a:gd name="connsiteX3" fmla="*/ 170810 w 414158"/>
              <a:gd name="connsiteY3" fmla="*/ 107 h 376191"/>
              <a:gd name="connsiteX4" fmla="*/ 414158 w 414158"/>
              <a:gd name="connsiteY4" fmla="*/ 88597 h 376191"/>
              <a:gd name="connsiteX5" fmla="*/ 414158 w 414158"/>
              <a:gd name="connsiteY5" fmla="*/ 88597 h 376191"/>
              <a:gd name="connsiteX6" fmla="*/ 414158 w 414158"/>
              <a:gd name="connsiteY6" fmla="*/ 88597 h 376191"/>
              <a:gd name="connsiteX7" fmla="*/ 414158 w 414158"/>
              <a:gd name="connsiteY7" fmla="*/ 88597 h 37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158" h="376191">
                <a:moveTo>
                  <a:pt x="281423" y="376191"/>
                </a:moveTo>
                <a:cubicBezTo>
                  <a:pt x="216284" y="343007"/>
                  <a:pt x="151145" y="309823"/>
                  <a:pt x="104442" y="265578"/>
                </a:cubicBezTo>
                <a:cubicBezTo>
                  <a:pt x="57739" y="221333"/>
                  <a:pt x="-9858" y="154965"/>
                  <a:pt x="1203" y="110720"/>
                </a:cubicBezTo>
                <a:cubicBezTo>
                  <a:pt x="12264" y="66475"/>
                  <a:pt x="101984" y="3794"/>
                  <a:pt x="170810" y="107"/>
                </a:cubicBezTo>
                <a:cubicBezTo>
                  <a:pt x="239636" y="-3580"/>
                  <a:pt x="414158" y="88597"/>
                  <a:pt x="414158" y="88597"/>
                </a:cubicBezTo>
                <a:lnTo>
                  <a:pt x="414158" y="88597"/>
                </a:lnTo>
                <a:lnTo>
                  <a:pt x="414158" y="88597"/>
                </a:lnTo>
                <a:lnTo>
                  <a:pt x="414158" y="88597"/>
                </a:ln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8303342" y="2489947"/>
            <a:ext cx="266877" cy="422859"/>
          </a:xfrm>
          <a:custGeom>
            <a:avLst/>
            <a:gdLst>
              <a:gd name="connsiteX0" fmla="*/ 44245 w 266877"/>
              <a:gd name="connsiteY0" fmla="*/ 422859 h 422859"/>
              <a:gd name="connsiteX1" fmla="*/ 184355 w 266877"/>
              <a:gd name="connsiteY1" fmla="*/ 334369 h 422859"/>
              <a:gd name="connsiteX2" fmla="*/ 184355 w 266877"/>
              <a:gd name="connsiteY2" fmla="*/ 334369 h 422859"/>
              <a:gd name="connsiteX3" fmla="*/ 221226 w 266877"/>
              <a:gd name="connsiteY3" fmla="*/ 209008 h 422859"/>
              <a:gd name="connsiteX4" fmla="*/ 66368 w 266877"/>
              <a:gd name="connsiteY4" fmla="*/ 209008 h 422859"/>
              <a:gd name="connsiteX5" fmla="*/ 265471 w 266877"/>
              <a:gd name="connsiteY5" fmla="*/ 46776 h 422859"/>
              <a:gd name="connsiteX6" fmla="*/ 147484 w 266877"/>
              <a:gd name="connsiteY6" fmla="*/ 2530 h 422859"/>
              <a:gd name="connsiteX7" fmla="*/ 0 w 266877"/>
              <a:gd name="connsiteY7" fmla="*/ 105769 h 42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877" h="422859">
                <a:moveTo>
                  <a:pt x="44245" y="422859"/>
                </a:moveTo>
                <a:lnTo>
                  <a:pt x="184355" y="334369"/>
                </a:lnTo>
                <a:lnTo>
                  <a:pt x="184355" y="334369"/>
                </a:lnTo>
                <a:cubicBezTo>
                  <a:pt x="190500" y="313476"/>
                  <a:pt x="240890" y="229901"/>
                  <a:pt x="221226" y="209008"/>
                </a:cubicBezTo>
                <a:cubicBezTo>
                  <a:pt x="201562" y="188115"/>
                  <a:pt x="58994" y="236047"/>
                  <a:pt x="66368" y="209008"/>
                </a:cubicBezTo>
                <a:cubicBezTo>
                  <a:pt x="73742" y="181969"/>
                  <a:pt x="251952" y="81189"/>
                  <a:pt x="265471" y="46776"/>
                </a:cubicBezTo>
                <a:cubicBezTo>
                  <a:pt x="278990" y="12363"/>
                  <a:pt x="191729" y="-7302"/>
                  <a:pt x="147484" y="2530"/>
                </a:cubicBezTo>
                <a:cubicBezTo>
                  <a:pt x="103239" y="12362"/>
                  <a:pt x="51619" y="59065"/>
                  <a:pt x="0" y="105769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186863" y="2362739"/>
                <a:ext cx="305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2362739"/>
                <a:ext cx="30589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 flipH="1">
                <a:off x="8141174" y="2479725"/>
                <a:ext cx="311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41174" y="2479725"/>
                <a:ext cx="311763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1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9" grpId="0"/>
      <p:bldP spid="3" grpId="0" animBg="1"/>
      <p:bldP spid="5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30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8244" y="182587"/>
                <a:ext cx="8704587" cy="1615172"/>
              </a:xfrm>
            </p:spPr>
            <p:txBody>
              <a:bodyPr/>
              <a:lstStyle/>
              <a:p>
                <a:r>
                  <a:rPr lang="en-US" altLang="en-US" sz="2000" dirty="0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Proof of Correctness of </a:t>
                </a:r>
                <a:r>
                  <a:rPr lang="en-US" altLang="en-US" sz="2000" dirty="0" err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Kruskal’s</a:t>
                </a:r>
                <a:r>
                  <a:rPr lang="en-US" altLang="en-US" sz="20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Algorithm:</a:t>
                </a:r>
                <a:endParaRPr lang="en-US" altLang="en-US" sz="20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Symbol" panose="05050102010706020507" pitchFamily="18" charset="2"/>
                </a:endParaRPr>
              </a:p>
              <a:p>
                <a:pPr marL="514350" indent="-514350">
                  <a:buSzPct val="100000"/>
                  <a:buFont typeface="+mj-lt"/>
                  <a:buAutoNum type="arabicParenR"/>
                </a:pP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Prove that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Kruskal’s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algorithm always produces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a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tree.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Let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be the graph produced by the algorithm:</a:t>
                </a:r>
                <a:b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Number the edges so they’re in sorted weight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,….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000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endParaRPr lang="en-US" alt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8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244" y="182587"/>
                <a:ext cx="8704587" cy="1615172"/>
              </a:xfrm>
              <a:blipFill>
                <a:blip r:embed="rId3"/>
                <a:stretch>
                  <a:fillRect l="-700" t="-188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F488D-B72A-413A-9A58-C058183EDB7B}" type="slidenum">
              <a:rPr lang="en-US" altLang="en-US"/>
              <a:pPr/>
              <a:t>6</a:t>
            </a:fld>
            <a:endParaRPr lang="en-US" altLang="en-US" sz="140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1772730"/>
            <a:ext cx="9144000" cy="35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526303" y="1868471"/>
                <a:ext cx="8416528" cy="393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>
                  <a:buSzPct val="100000"/>
                  <a:buAutoNum type="alphaLcParenR"/>
                </a:pPr>
                <a: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is acyclic:</a:t>
                </a:r>
                <a:endParaRPr lang="en-US" altLang="en-US" sz="2400" i="1" kern="0" dirty="0">
                  <a:solidFill>
                    <a:srgbClr val="003399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303" y="1868471"/>
                <a:ext cx="8416528" cy="393145"/>
              </a:xfrm>
              <a:prstGeom prst="rect">
                <a:avLst/>
              </a:prstGeom>
              <a:blipFill>
                <a:blip r:embed="rId4"/>
                <a:stretch>
                  <a:fillRect l="-652" t="-9375" b="-296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526303" y="2332328"/>
                <a:ext cx="8416528" cy="364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SzPct val="100000"/>
                </a:pPr>
                <a: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b)  </a:t>
                </a:r>
                <a14:m>
                  <m:oMath xmlns:m="http://schemas.openxmlformats.org/officeDocument/2006/math">
                    <m:r>
                      <a:rPr lang="en-US" altLang="en-US" sz="2000" b="0" i="0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 </m:t>
                    </m:r>
                    <m:r>
                      <a:rPr lang="en-US" altLang="en-US" sz="2000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is  Connected:</a:t>
                </a:r>
                <a:b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endParaRPr lang="en-US" altLang="en-US" sz="2400" i="1" kern="0" dirty="0">
                  <a:solidFill>
                    <a:srgbClr val="003399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303" y="2332328"/>
                <a:ext cx="8416528" cy="364260"/>
              </a:xfrm>
              <a:prstGeom prst="rect">
                <a:avLst/>
              </a:prstGeom>
              <a:blipFill>
                <a:blip r:embed="rId5"/>
                <a:stretch>
                  <a:fillRect l="-724" t="-10169" b="-406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977407" y="2899256"/>
                <a:ext cx="8416528" cy="364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SzPct val="100000"/>
                </a:pPr>
                <a:r>
                  <a:rPr lang="en-US" altLang="en-US" sz="2000" kern="0" dirty="0" smtClean="0">
                    <a:solidFill>
                      <a:srgbClr val="003399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=&gt; </a:t>
                </a:r>
                <a14:m>
                  <m:oMath xmlns:m="http://schemas.openxmlformats.org/officeDocument/2006/math">
                    <m:r>
                      <a:rPr lang="en-US" altLang="en-US" sz="2000" i="1" ker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is a tree!</a:t>
                </a:r>
                <a:br>
                  <a:rPr lang="en-US" altLang="en-US" sz="2000" kern="0" dirty="0" smtClean="0">
                    <a:solidFill>
                      <a:srgbClr val="003399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kern="0" dirty="0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kern="0" dirty="0" smtClean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/>
                </a:r>
                <a:br>
                  <a:rPr lang="en-US" altLang="en-US" sz="2400" i="1" kern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</a:br>
                <a:endParaRPr lang="en-US" altLang="en-US" sz="2400" i="1" kern="0" dirty="0">
                  <a:solidFill>
                    <a:srgbClr val="003399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407" y="2899256"/>
                <a:ext cx="8416528" cy="364260"/>
              </a:xfrm>
              <a:prstGeom prst="rect">
                <a:avLst/>
              </a:prstGeom>
              <a:blipFill>
                <a:blip r:embed="rId6"/>
                <a:stretch>
                  <a:fillRect l="-724" t="-10169" b="-423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8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293269"/>
            <a:ext cx="8258326" cy="1178014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(a) </a:t>
            </a:r>
            <a:r>
              <a:rPr lang="en-US" alt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Removing e from T creates two separated </a:t>
            </a:r>
            <a:r>
              <a:rPr lang="en-US" altLang="en-US" sz="16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connected</a:t>
            </a:r>
            <a:r>
              <a:rPr lang="en-US" alt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components, S, V-S</a:t>
            </a:r>
            <a:br>
              <a:rPr lang="en-US" alt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     Label  component containing u as  S.  </a:t>
            </a:r>
            <a:r>
              <a:rPr lang="en-US" altLang="en-US" sz="1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altLang="en-US" sz="1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1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      Note: </a:t>
            </a:r>
            <a:r>
              <a:rPr lang="en-US" altLang="en-US" sz="1400" dirty="0">
                <a:solidFill>
                  <a:srgbClr val="7030A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(*)</a:t>
            </a:r>
            <a:r>
              <a:rPr lang="en-US" altLang="en-US" sz="1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400" dirty="0">
                <a:solidFill>
                  <a:srgbClr val="7030A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T is a tree,  so e is only edge in T connecting  S, V-S (otherwise T contains   a cycle).</a:t>
            </a:r>
          </a:p>
          <a:p>
            <a:r>
              <a:rPr lang="en-US" altLang="en-US" sz="14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altLang="en-US" sz="14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</a:br>
            <a:endParaRPr lang="en-US" alt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F488D-B72A-413A-9A58-C058183EDB7B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152401" y="3727490"/>
            <a:ext cx="559679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15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(b) Suppose  exists  other edge e’ with exactly one endpoint in S </a:t>
            </a:r>
            <a:br>
              <a:rPr lang="en-US" altLang="en-US" sz="15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15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                                 and w(e’) &lt; w(e)</a:t>
            </a:r>
            <a:endParaRPr lang="en-US" altLang="en-US" sz="1500" dirty="0">
              <a:solidFill>
                <a:srgbClr val="C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 marL="285750" indent="-285750">
              <a:spcAft>
                <a:spcPts val="600"/>
              </a:spcAft>
              <a:buFont typeface="Symbol" charset="2"/>
              <a:buChar char="Þ"/>
            </a:pPr>
            <a:r>
              <a:rPr lang="en-US" altLang="en-US" sz="15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Kruskal</a:t>
            </a:r>
            <a:r>
              <a:rPr lang="en-US" altLang="en-US" sz="15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would process e’  before  e</a:t>
            </a:r>
          </a:p>
          <a:p>
            <a:pPr marL="285750" indent="-285750">
              <a:spcAft>
                <a:spcPts val="600"/>
              </a:spcAft>
              <a:buFont typeface="Symbol" charset="2"/>
              <a:buChar char="Þ"/>
            </a:pPr>
            <a:r>
              <a:rPr lang="en-US" altLang="en-US" sz="15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e’ would have been added to tree by </a:t>
            </a:r>
            <a:r>
              <a:rPr lang="en-US" altLang="en-US" sz="15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Kruskal</a:t>
            </a:r>
            <a:r>
              <a:rPr lang="en-US" altLang="en-US" sz="15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br>
              <a:rPr lang="en-US" altLang="en-US" sz="15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15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Note: When  </a:t>
            </a:r>
            <a:r>
              <a:rPr lang="en-US" altLang="en-US" sz="1500" i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e’ </a:t>
            </a:r>
            <a:r>
              <a:rPr lang="en-US" altLang="en-US" sz="15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checked, edges in tree are subset of  T-{e} </a:t>
            </a:r>
            <a:br>
              <a:rPr lang="en-US" altLang="en-US" sz="15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15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so S and V-S  are disconnected  </a:t>
            </a:r>
            <a:br>
              <a:rPr lang="en-US" altLang="en-US" sz="15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15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so adding e’ would not cause a cycle.  </a:t>
            </a:r>
          </a:p>
          <a:p>
            <a:pPr marL="285750" indent="-285750">
              <a:spcAft>
                <a:spcPts val="600"/>
              </a:spcAft>
              <a:buFont typeface="Symbol" charset="2"/>
              <a:buChar char="Þ"/>
            </a:pPr>
            <a:r>
              <a:rPr lang="en-US" altLang="en-US" sz="15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e’ AND e are in T, contradicting (*)</a:t>
            </a:r>
          </a:p>
          <a:p>
            <a:pPr marL="285750" indent="-285750">
              <a:spcAft>
                <a:spcPts val="600"/>
              </a:spcAft>
              <a:buFont typeface="Symbol" charset="2"/>
              <a:buChar char="Þ"/>
            </a:pPr>
            <a:r>
              <a:rPr lang="en-US" altLang="en-US" sz="1500" dirty="0">
                <a:solidFill>
                  <a:srgbClr val="990033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e IS  the min cost edge with exactly one endpoint in S.</a:t>
            </a:r>
          </a:p>
          <a:p>
            <a:pPr marL="285750" indent="-285750">
              <a:spcAft>
                <a:spcPts val="600"/>
              </a:spcAft>
              <a:buFont typeface="Symbol" charset="2"/>
              <a:buChar char="Þ"/>
            </a:pPr>
            <a:r>
              <a:rPr lang="en-US" altLang="en-US" sz="1500" dirty="0">
                <a:solidFill>
                  <a:srgbClr val="990033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Cut Lemma tells us that every MST must contain e!</a:t>
            </a:r>
            <a:r>
              <a:rPr lang="en-US" altLang="en-US" sz="15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altLang="en-US" sz="15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</a:br>
            <a:endParaRPr lang="en-US" altLang="en-US" sz="15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33468" y="4021241"/>
            <a:ext cx="2971024" cy="1923804"/>
            <a:chOff x="831273" y="783770"/>
            <a:chExt cx="2971024" cy="1923804"/>
          </a:xfrm>
        </p:grpSpPr>
        <p:sp>
          <p:nvSpPr>
            <p:cNvPr id="6" name="Freeform 5"/>
            <p:cNvSpPr/>
            <p:nvPr/>
          </p:nvSpPr>
          <p:spPr bwMode="auto">
            <a:xfrm>
              <a:off x="831273" y="783771"/>
              <a:ext cx="1187532" cy="1923803"/>
            </a:xfrm>
            <a:custGeom>
              <a:avLst/>
              <a:gdLst>
                <a:gd name="connsiteX0" fmla="*/ 451262 w 1187532"/>
                <a:gd name="connsiteY0" fmla="*/ 47502 h 1923803"/>
                <a:gd name="connsiteX1" fmla="*/ 451262 w 1187532"/>
                <a:gd name="connsiteY1" fmla="*/ 47502 h 1923803"/>
                <a:gd name="connsiteX2" fmla="*/ 403761 w 1187532"/>
                <a:gd name="connsiteY2" fmla="*/ 142504 h 1923803"/>
                <a:gd name="connsiteX3" fmla="*/ 356259 w 1187532"/>
                <a:gd name="connsiteY3" fmla="*/ 213756 h 1923803"/>
                <a:gd name="connsiteX4" fmla="*/ 332509 w 1187532"/>
                <a:gd name="connsiteY4" fmla="*/ 249382 h 1923803"/>
                <a:gd name="connsiteX5" fmla="*/ 308758 w 1187532"/>
                <a:gd name="connsiteY5" fmla="*/ 332510 h 1923803"/>
                <a:gd name="connsiteX6" fmla="*/ 296883 w 1187532"/>
                <a:gd name="connsiteY6" fmla="*/ 368135 h 1923803"/>
                <a:gd name="connsiteX7" fmla="*/ 285008 w 1187532"/>
                <a:gd name="connsiteY7" fmla="*/ 415637 h 1923803"/>
                <a:gd name="connsiteX8" fmla="*/ 273132 w 1187532"/>
                <a:gd name="connsiteY8" fmla="*/ 451263 h 1923803"/>
                <a:gd name="connsiteX9" fmla="*/ 249382 w 1187532"/>
                <a:gd name="connsiteY9" fmla="*/ 534390 h 1923803"/>
                <a:gd name="connsiteX10" fmla="*/ 201880 w 1187532"/>
                <a:gd name="connsiteY10" fmla="*/ 605642 h 1923803"/>
                <a:gd name="connsiteX11" fmla="*/ 178130 w 1187532"/>
                <a:gd name="connsiteY11" fmla="*/ 676894 h 1923803"/>
                <a:gd name="connsiteX12" fmla="*/ 166254 w 1187532"/>
                <a:gd name="connsiteY12" fmla="*/ 712520 h 1923803"/>
                <a:gd name="connsiteX13" fmla="*/ 142504 w 1187532"/>
                <a:gd name="connsiteY13" fmla="*/ 748146 h 1923803"/>
                <a:gd name="connsiteX14" fmla="*/ 118753 w 1187532"/>
                <a:gd name="connsiteY14" fmla="*/ 819398 h 1923803"/>
                <a:gd name="connsiteX15" fmla="*/ 95002 w 1187532"/>
                <a:gd name="connsiteY15" fmla="*/ 890650 h 1923803"/>
                <a:gd name="connsiteX16" fmla="*/ 59376 w 1187532"/>
                <a:gd name="connsiteY16" fmla="*/ 997528 h 1923803"/>
                <a:gd name="connsiteX17" fmla="*/ 47501 w 1187532"/>
                <a:gd name="connsiteY17" fmla="*/ 1033154 h 1923803"/>
                <a:gd name="connsiteX18" fmla="*/ 23750 w 1187532"/>
                <a:gd name="connsiteY18" fmla="*/ 1223159 h 1923803"/>
                <a:gd name="connsiteX19" fmla="*/ 0 w 1187532"/>
                <a:gd name="connsiteY19" fmla="*/ 1318161 h 1923803"/>
                <a:gd name="connsiteX20" fmla="*/ 23750 w 1187532"/>
                <a:gd name="connsiteY20" fmla="*/ 1508167 h 1923803"/>
                <a:gd name="connsiteX21" fmla="*/ 35626 w 1187532"/>
                <a:gd name="connsiteY21" fmla="*/ 1543793 h 1923803"/>
                <a:gd name="connsiteX22" fmla="*/ 59376 w 1187532"/>
                <a:gd name="connsiteY22" fmla="*/ 1579419 h 1923803"/>
                <a:gd name="connsiteX23" fmla="*/ 106878 w 1187532"/>
                <a:gd name="connsiteY23" fmla="*/ 1638795 h 1923803"/>
                <a:gd name="connsiteX24" fmla="*/ 166254 w 1187532"/>
                <a:gd name="connsiteY24" fmla="*/ 1745673 h 1923803"/>
                <a:gd name="connsiteX25" fmla="*/ 201880 w 1187532"/>
                <a:gd name="connsiteY25" fmla="*/ 1781299 h 1923803"/>
                <a:gd name="connsiteX26" fmla="*/ 237506 w 1187532"/>
                <a:gd name="connsiteY26" fmla="*/ 1793174 h 1923803"/>
                <a:gd name="connsiteX27" fmla="*/ 273132 w 1187532"/>
                <a:gd name="connsiteY27" fmla="*/ 1828800 h 1923803"/>
                <a:gd name="connsiteX28" fmla="*/ 344384 w 1187532"/>
                <a:gd name="connsiteY28" fmla="*/ 1852551 h 1923803"/>
                <a:gd name="connsiteX29" fmla="*/ 451262 w 1187532"/>
                <a:gd name="connsiteY29" fmla="*/ 1888177 h 1923803"/>
                <a:gd name="connsiteX30" fmla="*/ 522514 w 1187532"/>
                <a:gd name="connsiteY30" fmla="*/ 1911928 h 1923803"/>
                <a:gd name="connsiteX31" fmla="*/ 558140 w 1187532"/>
                <a:gd name="connsiteY31" fmla="*/ 1923803 h 1923803"/>
                <a:gd name="connsiteX32" fmla="*/ 641267 w 1187532"/>
                <a:gd name="connsiteY32" fmla="*/ 1911928 h 1923803"/>
                <a:gd name="connsiteX33" fmla="*/ 712519 w 1187532"/>
                <a:gd name="connsiteY33" fmla="*/ 1888177 h 1923803"/>
                <a:gd name="connsiteX34" fmla="*/ 831272 w 1187532"/>
                <a:gd name="connsiteY34" fmla="*/ 1828800 h 1923803"/>
                <a:gd name="connsiteX35" fmla="*/ 902524 w 1187532"/>
                <a:gd name="connsiteY35" fmla="*/ 1781299 h 1923803"/>
                <a:gd name="connsiteX36" fmla="*/ 961901 w 1187532"/>
                <a:gd name="connsiteY36" fmla="*/ 1721923 h 1923803"/>
                <a:gd name="connsiteX37" fmla="*/ 1009402 w 1187532"/>
                <a:gd name="connsiteY37" fmla="*/ 1615045 h 1923803"/>
                <a:gd name="connsiteX38" fmla="*/ 1056904 w 1187532"/>
                <a:gd name="connsiteY38" fmla="*/ 1472541 h 1923803"/>
                <a:gd name="connsiteX39" fmla="*/ 1116280 w 1187532"/>
                <a:gd name="connsiteY39" fmla="*/ 1294411 h 1923803"/>
                <a:gd name="connsiteX40" fmla="*/ 1140031 w 1187532"/>
                <a:gd name="connsiteY40" fmla="*/ 1223159 h 1923803"/>
                <a:gd name="connsiteX41" fmla="*/ 1151906 w 1187532"/>
                <a:gd name="connsiteY41" fmla="*/ 1187533 h 1923803"/>
                <a:gd name="connsiteX42" fmla="*/ 1175657 w 1187532"/>
                <a:gd name="connsiteY42" fmla="*/ 1080655 h 1923803"/>
                <a:gd name="connsiteX43" fmla="*/ 1187532 w 1187532"/>
                <a:gd name="connsiteY43" fmla="*/ 1021278 h 1923803"/>
                <a:gd name="connsiteX44" fmla="*/ 1163782 w 1187532"/>
                <a:gd name="connsiteY44" fmla="*/ 902525 h 1923803"/>
                <a:gd name="connsiteX45" fmla="*/ 1140031 w 1187532"/>
                <a:gd name="connsiteY45" fmla="*/ 819398 h 1923803"/>
                <a:gd name="connsiteX46" fmla="*/ 1128156 w 1187532"/>
                <a:gd name="connsiteY46" fmla="*/ 771897 h 1923803"/>
                <a:gd name="connsiteX47" fmla="*/ 1116280 w 1187532"/>
                <a:gd name="connsiteY47" fmla="*/ 629393 h 1923803"/>
                <a:gd name="connsiteX48" fmla="*/ 1092530 w 1187532"/>
                <a:gd name="connsiteY48" fmla="*/ 510639 h 1923803"/>
                <a:gd name="connsiteX49" fmla="*/ 1080654 w 1187532"/>
                <a:gd name="connsiteY49" fmla="*/ 439387 h 1923803"/>
                <a:gd name="connsiteX50" fmla="*/ 1092530 w 1187532"/>
                <a:gd name="connsiteY50" fmla="*/ 225632 h 1923803"/>
                <a:gd name="connsiteX51" fmla="*/ 1092530 w 1187532"/>
                <a:gd name="connsiteY51" fmla="*/ 95003 h 1923803"/>
                <a:gd name="connsiteX52" fmla="*/ 1080654 w 1187532"/>
                <a:gd name="connsiteY52" fmla="*/ 59377 h 1923803"/>
                <a:gd name="connsiteX53" fmla="*/ 973776 w 1187532"/>
                <a:gd name="connsiteY53" fmla="*/ 0 h 1923803"/>
                <a:gd name="connsiteX54" fmla="*/ 843148 w 1187532"/>
                <a:gd name="connsiteY54" fmla="*/ 11876 h 1923803"/>
                <a:gd name="connsiteX55" fmla="*/ 641267 w 1187532"/>
                <a:gd name="connsiteY55" fmla="*/ 23751 h 1923803"/>
                <a:gd name="connsiteX56" fmla="*/ 522514 w 1187532"/>
                <a:gd name="connsiteY56" fmla="*/ 59377 h 1923803"/>
                <a:gd name="connsiteX57" fmla="*/ 451262 w 1187532"/>
                <a:gd name="connsiteY57" fmla="*/ 47502 h 192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87532" h="1923803">
                  <a:moveTo>
                    <a:pt x="451262" y="47502"/>
                  </a:moveTo>
                  <a:lnTo>
                    <a:pt x="451262" y="47502"/>
                  </a:lnTo>
                  <a:cubicBezTo>
                    <a:pt x="435428" y="79169"/>
                    <a:pt x="421327" y="111764"/>
                    <a:pt x="403761" y="142504"/>
                  </a:cubicBezTo>
                  <a:cubicBezTo>
                    <a:pt x="389599" y="167288"/>
                    <a:pt x="372093" y="190005"/>
                    <a:pt x="356259" y="213756"/>
                  </a:cubicBezTo>
                  <a:cubicBezTo>
                    <a:pt x="348342" y="225631"/>
                    <a:pt x="337023" y="235842"/>
                    <a:pt x="332509" y="249382"/>
                  </a:cubicBezTo>
                  <a:cubicBezTo>
                    <a:pt x="304039" y="334786"/>
                    <a:pt x="338575" y="228149"/>
                    <a:pt x="308758" y="332510"/>
                  </a:cubicBezTo>
                  <a:cubicBezTo>
                    <a:pt x="305319" y="344546"/>
                    <a:pt x="300322" y="356099"/>
                    <a:pt x="296883" y="368135"/>
                  </a:cubicBezTo>
                  <a:cubicBezTo>
                    <a:pt x="292399" y="383828"/>
                    <a:pt x="289492" y="399944"/>
                    <a:pt x="285008" y="415637"/>
                  </a:cubicBezTo>
                  <a:cubicBezTo>
                    <a:pt x="281569" y="427673"/>
                    <a:pt x="276571" y="439227"/>
                    <a:pt x="273132" y="451263"/>
                  </a:cubicBezTo>
                  <a:cubicBezTo>
                    <a:pt x="269515" y="463922"/>
                    <a:pt x="257756" y="519317"/>
                    <a:pt x="249382" y="534390"/>
                  </a:cubicBezTo>
                  <a:cubicBezTo>
                    <a:pt x="235519" y="559343"/>
                    <a:pt x="201880" y="605642"/>
                    <a:pt x="201880" y="605642"/>
                  </a:cubicBezTo>
                  <a:lnTo>
                    <a:pt x="178130" y="676894"/>
                  </a:lnTo>
                  <a:cubicBezTo>
                    <a:pt x="174172" y="688769"/>
                    <a:pt x="173197" y="702104"/>
                    <a:pt x="166254" y="712520"/>
                  </a:cubicBezTo>
                  <a:cubicBezTo>
                    <a:pt x="158337" y="724395"/>
                    <a:pt x="148300" y="735104"/>
                    <a:pt x="142504" y="748146"/>
                  </a:cubicBezTo>
                  <a:cubicBezTo>
                    <a:pt x="132336" y="771024"/>
                    <a:pt x="126670" y="795647"/>
                    <a:pt x="118753" y="819398"/>
                  </a:cubicBezTo>
                  <a:lnTo>
                    <a:pt x="95002" y="890650"/>
                  </a:lnTo>
                  <a:lnTo>
                    <a:pt x="59376" y="997528"/>
                  </a:lnTo>
                  <a:lnTo>
                    <a:pt x="47501" y="1033154"/>
                  </a:lnTo>
                  <a:cubicBezTo>
                    <a:pt x="43383" y="1070220"/>
                    <a:pt x="32225" y="1180784"/>
                    <a:pt x="23750" y="1223159"/>
                  </a:cubicBezTo>
                  <a:cubicBezTo>
                    <a:pt x="17348" y="1255167"/>
                    <a:pt x="0" y="1318161"/>
                    <a:pt x="0" y="1318161"/>
                  </a:cubicBezTo>
                  <a:cubicBezTo>
                    <a:pt x="9203" y="1428600"/>
                    <a:pt x="1694" y="1430971"/>
                    <a:pt x="23750" y="1508167"/>
                  </a:cubicBezTo>
                  <a:cubicBezTo>
                    <a:pt x="27189" y="1520203"/>
                    <a:pt x="30028" y="1532597"/>
                    <a:pt x="35626" y="1543793"/>
                  </a:cubicBezTo>
                  <a:cubicBezTo>
                    <a:pt x="42009" y="1556558"/>
                    <a:pt x="52993" y="1566654"/>
                    <a:pt x="59376" y="1579419"/>
                  </a:cubicBezTo>
                  <a:cubicBezTo>
                    <a:pt x="88055" y="1636778"/>
                    <a:pt x="46824" y="1598760"/>
                    <a:pt x="106878" y="1638795"/>
                  </a:cubicBezTo>
                  <a:cubicBezTo>
                    <a:pt x="121811" y="1683594"/>
                    <a:pt x="125420" y="1704839"/>
                    <a:pt x="166254" y="1745673"/>
                  </a:cubicBezTo>
                  <a:cubicBezTo>
                    <a:pt x="178129" y="1757548"/>
                    <a:pt x="187906" y="1771983"/>
                    <a:pt x="201880" y="1781299"/>
                  </a:cubicBezTo>
                  <a:cubicBezTo>
                    <a:pt x="212295" y="1788243"/>
                    <a:pt x="225631" y="1789216"/>
                    <a:pt x="237506" y="1793174"/>
                  </a:cubicBezTo>
                  <a:cubicBezTo>
                    <a:pt x="249381" y="1805049"/>
                    <a:pt x="258451" y="1820644"/>
                    <a:pt x="273132" y="1828800"/>
                  </a:cubicBezTo>
                  <a:cubicBezTo>
                    <a:pt x="295017" y="1840958"/>
                    <a:pt x="320633" y="1844634"/>
                    <a:pt x="344384" y="1852551"/>
                  </a:cubicBezTo>
                  <a:lnTo>
                    <a:pt x="451262" y="1888177"/>
                  </a:lnTo>
                  <a:lnTo>
                    <a:pt x="522514" y="1911928"/>
                  </a:lnTo>
                  <a:lnTo>
                    <a:pt x="558140" y="1923803"/>
                  </a:lnTo>
                  <a:cubicBezTo>
                    <a:pt x="585849" y="1919845"/>
                    <a:pt x="613993" y="1918222"/>
                    <a:pt x="641267" y="1911928"/>
                  </a:cubicBezTo>
                  <a:cubicBezTo>
                    <a:pt x="665661" y="1906299"/>
                    <a:pt x="712519" y="1888177"/>
                    <a:pt x="712519" y="1888177"/>
                  </a:cubicBezTo>
                  <a:cubicBezTo>
                    <a:pt x="797351" y="1831623"/>
                    <a:pt x="756079" y="1847600"/>
                    <a:pt x="831272" y="1828800"/>
                  </a:cubicBezTo>
                  <a:cubicBezTo>
                    <a:pt x="855023" y="1812966"/>
                    <a:pt x="886690" y="1805050"/>
                    <a:pt x="902524" y="1781299"/>
                  </a:cubicBezTo>
                  <a:cubicBezTo>
                    <a:pt x="934192" y="1733798"/>
                    <a:pt x="914400" y="1753590"/>
                    <a:pt x="961901" y="1721923"/>
                  </a:cubicBezTo>
                  <a:cubicBezTo>
                    <a:pt x="999540" y="1665465"/>
                    <a:pt x="981137" y="1699839"/>
                    <a:pt x="1009402" y="1615045"/>
                  </a:cubicBezTo>
                  <a:lnTo>
                    <a:pt x="1056904" y="1472541"/>
                  </a:lnTo>
                  <a:lnTo>
                    <a:pt x="1116280" y="1294411"/>
                  </a:lnTo>
                  <a:lnTo>
                    <a:pt x="1140031" y="1223159"/>
                  </a:lnTo>
                  <a:cubicBezTo>
                    <a:pt x="1143989" y="1211284"/>
                    <a:pt x="1149451" y="1199808"/>
                    <a:pt x="1151906" y="1187533"/>
                  </a:cubicBezTo>
                  <a:cubicBezTo>
                    <a:pt x="1187741" y="1008369"/>
                    <a:pt x="1142102" y="1231656"/>
                    <a:pt x="1175657" y="1080655"/>
                  </a:cubicBezTo>
                  <a:cubicBezTo>
                    <a:pt x="1180035" y="1060951"/>
                    <a:pt x="1183574" y="1041070"/>
                    <a:pt x="1187532" y="1021278"/>
                  </a:cubicBezTo>
                  <a:cubicBezTo>
                    <a:pt x="1179615" y="981694"/>
                    <a:pt x="1173573" y="941688"/>
                    <a:pt x="1163782" y="902525"/>
                  </a:cubicBezTo>
                  <a:cubicBezTo>
                    <a:pt x="1126643" y="753977"/>
                    <a:pt x="1174115" y="938693"/>
                    <a:pt x="1140031" y="819398"/>
                  </a:cubicBezTo>
                  <a:cubicBezTo>
                    <a:pt x="1135547" y="803705"/>
                    <a:pt x="1132114" y="787731"/>
                    <a:pt x="1128156" y="771897"/>
                  </a:cubicBezTo>
                  <a:cubicBezTo>
                    <a:pt x="1124197" y="724396"/>
                    <a:pt x="1121544" y="676767"/>
                    <a:pt x="1116280" y="629393"/>
                  </a:cubicBezTo>
                  <a:cubicBezTo>
                    <a:pt x="1106107" y="537841"/>
                    <a:pt x="1107272" y="584348"/>
                    <a:pt x="1092530" y="510639"/>
                  </a:cubicBezTo>
                  <a:cubicBezTo>
                    <a:pt x="1087808" y="487028"/>
                    <a:pt x="1084613" y="463138"/>
                    <a:pt x="1080654" y="439387"/>
                  </a:cubicBezTo>
                  <a:cubicBezTo>
                    <a:pt x="1084613" y="368135"/>
                    <a:pt x="1085764" y="296672"/>
                    <a:pt x="1092530" y="225632"/>
                  </a:cubicBezTo>
                  <a:cubicBezTo>
                    <a:pt x="1103377" y="111740"/>
                    <a:pt x="1134308" y="324778"/>
                    <a:pt x="1092530" y="95003"/>
                  </a:cubicBezTo>
                  <a:cubicBezTo>
                    <a:pt x="1090291" y="82687"/>
                    <a:pt x="1089505" y="68228"/>
                    <a:pt x="1080654" y="59377"/>
                  </a:cubicBezTo>
                  <a:cubicBezTo>
                    <a:pt x="1039821" y="18545"/>
                    <a:pt x="1018574" y="14934"/>
                    <a:pt x="973776" y="0"/>
                  </a:cubicBezTo>
                  <a:lnTo>
                    <a:pt x="843148" y="11876"/>
                  </a:lnTo>
                  <a:cubicBezTo>
                    <a:pt x="775909" y="16679"/>
                    <a:pt x="708373" y="17360"/>
                    <a:pt x="641267" y="23751"/>
                  </a:cubicBezTo>
                  <a:cubicBezTo>
                    <a:pt x="616138" y="26144"/>
                    <a:pt x="537675" y="54323"/>
                    <a:pt x="522514" y="59377"/>
                  </a:cubicBezTo>
                  <a:lnTo>
                    <a:pt x="451262" y="47502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614765" y="783770"/>
              <a:ext cx="1187532" cy="1923803"/>
            </a:xfrm>
            <a:custGeom>
              <a:avLst/>
              <a:gdLst>
                <a:gd name="connsiteX0" fmla="*/ 451262 w 1187532"/>
                <a:gd name="connsiteY0" fmla="*/ 47502 h 1923803"/>
                <a:gd name="connsiteX1" fmla="*/ 451262 w 1187532"/>
                <a:gd name="connsiteY1" fmla="*/ 47502 h 1923803"/>
                <a:gd name="connsiteX2" fmla="*/ 403761 w 1187532"/>
                <a:gd name="connsiteY2" fmla="*/ 142504 h 1923803"/>
                <a:gd name="connsiteX3" fmla="*/ 356259 w 1187532"/>
                <a:gd name="connsiteY3" fmla="*/ 213756 h 1923803"/>
                <a:gd name="connsiteX4" fmla="*/ 332509 w 1187532"/>
                <a:gd name="connsiteY4" fmla="*/ 249382 h 1923803"/>
                <a:gd name="connsiteX5" fmla="*/ 308758 w 1187532"/>
                <a:gd name="connsiteY5" fmla="*/ 332510 h 1923803"/>
                <a:gd name="connsiteX6" fmla="*/ 296883 w 1187532"/>
                <a:gd name="connsiteY6" fmla="*/ 368135 h 1923803"/>
                <a:gd name="connsiteX7" fmla="*/ 285008 w 1187532"/>
                <a:gd name="connsiteY7" fmla="*/ 415637 h 1923803"/>
                <a:gd name="connsiteX8" fmla="*/ 273132 w 1187532"/>
                <a:gd name="connsiteY8" fmla="*/ 451263 h 1923803"/>
                <a:gd name="connsiteX9" fmla="*/ 249382 w 1187532"/>
                <a:gd name="connsiteY9" fmla="*/ 534390 h 1923803"/>
                <a:gd name="connsiteX10" fmla="*/ 201880 w 1187532"/>
                <a:gd name="connsiteY10" fmla="*/ 605642 h 1923803"/>
                <a:gd name="connsiteX11" fmla="*/ 178130 w 1187532"/>
                <a:gd name="connsiteY11" fmla="*/ 676894 h 1923803"/>
                <a:gd name="connsiteX12" fmla="*/ 166254 w 1187532"/>
                <a:gd name="connsiteY12" fmla="*/ 712520 h 1923803"/>
                <a:gd name="connsiteX13" fmla="*/ 142504 w 1187532"/>
                <a:gd name="connsiteY13" fmla="*/ 748146 h 1923803"/>
                <a:gd name="connsiteX14" fmla="*/ 118753 w 1187532"/>
                <a:gd name="connsiteY14" fmla="*/ 819398 h 1923803"/>
                <a:gd name="connsiteX15" fmla="*/ 95002 w 1187532"/>
                <a:gd name="connsiteY15" fmla="*/ 890650 h 1923803"/>
                <a:gd name="connsiteX16" fmla="*/ 59376 w 1187532"/>
                <a:gd name="connsiteY16" fmla="*/ 997528 h 1923803"/>
                <a:gd name="connsiteX17" fmla="*/ 47501 w 1187532"/>
                <a:gd name="connsiteY17" fmla="*/ 1033154 h 1923803"/>
                <a:gd name="connsiteX18" fmla="*/ 23750 w 1187532"/>
                <a:gd name="connsiteY18" fmla="*/ 1223159 h 1923803"/>
                <a:gd name="connsiteX19" fmla="*/ 0 w 1187532"/>
                <a:gd name="connsiteY19" fmla="*/ 1318161 h 1923803"/>
                <a:gd name="connsiteX20" fmla="*/ 23750 w 1187532"/>
                <a:gd name="connsiteY20" fmla="*/ 1508167 h 1923803"/>
                <a:gd name="connsiteX21" fmla="*/ 35626 w 1187532"/>
                <a:gd name="connsiteY21" fmla="*/ 1543793 h 1923803"/>
                <a:gd name="connsiteX22" fmla="*/ 59376 w 1187532"/>
                <a:gd name="connsiteY22" fmla="*/ 1579419 h 1923803"/>
                <a:gd name="connsiteX23" fmla="*/ 106878 w 1187532"/>
                <a:gd name="connsiteY23" fmla="*/ 1638795 h 1923803"/>
                <a:gd name="connsiteX24" fmla="*/ 166254 w 1187532"/>
                <a:gd name="connsiteY24" fmla="*/ 1745673 h 1923803"/>
                <a:gd name="connsiteX25" fmla="*/ 201880 w 1187532"/>
                <a:gd name="connsiteY25" fmla="*/ 1781299 h 1923803"/>
                <a:gd name="connsiteX26" fmla="*/ 237506 w 1187532"/>
                <a:gd name="connsiteY26" fmla="*/ 1793174 h 1923803"/>
                <a:gd name="connsiteX27" fmla="*/ 273132 w 1187532"/>
                <a:gd name="connsiteY27" fmla="*/ 1828800 h 1923803"/>
                <a:gd name="connsiteX28" fmla="*/ 344384 w 1187532"/>
                <a:gd name="connsiteY28" fmla="*/ 1852551 h 1923803"/>
                <a:gd name="connsiteX29" fmla="*/ 451262 w 1187532"/>
                <a:gd name="connsiteY29" fmla="*/ 1888177 h 1923803"/>
                <a:gd name="connsiteX30" fmla="*/ 522514 w 1187532"/>
                <a:gd name="connsiteY30" fmla="*/ 1911928 h 1923803"/>
                <a:gd name="connsiteX31" fmla="*/ 558140 w 1187532"/>
                <a:gd name="connsiteY31" fmla="*/ 1923803 h 1923803"/>
                <a:gd name="connsiteX32" fmla="*/ 641267 w 1187532"/>
                <a:gd name="connsiteY32" fmla="*/ 1911928 h 1923803"/>
                <a:gd name="connsiteX33" fmla="*/ 712519 w 1187532"/>
                <a:gd name="connsiteY33" fmla="*/ 1888177 h 1923803"/>
                <a:gd name="connsiteX34" fmla="*/ 831272 w 1187532"/>
                <a:gd name="connsiteY34" fmla="*/ 1828800 h 1923803"/>
                <a:gd name="connsiteX35" fmla="*/ 902524 w 1187532"/>
                <a:gd name="connsiteY35" fmla="*/ 1781299 h 1923803"/>
                <a:gd name="connsiteX36" fmla="*/ 961901 w 1187532"/>
                <a:gd name="connsiteY36" fmla="*/ 1721923 h 1923803"/>
                <a:gd name="connsiteX37" fmla="*/ 1009402 w 1187532"/>
                <a:gd name="connsiteY37" fmla="*/ 1615045 h 1923803"/>
                <a:gd name="connsiteX38" fmla="*/ 1056904 w 1187532"/>
                <a:gd name="connsiteY38" fmla="*/ 1472541 h 1923803"/>
                <a:gd name="connsiteX39" fmla="*/ 1116280 w 1187532"/>
                <a:gd name="connsiteY39" fmla="*/ 1294411 h 1923803"/>
                <a:gd name="connsiteX40" fmla="*/ 1140031 w 1187532"/>
                <a:gd name="connsiteY40" fmla="*/ 1223159 h 1923803"/>
                <a:gd name="connsiteX41" fmla="*/ 1151906 w 1187532"/>
                <a:gd name="connsiteY41" fmla="*/ 1187533 h 1923803"/>
                <a:gd name="connsiteX42" fmla="*/ 1175657 w 1187532"/>
                <a:gd name="connsiteY42" fmla="*/ 1080655 h 1923803"/>
                <a:gd name="connsiteX43" fmla="*/ 1187532 w 1187532"/>
                <a:gd name="connsiteY43" fmla="*/ 1021278 h 1923803"/>
                <a:gd name="connsiteX44" fmla="*/ 1163782 w 1187532"/>
                <a:gd name="connsiteY44" fmla="*/ 902525 h 1923803"/>
                <a:gd name="connsiteX45" fmla="*/ 1140031 w 1187532"/>
                <a:gd name="connsiteY45" fmla="*/ 819398 h 1923803"/>
                <a:gd name="connsiteX46" fmla="*/ 1128156 w 1187532"/>
                <a:gd name="connsiteY46" fmla="*/ 771897 h 1923803"/>
                <a:gd name="connsiteX47" fmla="*/ 1116280 w 1187532"/>
                <a:gd name="connsiteY47" fmla="*/ 629393 h 1923803"/>
                <a:gd name="connsiteX48" fmla="*/ 1092530 w 1187532"/>
                <a:gd name="connsiteY48" fmla="*/ 510639 h 1923803"/>
                <a:gd name="connsiteX49" fmla="*/ 1080654 w 1187532"/>
                <a:gd name="connsiteY49" fmla="*/ 439387 h 1923803"/>
                <a:gd name="connsiteX50" fmla="*/ 1092530 w 1187532"/>
                <a:gd name="connsiteY50" fmla="*/ 225632 h 1923803"/>
                <a:gd name="connsiteX51" fmla="*/ 1092530 w 1187532"/>
                <a:gd name="connsiteY51" fmla="*/ 95003 h 1923803"/>
                <a:gd name="connsiteX52" fmla="*/ 1080654 w 1187532"/>
                <a:gd name="connsiteY52" fmla="*/ 59377 h 1923803"/>
                <a:gd name="connsiteX53" fmla="*/ 973776 w 1187532"/>
                <a:gd name="connsiteY53" fmla="*/ 0 h 1923803"/>
                <a:gd name="connsiteX54" fmla="*/ 843148 w 1187532"/>
                <a:gd name="connsiteY54" fmla="*/ 11876 h 1923803"/>
                <a:gd name="connsiteX55" fmla="*/ 641267 w 1187532"/>
                <a:gd name="connsiteY55" fmla="*/ 23751 h 1923803"/>
                <a:gd name="connsiteX56" fmla="*/ 522514 w 1187532"/>
                <a:gd name="connsiteY56" fmla="*/ 59377 h 1923803"/>
                <a:gd name="connsiteX57" fmla="*/ 451262 w 1187532"/>
                <a:gd name="connsiteY57" fmla="*/ 47502 h 192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87532" h="1923803">
                  <a:moveTo>
                    <a:pt x="451262" y="47502"/>
                  </a:moveTo>
                  <a:lnTo>
                    <a:pt x="451262" y="47502"/>
                  </a:lnTo>
                  <a:cubicBezTo>
                    <a:pt x="435428" y="79169"/>
                    <a:pt x="421327" y="111764"/>
                    <a:pt x="403761" y="142504"/>
                  </a:cubicBezTo>
                  <a:cubicBezTo>
                    <a:pt x="389599" y="167288"/>
                    <a:pt x="372093" y="190005"/>
                    <a:pt x="356259" y="213756"/>
                  </a:cubicBezTo>
                  <a:cubicBezTo>
                    <a:pt x="348342" y="225631"/>
                    <a:pt x="337023" y="235842"/>
                    <a:pt x="332509" y="249382"/>
                  </a:cubicBezTo>
                  <a:cubicBezTo>
                    <a:pt x="304039" y="334786"/>
                    <a:pt x="338575" y="228149"/>
                    <a:pt x="308758" y="332510"/>
                  </a:cubicBezTo>
                  <a:cubicBezTo>
                    <a:pt x="305319" y="344546"/>
                    <a:pt x="300322" y="356099"/>
                    <a:pt x="296883" y="368135"/>
                  </a:cubicBezTo>
                  <a:cubicBezTo>
                    <a:pt x="292399" y="383828"/>
                    <a:pt x="289492" y="399944"/>
                    <a:pt x="285008" y="415637"/>
                  </a:cubicBezTo>
                  <a:cubicBezTo>
                    <a:pt x="281569" y="427673"/>
                    <a:pt x="276571" y="439227"/>
                    <a:pt x="273132" y="451263"/>
                  </a:cubicBezTo>
                  <a:cubicBezTo>
                    <a:pt x="269515" y="463922"/>
                    <a:pt x="257756" y="519317"/>
                    <a:pt x="249382" y="534390"/>
                  </a:cubicBezTo>
                  <a:cubicBezTo>
                    <a:pt x="235519" y="559343"/>
                    <a:pt x="201880" y="605642"/>
                    <a:pt x="201880" y="605642"/>
                  </a:cubicBezTo>
                  <a:lnTo>
                    <a:pt x="178130" y="676894"/>
                  </a:lnTo>
                  <a:cubicBezTo>
                    <a:pt x="174172" y="688769"/>
                    <a:pt x="173197" y="702104"/>
                    <a:pt x="166254" y="712520"/>
                  </a:cubicBezTo>
                  <a:cubicBezTo>
                    <a:pt x="158337" y="724395"/>
                    <a:pt x="148300" y="735104"/>
                    <a:pt x="142504" y="748146"/>
                  </a:cubicBezTo>
                  <a:cubicBezTo>
                    <a:pt x="132336" y="771024"/>
                    <a:pt x="126670" y="795647"/>
                    <a:pt x="118753" y="819398"/>
                  </a:cubicBezTo>
                  <a:lnTo>
                    <a:pt x="95002" y="890650"/>
                  </a:lnTo>
                  <a:lnTo>
                    <a:pt x="59376" y="997528"/>
                  </a:lnTo>
                  <a:lnTo>
                    <a:pt x="47501" y="1033154"/>
                  </a:lnTo>
                  <a:cubicBezTo>
                    <a:pt x="43383" y="1070220"/>
                    <a:pt x="32225" y="1180784"/>
                    <a:pt x="23750" y="1223159"/>
                  </a:cubicBezTo>
                  <a:cubicBezTo>
                    <a:pt x="17348" y="1255167"/>
                    <a:pt x="0" y="1318161"/>
                    <a:pt x="0" y="1318161"/>
                  </a:cubicBezTo>
                  <a:cubicBezTo>
                    <a:pt x="9203" y="1428600"/>
                    <a:pt x="1694" y="1430971"/>
                    <a:pt x="23750" y="1508167"/>
                  </a:cubicBezTo>
                  <a:cubicBezTo>
                    <a:pt x="27189" y="1520203"/>
                    <a:pt x="30028" y="1532597"/>
                    <a:pt x="35626" y="1543793"/>
                  </a:cubicBezTo>
                  <a:cubicBezTo>
                    <a:pt x="42009" y="1556558"/>
                    <a:pt x="52993" y="1566654"/>
                    <a:pt x="59376" y="1579419"/>
                  </a:cubicBezTo>
                  <a:cubicBezTo>
                    <a:pt x="88055" y="1636778"/>
                    <a:pt x="46824" y="1598760"/>
                    <a:pt x="106878" y="1638795"/>
                  </a:cubicBezTo>
                  <a:cubicBezTo>
                    <a:pt x="121811" y="1683594"/>
                    <a:pt x="125420" y="1704839"/>
                    <a:pt x="166254" y="1745673"/>
                  </a:cubicBezTo>
                  <a:cubicBezTo>
                    <a:pt x="178129" y="1757548"/>
                    <a:pt x="187906" y="1771983"/>
                    <a:pt x="201880" y="1781299"/>
                  </a:cubicBezTo>
                  <a:cubicBezTo>
                    <a:pt x="212295" y="1788243"/>
                    <a:pt x="225631" y="1789216"/>
                    <a:pt x="237506" y="1793174"/>
                  </a:cubicBezTo>
                  <a:cubicBezTo>
                    <a:pt x="249381" y="1805049"/>
                    <a:pt x="258451" y="1820644"/>
                    <a:pt x="273132" y="1828800"/>
                  </a:cubicBezTo>
                  <a:cubicBezTo>
                    <a:pt x="295017" y="1840958"/>
                    <a:pt x="320633" y="1844634"/>
                    <a:pt x="344384" y="1852551"/>
                  </a:cubicBezTo>
                  <a:lnTo>
                    <a:pt x="451262" y="1888177"/>
                  </a:lnTo>
                  <a:lnTo>
                    <a:pt x="522514" y="1911928"/>
                  </a:lnTo>
                  <a:lnTo>
                    <a:pt x="558140" y="1923803"/>
                  </a:lnTo>
                  <a:cubicBezTo>
                    <a:pt x="585849" y="1919845"/>
                    <a:pt x="613993" y="1918222"/>
                    <a:pt x="641267" y="1911928"/>
                  </a:cubicBezTo>
                  <a:cubicBezTo>
                    <a:pt x="665661" y="1906299"/>
                    <a:pt x="712519" y="1888177"/>
                    <a:pt x="712519" y="1888177"/>
                  </a:cubicBezTo>
                  <a:cubicBezTo>
                    <a:pt x="797351" y="1831623"/>
                    <a:pt x="756079" y="1847600"/>
                    <a:pt x="831272" y="1828800"/>
                  </a:cubicBezTo>
                  <a:cubicBezTo>
                    <a:pt x="855023" y="1812966"/>
                    <a:pt x="886690" y="1805050"/>
                    <a:pt x="902524" y="1781299"/>
                  </a:cubicBezTo>
                  <a:cubicBezTo>
                    <a:pt x="934192" y="1733798"/>
                    <a:pt x="914400" y="1753590"/>
                    <a:pt x="961901" y="1721923"/>
                  </a:cubicBezTo>
                  <a:cubicBezTo>
                    <a:pt x="999540" y="1665465"/>
                    <a:pt x="981137" y="1699839"/>
                    <a:pt x="1009402" y="1615045"/>
                  </a:cubicBezTo>
                  <a:lnTo>
                    <a:pt x="1056904" y="1472541"/>
                  </a:lnTo>
                  <a:lnTo>
                    <a:pt x="1116280" y="1294411"/>
                  </a:lnTo>
                  <a:lnTo>
                    <a:pt x="1140031" y="1223159"/>
                  </a:lnTo>
                  <a:cubicBezTo>
                    <a:pt x="1143989" y="1211284"/>
                    <a:pt x="1149451" y="1199808"/>
                    <a:pt x="1151906" y="1187533"/>
                  </a:cubicBezTo>
                  <a:cubicBezTo>
                    <a:pt x="1187741" y="1008369"/>
                    <a:pt x="1142102" y="1231656"/>
                    <a:pt x="1175657" y="1080655"/>
                  </a:cubicBezTo>
                  <a:cubicBezTo>
                    <a:pt x="1180035" y="1060951"/>
                    <a:pt x="1183574" y="1041070"/>
                    <a:pt x="1187532" y="1021278"/>
                  </a:cubicBezTo>
                  <a:cubicBezTo>
                    <a:pt x="1179615" y="981694"/>
                    <a:pt x="1173573" y="941688"/>
                    <a:pt x="1163782" y="902525"/>
                  </a:cubicBezTo>
                  <a:cubicBezTo>
                    <a:pt x="1126643" y="753977"/>
                    <a:pt x="1174115" y="938693"/>
                    <a:pt x="1140031" y="819398"/>
                  </a:cubicBezTo>
                  <a:cubicBezTo>
                    <a:pt x="1135547" y="803705"/>
                    <a:pt x="1132114" y="787731"/>
                    <a:pt x="1128156" y="771897"/>
                  </a:cubicBezTo>
                  <a:cubicBezTo>
                    <a:pt x="1124197" y="724396"/>
                    <a:pt x="1121544" y="676767"/>
                    <a:pt x="1116280" y="629393"/>
                  </a:cubicBezTo>
                  <a:cubicBezTo>
                    <a:pt x="1106107" y="537841"/>
                    <a:pt x="1107272" y="584348"/>
                    <a:pt x="1092530" y="510639"/>
                  </a:cubicBezTo>
                  <a:cubicBezTo>
                    <a:pt x="1087808" y="487028"/>
                    <a:pt x="1084613" y="463138"/>
                    <a:pt x="1080654" y="439387"/>
                  </a:cubicBezTo>
                  <a:cubicBezTo>
                    <a:pt x="1084613" y="368135"/>
                    <a:pt x="1085764" y="296672"/>
                    <a:pt x="1092530" y="225632"/>
                  </a:cubicBezTo>
                  <a:cubicBezTo>
                    <a:pt x="1103377" y="111740"/>
                    <a:pt x="1134308" y="324778"/>
                    <a:pt x="1092530" y="95003"/>
                  </a:cubicBezTo>
                  <a:cubicBezTo>
                    <a:pt x="1090291" y="82687"/>
                    <a:pt x="1089505" y="68228"/>
                    <a:pt x="1080654" y="59377"/>
                  </a:cubicBezTo>
                  <a:cubicBezTo>
                    <a:pt x="1039821" y="18545"/>
                    <a:pt x="1018574" y="14934"/>
                    <a:pt x="973776" y="0"/>
                  </a:cubicBezTo>
                  <a:lnTo>
                    <a:pt x="843148" y="11876"/>
                  </a:lnTo>
                  <a:cubicBezTo>
                    <a:pt x="775909" y="16679"/>
                    <a:pt x="708373" y="17360"/>
                    <a:pt x="641267" y="23751"/>
                  </a:cubicBezTo>
                  <a:cubicBezTo>
                    <a:pt x="616138" y="26144"/>
                    <a:pt x="537675" y="54323"/>
                    <a:pt x="522514" y="59377"/>
                  </a:cubicBezTo>
                  <a:lnTo>
                    <a:pt x="451262" y="47502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V="1">
              <a:off x="1729946" y="1556951"/>
              <a:ext cx="1272746" cy="494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1540663" y="1267824"/>
              <a:ext cx="378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2822697" y="1267824"/>
              <a:ext cx="3858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0769" y="1556951"/>
              <a:ext cx="378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flipV="1">
              <a:off x="1788609" y="1073833"/>
              <a:ext cx="1272746" cy="494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2193542" y="783770"/>
              <a:ext cx="378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e’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7898" y="1589250"/>
              <a:ext cx="76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V-S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0994" y="1242174"/>
              <a:ext cx="378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/>
              <p:cNvSpPr txBox="1">
                <a:spLocks noChangeArrowheads="1"/>
              </p:cNvSpPr>
              <p:nvPr/>
            </p:nvSpPr>
            <p:spPr bwMode="auto">
              <a:xfrm>
                <a:off x="152400" y="95155"/>
                <a:ext cx="8534400" cy="2079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sz="1800" kern="0" dirty="0">
                    <a:solidFill>
                      <a:srgbClr val="990033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(ii) Show that every edge chosen by </a:t>
                </a:r>
                <a:r>
                  <a:rPr lang="en-US" altLang="en-US" sz="1800" kern="0" dirty="0" err="1">
                    <a:solidFill>
                      <a:srgbClr val="990033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Kruskal’s</a:t>
                </a:r>
                <a:r>
                  <a:rPr lang="en-US" altLang="en-US" sz="1800" kern="0" dirty="0">
                    <a:solidFill>
                      <a:srgbClr val="990033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algorithm is in every MST.  </a:t>
                </a:r>
              </a:p>
              <a:p>
                <a:r>
                  <a:rPr lang="en-US" altLang="en-US" sz="1800" kern="0" dirty="0">
                    <a:solidFill>
                      <a:srgbClr val="00660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Given: Cut lemma.  Let </a:t>
                </a:r>
                <a14:m>
                  <m:oMath xmlns:m="http://schemas.openxmlformats.org/officeDocument/2006/math">
                    <m:r>
                      <a:rPr lang="en-US" altLang="en-US" sz="1800" i="1" kern="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1800" kern="0" dirty="0">
                    <a:solidFill>
                      <a:srgbClr val="00660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be any subset of nodes, and let </a:t>
                </a:r>
                <a14:m>
                  <m:oMath xmlns:m="http://schemas.openxmlformats.org/officeDocument/2006/math">
                    <m:r>
                      <a:rPr lang="en-US" altLang="en-US" sz="1800" i="1" kern="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sz="1800" kern="0" dirty="0">
                    <a:solidFill>
                      <a:srgbClr val="00660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be the min cost edge with exactly one endpoint in </a:t>
                </a:r>
                <a14:m>
                  <m:oMath xmlns:m="http://schemas.openxmlformats.org/officeDocument/2006/math">
                    <m:r>
                      <a:rPr lang="en-US" altLang="en-US" sz="1800" i="1" ker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1800" kern="0" dirty="0">
                    <a:solidFill>
                      <a:srgbClr val="00660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  T</a:t>
                </a:r>
                <a:r>
                  <a:rPr lang="en-US" altLang="en-US" sz="1800" kern="0" dirty="0">
                    <a:solidFill>
                      <a:srgbClr val="00660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hen every MST must contain </a:t>
                </a:r>
                <a14:m>
                  <m:oMath xmlns:m="http://schemas.openxmlformats.org/officeDocument/2006/math">
                    <m:r>
                      <a:rPr lang="en-US" altLang="en-US" sz="1800" i="1" kern="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altLang="en-US" sz="1800" kern="0" dirty="0">
                    <a:solidFill>
                      <a:srgbClr val="00660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altLang="en-US" sz="1800" kern="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Proof of (ii): </a:t>
                </a:r>
                <a:r>
                  <a:rPr lang="en-US" altLang="en-US" sz="18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Let e=(</a:t>
                </a:r>
                <a:r>
                  <a:rPr lang="en-US" altLang="en-US" sz="1800" kern="0" dirty="0" err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u,v</a:t>
                </a:r>
                <a:r>
                  <a:rPr lang="en-US" altLang="en-US" sz="18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) be in T.  </a:t>
                </a:r>
                <a:br>
                  <a:rPr lang="en-US" altLang="en-US" sz="18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sz="18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Plan: Will  display  S   </a:t>
                </a:r>
                <a:r>
                  <a:rPr lang="en-US" altLang="en-US" sz="1800" kern="0" dirty="0" err="1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s.t.</a:t>
                </a:r>
                <a:r>
                  <a:rPr lang="en-US" altLang="en-US" sz="1800" kern="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   e is min-cost edge with exactly one endpoint in S.</a:t>
                </a:r>
              </a:p>
            </p:txBody>
          </p:sp>
        </mc:Choice>
        <mc:Fallback xmlns="">
          <p:sp>
            <p:nvSpPr>
              <p:cNvPr id="1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95155"/>
                <a:ext cx="8534400" cy="2079200"/>
              </a:xfrm>
              <a:prstGeom prst="rect">
                <a:avLst/>
              </a:prstGeom>
              <a:blipFill>
                <a:blip r:embed="rId3"/>
                <a:stretch>
                  <a:fillRect l="-499" b="-145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59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839"/>
            <a:ext cx="8950271" cy="2838839"/>
          </a:xfrm>
        </p:spPr>
        <p:txBody>
          <a:bodyPr/>
          <a:lstStyle/>
          <a:p>
            <a:r>
              <a:rPr lang="en-US" altLang="en-US" sz="2000" b="1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Proof of Correctness of </a:t>
            </a:r>
            <a:r>
              <a:rPr lang="en-US" altLang="en-US" sz="2000" b="1" u="sng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Kruskal’s</a:t>
            </a:r>
            <a:r>
              <a:rPr lang="en-US" altLang="en-US" sz="2000" b="1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Algorithm</a:t>
            </a:r>
            <a:r>
              <a:rPr lang="en-US" alt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:</a:t>
            </a:r>
            <a:endParaRPr lang="en-US" altLang="en-US" sz="20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Three steps: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Prove that </a:t>
            </a:r>
            <a:r>
              <a:rPr lang="en-US" altLang="en-US" sz="20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Kruskal’s</a:t>
            </a: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algorithm always produces a  tree.   </a:t>
            </a:r>
            <a:r>
              <a:rPr lang="en-US" altLang="en-US" sz="20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DONE!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Prove every edge chosen by </a:t>
            </a:r>
            <a:r>
              <a:rPr lang="en-US" altLang="en-US" sz="20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Kruskal’s</a:t>
            </a: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algorithm is in every MST.  </a:t>
            </a:r>
            <a:r>
              <a:rPr lang="en-US" altLang="en-US" sz="20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DONE!</a:t>
            </a:r>
            <a:endParaRPr lang="en-US" altLang="en-US" sz="20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Remains to show (iii) that (</a:t>
            </a:r>
            <a:r>
              <a:rPr lang="en-US" altLang="en-US" sz="20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) and (ii) together imply correctness of </a:t>
            </a:r>
            <a:r>
              <a:rPr lang="en-US" altLang="en-US" sz="20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Kruskal’s</a:t>
            </a:r>
            <a:r>
              <a:rPr lang="en-US" altLang="en-US" sz="20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algorithm, i.e., that it produces a minimum spanning tree</a:t>
            </a: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F488D-B72A-413A-9A58-C058183EDB7B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6457" y="2820691"/>
            <a:ext cx="8534400" cy="264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000" kern="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en-US" sz="2000" kern="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From (</a:t>
            </a:r>
            <a:r>
              <a:rPr lang="en-US" altLang="en-US" sz="2000" kern="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kern="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sz="2000" kern="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Kruskal’s</a:t>
            </a:r>
            <a:r>
              <a:rPr lang="en-US" altLang="en-US" sz="2000" kern="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algorithm produces a tree, so it has V-1 edges</a:t>
            </a:r>
          </a:p>
          <a:p>
            <a:r>
              <a:rPr lang="en-US" altLang="en-US" sz="2000" kern="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From (ii) we know that all of these V-1 edges are in EVERY MST</a:t>
            </a:r>
          </a:p>
          <a:p>
            <a:r>
              <a:rPr lang="en-US" altLang="en-US" sz="2000" kern="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But, since every spanning tree has exactly V-1 edges and every MST contains the V-1 edges that are in T, every MST must be exactly T!</a:t>
            </a:r>
          </a:p>
          <a:p>
            <a:pPr lvl="0">
              <a:buSzPct val="100000"/>
            </a:pPr>
            <a:r>
              <a:rPr lang="en-US" altLang="en-US" sz="2000" b="1" kern="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DONE!</a:t>
            </a:r>
          </a:p>
          <a:p>
            <a:endParaRPr lang="en-US" altLang="en-US" sz="1400" kern="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endParaRPr lang="en-US" altLang="en-US" sz="1400" kern="0" dirty="0">
              <a:sym typeface="Symbol" panose="05050102010706020507" pitchFamily="18" charset="2"/>
            </a:endParaRPr>
          </a:p>
          <a:p>
            <a:endParaRPr lang="en-US" altLang="en-US" sz="1400" kern="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98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15175</TotalTime>
  <Words>619</Words>
  <Application>Microsoft Office PowerPoint</Application>
  <PresentationFormat>On-screen Show (4:3)</PresentationFormat>
  <Paragraphs>103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Cambria Math</vt:lpstr>
      <vt:lpstr>Comic Sans MS</vt:lpstr>
      <vt:lpstr>Courier New</vt:lpstr>
      <vt:lpstr>Microsoft Sans Serif</vt:lpstr>
      <vt:lpstr>Monotype Sorts</vt:lpstr>
      <vt:lpstr>Symbol</vt:lpstr>
      <vt:lpstr>Wingdings</vt:lpstr>
      <vt:lpstr>Theme1</vt:lpstr>
      <vt:lpstr>Kruskal's Algorithm: Proof of Correctness  Version of March 17, 2019</vt:lpstr>
      <vt:lpstr>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user</cp:lastModifiedBy>
  <cp:revision>1227</cp:revision>
  <cp:lastPrinted>2016-11-04T04:08:01Z</cp:lastPrinted>
  <dcterms:created xsi:type="dcterms:W3CDTF">1999-12-31T01:41:01Z</dcterms:created>
  <dcterms:modified xsi:type="dcterms:W3CDTF">2019-03-21T13:59:16Z</dcterms:modified>
</cp:coreProperties>
</file>