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2"/>
  </p:normalViewPr>
  <p:slideViewPr>
    <p:cSldViewPr snapToGrid="0">
      <p:cViewPr varScale="1">
        <p:scale>
          <a:sx n="135" d="100"/>
          <a:sy n="135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3FBB-BE50-4EE5-97CE-39ACFC4BDB07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Worked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9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8: (</a:t>
            </a:r>
            <a:r>
              <a:rPr lang="en-US" sz="1700" dirty="0" err="1">
                <a:solidFill>
                  <a:srgbClr val="C00000"/>
                </a:solidFill>
              </a:rPr>
              <a:t>b,c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15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8: (</a:t>
            </a:r>
            <a:r>
              <a:rPr lang="en-US" sz="1700" dirty="0" err="1">
                <a:solidFill>
                  <a:srgbClr val="C00000"/>
                </a:solidFill>
              </a:rPr>
              <a:t>b,c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9: (</a:t>
            </a:r>
            <a:r>
              <a:rPr lang="en-US" sz="1700" dirty="0" err="1">
                <a:solidFill>
                  <a:srgbClr val="7030A0"/>
                </a:solidFill>
              </a:rPr>
              <a:t>d,f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30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8: (</a:t>
            </a:r>
            <a:r>
              <a:rPr lang="en-US" sz="1700" dirty="0" err="1">
                <a:solidFill>
                  <a:srgbClr val="C00000"/>
                </a:solidFill>
              </a:rPr>
              <a:t>b,c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9: (</a:t>
            </a:r>
            <a:r>
              <a:rPr lang="en-US" sz="1700" dirty="0" err="1">
                <a:solidFill>
                  <a:srgbClr val="7030A0"/>
                </a:solidFill>
              </a:rPr>
              <a:t>d,f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7030A0"/>
                </a:solidFill>
              </a:rPr>
              <a:t>10: (</a:t>
            </a:r>
            <a:r>
              <a:rPr lang="en-US" sz="1700" dirty="0" err="1">
                <a:solidFill>
                  <a:srgbClr val="7030A0"/>
                </a:solidFill>
              </a:rPr>
              <a:t>h,i</a:t>
            </a:r>
            <a:r>
              <a:rPr lang="en-US" sz="1700" dirty="0">
                <a:solidFill>
                  <a:srgbClr val="7030A0"/>
                </a:solidFill>
              </a:rPr>
              <a:t>) NO.  This edge creates a cycle!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91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8: (</a:t>
            </a:r>
            <a:r>
              <a:rPr lang="en-US" sz="1700" dirty="0" err="1">
                <a:solidFill>
                  <a:srgbClr val="C00000"/>
                </a:solidFill>
              </a:rPr>
              <a:t>b,c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9: (</a:t>
            </a:r>
            <a:r>
              <a:rPr lang="en-US" sz="1700" dirty="0" err="1">
                <a:solidFill>
                  <a:srgbClr val="7030A0"/>
                </a:solidFill>
              </a:rPr>
              <a:t>d,f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7030A0"/>
                </a:solidFill>
              </a:rPr>
              <a:t>10: (</a:t>
            </a:r>
            <a:r>
              <a:rPr lang="en-US" sz="1700" dirty="0" err="1">
                <a:solidFill>
                  <a:srgbClr val="7030A0"/>
                </a:solidFill>
              </a:rPr>
              <a:t>h,i</a:t>
            </a:r>
            <a:r>
              <a:rPr lang="en-US" sz="1700" dirty="0">
                <a:solidFill>
                  <a:srgbClr val="7030A0"/>
                </a:solidFill>
              </a:rPr>
              <a:t>) NO.  This edge creates a cycle!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11: (</a:t>
            </a:r>
            <a:r>
              <a:rPr lang="en-US" sz="1700" dirty="0" err="1">
                <a:solidFill>
                  <a:srgbClr val="C00000"/>
                </a:solidFill>
              </a:rPr>
              <a:t>e,f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7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C00000"/>
                </a:solidFill>
              </a:rPr>
              <a:t>7: (</a:t>
            </a:r>
            <a:r>
              <a:rPr lang="en-US" sz="1700" dirty="0" err="1">
                <a:solidFill>
                  <a:srgbClr val="C00000"/>
                </a:solidFill>
              </a:rPr>
              <a:t>c,d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8: (</a:t>
            </a:r>
            <a:r>
              <a:rPr lang="en-US" sz="1700" dirty="0" err="1">
                <a:solidFill>
                  <a:srgbClr val="C00000"/>
                </a:solidFill>
              </a:rPr>
              <a:t>b,c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9: (</a:t>
            </a:r>
            <a:r>
              <a:rPr lang="en-US" sz="1700" dirty="0" err="1">
                <a:solidFill>
                  <a:srgbClr val="7030A0"/>
                </a:solidFill>
              </a:rPr>
              <a:t>d,f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>
                <a:solidFill>
                  <a:srgbClr val="7030A0"/>
                </a:solidFill>
              </a:rPr>
              <a:t>10: (</a:t>
            </a:r>
            <a:r>
              <a:rPr lang="en-US" sz="1700" dirty="0" err="1">
                <a:solidFill>
                  <a:srgbClr val="7030A0"/>
                </a:solidFill>
              </a:rPr>
              <a:t>h,i</a:t>
            </a:r>
            <a:r>
              <a:rPr lang="en-US" sz="1700" dirty="0">
                <a:solidFill>
                  <a:srgbClr val="7030A0"/>
                </a:solidFill>
              </a:rPr>
              <a:t>) NO.  This edge creates a cycle!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11: (</a:t>
            </a:r>
            <a:r>
              <a:rPr lang="en-US" sz="1700" dirty="0" err="1">
                <a:solidFill>
                  <a:srgbClr val="C00000"/>
                </a:solidFill>
              </a:rPr>
              <a:t>e,f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5192" y="4827619"/>
            <a:ext cx="355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The red edges now form a MST!</a:t>
            </a:r>
          </a:p>
          <a:p>
            <a:r>
              <a:rPr lang="en-US" dirty="0">
                <a:solidFill>
                  <a:schemeClr val="accent5"/>
                </a:solidFill>
              </a:rPr>
              <a:t>(We know that we can stop because there are V-1 red edges.)</a:t>
            </a:r>
          </a:p>
        </p:txBody>
      </p:sp>
    </p:spTree>
    <p:extLst>
      <p:ext uri="{BB962C8B-B14F-4D97-AF65-F5344CB8AC3E}">
        <p14:creationId xmlns:p14="http://schemas.microsoft.com/office/powerpoint/2010/main" val="28165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2A9DE3-088C-BF4E-9361-B47B764E98E5}"/>
              </a:ext>
            </a:extLst>
          </p:cNvPr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834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6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1: (</a:t>
            </a:r>
            <a:r>
              <a:rPr lang="en-US" sz="1700" dirty="0" err="1"/>
              <a:t>h,g</a:t>
            </a:r>
            <a:r>
              <a:rPr lang="en-US" sz="1700" dirty="0"/>
              <a:t>)</a:t>
            </a:r>
          </a:p>
          <a:p>
            <a:r>
              <a:rPr lang="en-US" sz="1700" dirty="0"/>
              <a:t>2: (</a:t>
            </a:r>
            <a:r>
              <a:rPr lang="en-US" sz="1700" dirty="0" err="1"/>
              <a:t>i,c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3: (</a:t>
            </a:r>
            <a:r>
              <a:rPr lang="en-US" sz="1700" dirty="0" err="1"/>
              <a:t>g,f</a:t>
            </a:r>
            <a:r>
              <a:rPr lang="en-US" sz="1700" dirty="0"/>
              <a:t>)</a:t>
            </a:r>
          </a:p>
          <a:p>
            <a:r>
              <a:rPr lang="en-US" sz="1700" dirty="0"/>
              <a:t>4: (</a:t>
            </a:r>
            <a:r>
              <a:rPr lang="en-US" sz="1700" dirty="0" err="1"/>
              <a:t>a,b</a:t>
            </a:r>
            <a:r>
              <a:rPr lang="en-US" sz="1700" dirty="0"/>
              <a:t>)</a:t>
            </a:r>
          </a:p>
          <a:p>
            <a:r>
              <a:rPr lang="en-US" sz="1700" dirty="0"/>
              <a:t>5: (</a:t>
            </a:r>
            <a:r>
              <a:rPr lang="en-US" sz="1700" dirty="0" err="1"/>
              <a:t>c,f</a:t>
            </a:r>
            <a:r>
              <a:rPr lang="en-US" sz="1700" dirty="0"/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</a:p>
          <a:p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7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2: (</a:t>
            </a:r>
            <a:r>
              <a:rPr lang="en-US" sz="1700" dirty="0" err="1"/>
              <a:t>i,c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3: (</a:t>
            </a:r>
            <a:r>
              <a:rPr lang="en-US" sz="1700" dirty="0" err="1"/>
              <a:t>g,f</a:t>
            </a:r>
            <a:r>
              <a:rPr lang="en-US" sz="1700" dirty="0"/>
              <a:t>)</a:t>
            </a:r>
          </a:p>
          <a:p>
            <a:r>
              <a:rPr lang="en-US" sz="1700" dirty="0"/>
              <a:t>4: (</a:t>
            </a:r>
            <a:r>
              <a:rPr lang="en-US" sz="1700" dirty="0" err="1"/>
              <a:t>a,b</a:t>
            </a:r>
            <a:r>
              <a:rPr lang="en-US" sz="1700" dirty="0"/>
              <a:t>)</a:t>
            </a:r>
          </a:p>
          <a:p>
            <a:r>
              <a:rPr lang="en-US" sz="1700" dirty="0"/>
              <a:t>5: (</a:t>
            </a:r>
            <a:r>
              <a:rPr lang="en-US" sz="1700" dirty="0" err="1"/>
              <a:t>c,f</a:t>
            </a:r>
            <a:r>
              <a:rPr lang="en-US" sz="1700" dirty="0"/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6094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8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40164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/>
              <a:t>3: (</a:t>
            </a:r>
            <a:r>
              <a:rPr lang="en-US" sz="1700" dirty="0" err="1"/>
              <a:t>g,f</a:t>
            </a:r>
            <a:r>
              <a:rPr lang="en-US" sz="1700" dirty="0"/>
              <a:t>)</a:t>
            </a:r>
          </a:p>
          <a:p>
            <a:r>
              <a:rPr lang="en-US" sz="1700" dirty="0"/>
              <a:t>4: (</a:t>
            </a:r>
            <a:r>
              <a:rPr lang="en-US" sz="1700" dirty="0" err="1"/>
              <a:t>a,b</a:t>
            </a:r>
            <a:r>
              <a:rPr lang="en-US" sz="1700" dirty="0"/>
              <a:t>)</a:t>
            </a:r>
          </a:p>
          <a:p>
            <a:r>
              <a:rPr lang="en-US" sz="1700" dirty="0"/>
              <a:t>5: (</a:t>
            </a:r>
            <a:r>
              <a:rPr lang="en-US" sz="1700" dirty="0" err="1"/>
              <a:t>c,f</a:t>
            </a:r>
            <a:r>
              <a:rPr lang="en-US" sz="1700" dirty="0"/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7590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2" y="1235042"/>
            <a:ext cx="5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4: (</a:t>
            </a:r>
            <a:r>
              <a:rPr lang="en-US" sz="1700" dirty="0" err="1"/>
              <a:t>a,b</a:t>
            </a:r>
            <a:r>
              <a:rPr lang="en-US" sz="1700" dirty="0"/>
              <a:t>)</a:t>
            </a:r>
          </a:p>
          <a:p>
            <a:r>
              <a:rPr lang="en-US" sz="1700" dirty="0"/>
              <a:t>5: (</a:t>
            </a:r>
            <a:r>
              <a:rPr lang="en-US" sz="1700" dirty="0" err="1"/>
              <a:t>c,f</a:t>
            </a:r>
            <a:r>
              <a:rPr lang="en-US" sz="1700" dirty="0"/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4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8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5: (</a:t>
            </a:r>
            <a:r>
              <a:rPr lang="en-US" sz="1700" dirty="0" err="1"/>
              <a:t>c,f</a:t>
            </a:r>
            <a:r>
              <a:rPr lang="en-US" sz="1700" dirty="0"/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806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70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/>
              <a:t>6: (</a:t>
            </a:r>
            <a:r>
              <a:rPr lang="en-US" sz="1700" dirty="0" err="1"/>
              <a:t>i,g</a:t>
            </a:r>
            <a:r>
              <a:rPr lang="en-US" sz="1700" dirty="0"/>
              <a:t>)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1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763004" y="3075709"/>
            <a:ext cx="43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96327" y="272722"/>
            <a:ext cx="637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Kruskal’s</a:t>
            </a:r>
            <a:r>
              <a:rPr lang="en-US" sz="2400" dirty="0"/>
              <a:t>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edges by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edges in order from smallest to largest.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If edge does NOT create a cycle, add it to forest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finished, edges chosen form an MST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0382" y="2938704"/>
            <a:ext cx="49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8743" y="3126958"/>
            <a:ext cx="4920343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</a:rPr>
              <a:t>1: (</a:t>
            </a:r>
            <a:r>
              <a:rPr lang="en-US" sz="1700" dirty="0" err="1">
                <a:solidFill>
                  <a:srgbClr val="C00000"/>
                </a:solidFill>
              </a:rPr>
              <a:t>h,g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2: (</a:t>
            </a:r>
            <a:r>
              <a:rPr lang="en-US" sz="1700" dirty="0" err="1">
                <a:solidFill>
                  <a:srgbClr val="C00000"/>
                </a:solidFill>
              </a:rPr>
              <a:t>i,c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3: (</a:t>
            </a:r>
            <a:r>
              <a:rPr lang="en-US" sz="1700" dirty="0" err="1">
                <a:solidFill>
                  <a:srgbClr val="C00000"/>
                </a:solidFill>
              </a:rPr>
              <a:t>g,f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4: (</a:t>
            </a:r>
            <a:r>
              <a:rPr lang="en-US" sz="1700" dirty="0" err="1">
                <a:solidFill>
                  <a:srgbClr val="C00000"/>
                </a:solidFill>
              </a:rPr>
              <a:t>a,b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C00000"/>
                </a:solidFill>
              </a:rPr>
              <a:t>5: (</a:t>
            </a:r>
            <a:r>
              <a:rPr lang="en-US" sz="1700" dirty="0" err="1">
                <a:solidFill>
                  <a:srgbClr val="C00000"/>
                </a:solidFill>
              </a:rPr>
              <a:t>c,f</a:t>
            </a:r>
            <a:r>
              <a:rPr lang="en-US" sz="1700" dirty="0">
                <a:solidFill>
                  <a:srgbClr val="C00000"/>
                </a:solidFill>
              </a:rPr>
              <a:t>)</a:t>
            </a:r>
          </a:p>
          <a:p>
            <a:r>
              <a:rPr lang="en-US" sz="1700" dirty="0">
                <a:solidFill>
                  <a:srgbClr val="7030A0"/>
                </a:solidFill>
              </a:rPr>
              <a:t>6: (</a:t>
            </a:r>
            <a:r>
              <a:rPr lang="en-US" sz="1700" dirty="0" err="1">
                <a:solidFill>
                  <a:srgbClr val="7030A0"/>
                </a:solidFill>
              </a:rPr>
              <a:t>i,g</a:t>
            </a:r>
            <a:r>
              <a:rPr lang="en-US" sz="1700" dirty="0">
                <a:solidFill>
                  <a:srgbClr val="7030A0"/>
                </a:solidFill>
              </a:rPr>
              <a:t>)   NO.  This edge creates a cycle!</a:t>
            </a:r>
          </a:p>
          <a:p>
            <a:r>
              <a:rPr lang="en-US" sz="1700" dirty="0"/>
              <a:t>7: (</a:t>
            </a:r>
            <a:r>
              <a:rPr lang="en-US" sz="1700" dirty="0" err="1"/>
              <a:t>c,d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8: (</a:t>
            </a:r>
            <a:r>
              <a:rPr lang="en-US" sz="1700" dirty="0" err="1"/>
              <a:t>b,c</a:t>
            </a:r>
            <a:r>
              <a:rPr lang="en-US" sz="1700" dirty="0"/>
              <a:t>)</a:t>
            </a:r>
          </a:p>
          <a:p>
            <a:r>
              <a:rPr lang="en-US" sz="1700" dirty="0"/>
              <a:t>9: (</a:t>
            </a:r>
            <a:r>
              <a:rPr lang="en-US" sz="1700" dirty="0" err="1"/>
              <a:t>d,f</a:t>
            </a:r>
            <a:r>
              <a:rPr lang="en-US" sz="1700" dirty="0"/>
              <a:t>)</a:t>
            </a:r>
          </a:p>
          <a:p>
            <a:r>
              <a:rPr lang="en-US" sz="1700" dirty="0"/>
              <a:t>10: (</a:t>
            </a:r>
            <a:r>
              <a:rPr lang="en-US" sz="1700" dirty="0" err="1"/>
              <a:t>h,i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11: (</a:t>
            </a:r>
            <a:r>
              <a:rPr lang="en-US" sz="1700" dirty="0" err="1"/>
              <a:t>e,f</a:t>
            </a:r>
            <a:r>
              <a:rPr lang="en-US" sz="1700" dirty="0"/>
              <a:t>)</a:t>
            </a:r>
          </a:p>
          <a:p>
            <a:r>
              <a:rPr lang="en-US" sz="1700" dirty="0"/>
              <a:t>15: (</a:t>
            </a:r>
            <a:r>
              <a:rPr lang="en-US" sz="1700" dirty="0" err="1"/>
              <a:t>b,h</a:t>
            </a:r>
            <a:r>
              <a:rPr lang="en-US" sz="1700" dirty="0"/>
              <a:t>)</a:t>
            </a:r>
          </a:p>
          <a:p>
            <a:r>
              <a:rPr lang="en-US" sz="1700" dirty="0"/>
              <a:t>17: (</a:t>
            </a:r>
            <a:r>
              <a:rPr lang="en-US" sz="1700" dirty="0" err="1"/>
              <a:t>a,h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/>
              <a:t>20: (</a:t>
            </a:r>
            <a:r>
              <a:rPr lang="en-US" sz="1700" dirty="0" err="1"/>
              <a:t>d,e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25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1061</Words>
  <Application>Microsoft Macintosh PowerPoint</Application>
  <PresentationFormat>Widescreen</PresentationFormat>
  <Paragraphs>526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Kruskal Worked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Worked Example</dc:title>
  <dc:creator>Mordecai J. Golin</dc:creator>
  <cp:lastModifiedBy>Microsoft Office User</cp:lastModifiedBy>
  <cp:revision>14</cp:revision>
  <dcterms:created xsi:type="dcterms:W3CDTF">2016-10-28T00:55:58Z</dcterms:created>
  <dcterms:modified xsi:type="dcterms:W3CDTF">2018-03-29T03:32:09Z</dcterms:modified>
</cp:coreProperties>
</file>