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82"/>
  </p:normalViewPr>
  <p:slideViewPr>
    <p:cSldViewPr snapToGrid="0">
      <p:cViewPr varScale="1">
        <p:scale>
          <a:sx n="128" d="100"/>
          <a:sy n="128" d="100"/>
        </p:scale>
        <p:origin x="13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FBBF2-4418-4EE4-B948-75998C78F4AC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27238-6E4B-4CA3-8495-4EF5BE526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50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27238-6E4B-4CA3-8495-4EF5BE5261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29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3FBB-BE50-4EE5-97CE-39ACFC4BDB0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3FBB-BE50-4EE5-97CE-39ACFC4BDB0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1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3FBB-BE50-4EE5-97CE-39ACFC4BDB0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5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3FBB-BE50-4EE5-97CE-39ACFC4BDB0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0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3FBB-BE50-4EE5-97CE-39ACFC4BDB0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2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3FBB-BE50-4EE5-97CE-39ACFC4BDB0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4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3FBB-BE50-4EE5-97CE-39ACFC4BDB0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4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3FBB-BE50-4EE5-97CE-39ACFC4BDB0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7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3FBB-BE50-4EE5-97CE-39ACFC4BDB0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2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3FBB-BE50-4EE5-97CE-39ACFC4BDB0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6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3FBB-BE50-4EE5-97CE-39ACFC4BDB0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72913-1DE0-4597-A1B2-870A100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6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F3FBB-BE50-4EE5-97CE-39ACFC4BDB07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72913-1DE0-4597-A1B2-870A10083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Bellman-Ford </a:t>
            </a:r>
            <a:r>
              <a:rPr lang="en-US" dirty="0"/>
              <a:t>Worked Example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68763"/>
            <a:ext cx="9144000" cy="474662"/>
          </a:xfrm>
        </p:spPr>
        <p:txBody>
          <a:bodyPr/>
          <a:lstStyle/>
          <a:p>
            <a:r>
              <a:rPr lang="en-US" dirty="0"/>
              <a:t>Calculates shortest path from </a:t>
            </a:r>
            <a:r>
              <a:rPr lang="en-US" i="1" dirty="0"/>
              <a:t>a</a:t>
            </a:r>
            <a:r>
              <a:rPr lang="en-US" dirty="0"/>
              <a:t> to every other vertex</a:t>
            </a:r>
          </a:p>
        </p:txBody>
      </p:sp>
    </p:spTree>
    <p:extLst>
      <p:ext uri="{BB962C8B-B14F-4D97-AF65-F5344CB8AC3E}">
        <p14:creationId xmlns:p14="http://schemas.microsoft.com/office/powerpoint/2010/main" val="169148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08173" y="1434387"/>
            <a:ext cx="284205" cy="28420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885" y="135544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52" name="Oval 51"/>
          <p:cNvSpPr/>
          <p:nvPr/>
        </p:nvSpPr>
        <p:spPr>
          <a:xfrm>
            <a:off x="1623254" y="672387"/>
            <a:ext cx="284205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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319966" y="59344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4" name="Oval 53"/>
          <p:cNvSpPr/>
          <p:nvPr/>
        </p:nvSpPr>
        <p:spPr>
          <a:xfrm>
            <a:off x="1623254" y="2023393"/>
            <a:ext cx="284205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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319966" y="194444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56" name="Oval 55"/>
          <p:cNvSpPr/>
          <p:nvPr/>
        </p:nvSpPr>
        <p:spPr>
          <a:xfrm>
            <a:off x="3085470" y="666208"/>
            <a:ext cx="284205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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782182" y="58726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58" name="Oval 57"/>
          <p:cNvSpPr/>
          <p:nvPr/>
        </p:nvSpPr>
        <p:spPr>
          <a:xfrm>
            <a:off x="3085470" y="2017214"/>
            <a:ext cx="284205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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2782182" y="193826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5" name="Straight Arrow Connector 4"/>
          <p:cNvCxnSpPr>
            <a:stCxn id="2" idx="7"/>
            <a:endCxn id="52" idx="3"/>
          </p:cNvCxnSpPr>
          <p:nvPr/>
        </p:nvCxnSpPr>
        <p:spPr>
          <a:xfrm flipV="1">
            <a:off x="650757" y="914972"/>
            <a:ext cx="1014118" cy="561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5"/>
            <a:endCxn id="55" idx="3"/>
          </p:cNvCxnSpPr>
          <p:nvPr/>
        </p:nvCxnSpPr>
        <p:spPr>
          <a:xfrm>
            <a:off x="650757" y="1676972"/>
            <a:ext cx="972497" cy="45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9" idx="3"/>
          </p:cNvCxnSpPr>
          <p:nvPr/>
        </p:nvCxnSpPr>
        <p:spPr>
          <a:xfrm>
            <a:off x="1926542" y="2122933"/>
            <a:ext cx="1142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709752" y="950414"/>
            <a:ext cx="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8" idx="7"/>
            <a:endCxn id="56" idx="5"/>
          </p:cNvCxnSpPr>
          <p:nvPr/>
        </p:nvCxnSpPr>
        <p:spPr>
          <a:xfrm flipV="1">
            <a:off x="3328054" y="908793"/>
            <a:ext cx="0" cy="1150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52" idx="4"/>
            <a:endCxn id="58" idx="0"/>
          </p:cNvCxnSpPr>
          <p:nvPr/>
        </p:nvCxnSpPr>
        <p:spPr>
          <a:xfrm>
            <a:off x="1765357" y="956593"/>
            <a:ext cx="1462216" cy="106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54" idx="7"/>
            <a:endCxn id="56" idx="4"/>
          </p:cNvCxnSpPr>
          <p:nvPr/>
        </p:nvCxnSpPr>
        <p:spPr>
          <a:xfrm flipV="1">
            <a:off x="1865838" y="950414"/>
            <a:ext cx="1361735" cy="111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52" idx="7"/>
            <a:endCxn id="56" idx="1"/>
          </p:cNvCxnSpPr>
          <p:nvPr/>
        </p:nvCxnSpPr>
        <p:spPr>
          <a:xfrm rot="5400000" flipH="1" flipV="1">
            <a:off x="2493375" y="80293"/>
            <a:ext cx="6179" cy="1261253"/>
          </a:xfrm>
          <a:prstGeom prst="curvedConnector3">
            <a:avLst>
              <a:gd name="adj1" fmla="val 44732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56" idx="3"/>
            <a:endCxn id="52" idx="5"/>
          </p:cNvCxnSpPr>
          <p:nvPr/>
        </p:nvCxnSpPr>
        <p:spPr>
          <a:xfrm rot="5400000">
            <a:off x="2493376" y="281256"/>
            <a:ext cx="6179" cy="1261253"/>
          </a:xfrm>
          <a:prstGeom prst="curvedConnector3">
            <a:avLst>
              <a:gd name="adj1" fmla="val 44732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882605" y="93470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852253" y="181444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491499" y="126915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67" name="Straight Arrow Connector 66"/>
          <p:cNvCxnSpPr>
            <a:stCxn id="58" idx="1"/>
            <a:endCxn id="2" idx="6"/>
          </p:cNvCxnSpPr>
          <p:nvPr/>
        </p:nvCxnSpPr>
        <p:spPr>
          <a:xfrm flipH="1" flipV="1">
            <a:off x="692378" y="1576490"/>
            <a:ext cx="2434713" cy="482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375532" y="205883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192443" y="126915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193176" y="19639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320733" y="89249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641396" y="109204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669763" y="151725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363331" y="17191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8" name="Oval 107"/>
          <p:cNvSpPr/>
          <p:nvPr/>
        </p:nvSpPr>
        <p:spPr>
          <a:xfrm>
            <a:off x="4654048" y="1376465"/>
            <a:ext cx="284205" cy="28420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350760" y="129751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7" name="Oval 116"/>
          <p:cNvSpPr/>
          <p:nvPr/>
        </p:nvSpPr>
        <p:spPr>
          <a:xfrm>
            <a:off x="5869129" y="614465"/>
            <a:ext cx="284205" cy="2842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565841" y="53551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9" name="Oval 118"/>
          <p:cNvSpPr/>
          <p:nvPr/>
        </p:nvSpPr>
        <p:spPr>
          <a:xfrm>
            <a:off x="5869129" y="1965471"/>
            <a:ext cx="284205" cy="2842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565841" y="188652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21" name="Oval 120"/>
          <p:cNvSpPr/>
          <p:nvPr/>
        </p:nvSpPr>
        <p:spPr>
          <a:xfrm>
            <a:off x="7331345" y="608286"/>
            <a:ext cx="284205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</a:t>
            </a:r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7028057" y="52933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24" name="Oval 123"/>
          <p:cNvSpPr/>
          <p:nvPr/>
        </p:nvSpPr>
        <p:spPr>
          <a:xfrm>
            <a:off x="7331345" y="1959292"/>
            <a:ext cx="284205" cy="28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Symbol" panose="05050102010706020507" pitchFamily="18" charset="2"/>
              </a:rPr>
              <a:t></a:t>
            </a:r>
            <a:endParaRPr 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7028057" y="188034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126" name="Straight Arrow Connector 125"/>
          <p:cNvCxnSpPr>
            <a:stCxn id="108" idx="7"/>
            <a:endCxn id="117" idx="3"/>
          </p:cNvCxnSpPr>
          <p:nvPr/>
        </p:nvCxnSpPr>
        <p:spPr>
          <a:xfrm flipV="1">
            <a:off x="4896632" y="857050"/>
            <a:ext cx="1014118" cy="56103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08" idx="5"/>
            <a:endCxn id="120" idx="3"/>
          </p:cNvCxnSpPr>
          <p:nvPr/>
        </p:nvCxnSpPr>
        <p:spPr>
          <a:xfrm>
            <a:off x="4896632" y="1619050"/>
            <a:ext cx="972497" cy="45214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125" idx="3"/>
          </p:cNvCxnSpPr>
          <p:nvPr/>
        </p:nvCxnSpPr>
        <p:spPr>
          <a:xfrm>
            <a:off x="6172417" y="2065011"/>
            <a:ext cx="1142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5955627" y="892492"/>
            <a:ext cx="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24" idx="7"/>
            <a:endCxn id="121" idx="5"/>
          </p:cNvCxnSpPr>
          <p:nvPr/>
        </p:nvCxnSpPr>
        <p:spPr>
          <a:xfrm flipV="1">
            <a:off x="7573929" y="850871"/>
            <a:ext cx="0" cy="1150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117" idx="4"/>
            <a:endCxn id="124" idx="0"/>
          </p:cNvCxnSpPr>
          <p:nvPr/>
        </p:nvCxnSpPr>
        <p:spPr>
          <a:xfrm>
            <a:off x="6011232" y="898671"/>
            <a:ext cx="1462216" cy="106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19" idx="7"/>
            <a:endCxn id="121" idx="4"/>
          </p:cNvCxnSpPr>
          <p:nvPr/>
        </p:nvCxnSpPr>
        <p:spPr>
          <a:xfrm flipV="1">
            <a:off x="6111713" y="892492"/>
            <a:ext cx="1361735" cy="111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/>
          <p:cNvCxnSpPr>
            <a:stCxn id="117" idx="7"/>
            <a:endCxn id="121" idx="1"/>
          </p:cNvCxnSpPr>
          <p:nvPr/>
        </p:nvCxnSpPr>
        <p:spPr>
          <a:xfrm rot="5400000" flipH="1" flipV="1">
            <a:off x="6739250" y="22371"/>
            <a:ext cx="6179" cy="1261253"/>
          </a:xfrm>
          <a:prstGeom prst="curvedConnector3">
            <a:avLst>
              <a:gd name="adj1" fmla="val 44732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urved Connector 133"/>
          <p:cNvCxnSpPr>
            <a:stCxn id="121" idx="3"/>
            <a:endCxn id="117" idx="5"/>
          </p:cNvCxnSpPr>
          <p:nvPr/>
        </p:nvCxnSpPr>
        <p:spPr>
          <a:xfrm rot="5400000">
            <a:off x="6739251" y="223334"/>
            <a:ext cx="6179" cy="1261253"/>
          </a:xfrm>
          <a:prstGeom prst="curvedConnector3">
            <a:avLst>
              <a:gd name="adj1" fmla="val 44732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5128480" y="87678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5098128" y="175652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737374" y="121123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138" name="Straight Arrow Connector 137"/>
          <p:cNvCxnSpPr>
            <a:stCxn id="124" idx="1"/>
            <a:endCxn id="108" idx="6"/>
          </p:cNvCxnSpPr>
          <p:nvPr/>
        </p:nvCxnSpPr>
        <p:spPr>
          <a:xfrm flipH="1" flipV="1">
            <a:off x="4938253" y="1518568"/>
            <a:ext cx="2434713" cy="482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6621407" y="200091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438318" y="121123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439051" y="13847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6566608" y="83457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6887271" y="1034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6915638" y="145933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609206" y="16612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3" name="Oval 62"/>
          <p:cNvSpPr/>
          <p:nvPr/>
        </p:nvSpPr>
        <p:spPr>
          <a:xfrm>
            <a:off x="8276088" y="1263136"/>
            <a:ext cx="284205" cy="28420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4" name="Oval 63"/>
          <p:cNvSpPr/>
          <p:nvPr/>
        </p:nvSpPr>
        <p:spPr>
          <a:xfrm>
            <a:off x="9491169" y="501136"/>
            <a:ext cx="284205" cy="2842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187881" y="42218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66" name="Oval 65"/>
          <p:cNvSpPr/>
          <p:nvPr/>
        </p:nvSpPr>
        <p:spPr>
          <a:xfrm>
            <a:off x="9491169" y="1852142"/>
            <a:ext cx="284205" cy="2842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187881" y="177319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69" name="Oval 68"/>
          <p:cNvSpPr/>
          <p:nvPr/>
        </p:nvSpPr>
        <p:spPr>
          <a:xfrm>
            <a:off x="10953385" y="494957"/>
            <a:ext cx="284205" cy="2842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650097" y="41601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71" name="Oval 70"/>
          <p:cNvSpPr/>
          <p:nvPr/>
        </p:nvSpPr>
        <p:spPr>
          <a:xfrm>
            <a:off x="10953385" y="1845963"/>
            <a:ext cx="284205" cy="2842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650097" y="176701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73" name="Straight Arrow Connector 72"/>
          <p:cNvCxnSpPr>
            <a:stCxn id="63" idx="7"/>
            <a:endCxn id="64" idx="3"/>
          </p:cNvCxnSpPr>
          <p:nvPr/>
        </p:nvCxnSpPr>
        <p:spPr>
          <a:xfrm flipV="1">
            <a:off x="8518672" y="743721"/>
            <a:ext cx="1014118" cy="561036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3" idx="5"/>
            <a:endCxn id="68" idx="3"/>
          </p:cNvCxnSpPr>
          <p:nvPr/>
        </p:nvCxnSpPr>
        <p:spPr>
          <a:xfrm>
            <a:off x="8518672" y="1505721"/>
            <a:ext cx="972497" cy="45214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72" idx="3"/>
          </p:cNvCxnSpPr>
          <p:nvPr/>
        </p:nvCxnSpPr>
        <p:spPr>
          <a:xfrm>
            <a:off x="9794457" y="1951682"/>
            <a:ext cx="1142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9577667" y="779163"/>
            <a:ext cx="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1" idx="7"/>
            <a:endCxn id="69" idx="5"/>
          </p:cNvCxnSpPr>
          <p:nvPr/>
        </p:nvCxnSpPr>
        <p:spPr>
          <a:xfrm flipV="1">
            <a:off x="11195969" y="737542"/>
            <a:ext cx="0" cy="1150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4" idx="4"/>
            <a:endCxn id="71" idx="0"/>
          </p:cNvCxnSpPr>
          <p:nvPr/>
        </p:nvCxnSpPr>
        <p:spPr>
          <a:xfrm>
            <a:off x="9633272" y="785342"/>
            <a:ext cx="1462216" cy="106062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6" idx="7"/>
            <a:endCxn id="69" idx="4"/>
          </p:cNvCxnSpPr>
          <p:nvPr/>
        </p:nvCxnSpPr>
        <p:spPr>
          <a:xfrm flipV="1">
            <a:off x="9733753" y="779163"/>
            <a:ext cx="1361735" cy="111460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64" idx="7"/>
            <a:endCxn id="69" idx="1"/>
          </p:cNvCxnSpPr>
          <p:nvPr/>
        </p:nvCxnSpPr>
        <p:spPr>
          <a:xfrm rot="5400000" flipH="1" flipV="1">
            <a:off x="10361290" y="-90958"/>
            <a:ext cx="6179" cy="1261253"/>
          </a:xfrm>
          <a:prstGeom prst="curvedConnector3">
            <a:avLst>
              <a:gd name="adj1" fmla="val 44732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69" idx="3"/>
            <a:endCxn id="64" idx="5"/>
          </p:cNvCxnSpPr>
          <p:nvPr/>
        </p:nvCxnSpPr>
        <p:spPr>
          <a:xfrm rot="5400000">
            <a:off x="10361291" y="110005"/>
            <a:ext cx="6179" cy="1261253"/>
          </a:xfrm>
          <a:prstGeom prst="curvedConnector3">
            <a:avLst>
              <a:gd name="adj1" fmla="val 44732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750520" y="76345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720168" y="164319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359414" y="109790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85" name="Straight Arrow Connector 84"/>
          <p:cNvCxnSpPr>
            <a:stCxn id="71" idx="1"/>
            <a:endCxn id="63" idx="6"/>
          </p:cNvCxnSpPr>
          <p:nvPr/>
        </p:nvCxnSpPr>
        <p:spPr>
          <a:xfrm flipH="1" flipV="1">
            <a:off x="8560293" y="1405239"/>
            <a:ext cx="2434713" cy="482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0243447" y="188758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1060358" y="109790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0061091" y="2514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0188648" y="72124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0509311" y="92079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0537678" y="134600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231246" y="15478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4" name="Oval 103"/>
          <p:cNvSpPr/>
          <p:nvPr/>
        </p:nvSpPr>
        <p:spPr>
          <a:xfrm>
            <a:off x="441061" y="5117408"/>
            <a:ext cx="284205" cy="28420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6" name="Oval 105"/>
          <p:cNvSpPr/>
          <p:nvPr/>
        </p:nvSpPr>
        <p:spPr>
          <a:xfrm>
            <a:off x="1656142" y="4355408"/>
            <a:ext cx="284205" cy="2842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352854" y="427646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0" name="Oval 109"/>
          <p:cNvSpPr/>
          <p:nvPr/>
        </p:nvSpPr>
        <p:spPr>
          <a:xfrm>
            <a:off x="1656142" y="5706414"/>
            <a:ext cx="284205" cy="2842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352854" y="562746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12" name="Oval 111"/>
          <p:cNvSpPr/>
          <p:nvPr/>
        </p:nvSpPr>
        <p:spPr>
          <a:xfrm>
            <a:off x="3118358" y="4349229"/>
            <a:ext cx="284205" cy="2842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2815070" y="427028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14" name="Oval 113"/>
          <p:cNvSpPr/>
          <p:nvPr/>
        </p:nvSpPr>
        <p:spPr>
          <a:xfrm>
            <a:off x="3118358" y="5700235"/>
            <a:ext cx="284205" cy="2842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815070" y="562128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122" name="Straight Arrow Connector 121"/>
          <p:cNvCxnSpPr>
            <a:stCxn id="104" idx="7"/>
            <a:endCxn id="106" idx="3"/>
          </p:cNvCxnSpPr>
          <p:nvPr/>
        </p:nvCxnSpPr>
        <p:spPr>
          <a:xfrm flipV="1">
            <a:off x="683645" y="4597993"/>
            <a:ext cx="1014118" cy="561036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04" idx="5"/>
            <a:endCxn id="111" idx="3"/>
          </p:cNvCxnSpPr>
          <p:nvPr/>
        </p:nvCxnSpPr>
        <p:spPr>
          <a:xfrm>
            <a:off x="683645" y="5359993"/>
            <a:ext cx="972497" cy="45214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endCxn id="115" idx="3"/>
          </p:cNvCxnSpPr>
          <p:nvPr/>
        </p:nvCxnSpPr>
        <p:spPr>
          <a:xfrm>
            <a:off x="1959430" y="5805954"/>
            <a:ext cx="1142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742640" y="4633435"/>
            <a:ext cx="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14" idx="7"/>
            <a:endCxn id="112" idx="5"/>
          </p:cNvCxnSpPr>
          <p:nvPr/>
        </p:nvCxnSpPr>
        <p:spPr>
          <a:xfrm flipV="1">
            <a:off x="3360942" y="4591814"/>
            <a:ext cx="0" cy="1150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06" idx="4"/>
            <a:endCxn id="114" idx="0"/>
          </p:cNvCxnSpPr>
          <p:nvPr/>
        </p:nvCxnSpPr>
        <p:spPr>
          <a:xfrm>
            <a:off x="1798245" y="4639614"/>
            <a:ext cx="1462216" cy="1060621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10" idx="7"/>
            <a:endCxn id="112" idx="4"/>
          </p:cNvCxnSpPr>
          <p:nvPr/>
        </p:nvCxnSpPr>
        <p:spPr>
          <a:xfrm flipV="1">
            <a:off x="1898726" y="4633435"/>
            <a:ext cx="1361735" cy="111460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urved Connector 151"/>
          <p:cNvCxnSpPr>
            <a:stCxn id="106" idx="7"/>
            <a:endCxn id="112" idx="1"/>
          </p:cNvCxnSpPr>
          <p:nvPr/>
        </p:nvCxnSpPr>
        <p:spPr>
          <a:xfrm rot="5400000" flipH="1" flipV="1">
            <a:off x="2526263" y="3763314"/>
            <a:ext cx="6179" cy="1261253"/>
          </a:xfrm>
          <a:prstGeom prst="curvedConnector3">
            <a:avLst>
              <a:gd name="adj1" fmla="val 44732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urved Connector 152"/>
          <p:cNvCxnSpPr>
            <a:stCxn id="112" idx="3"/>
            <a:endCxn id="106" idx="5"/>
          </p:cNvCxnSpPr>
          <p:nvPr/>
        </p:nvCxnSpPr>
        <p:spPr>
          <a:xfrm rot="5400000">
            <a:off x="2526264" y="3964277"/>
            <a:ext cx="6179" cy="1261253"/>
          </a:xfrm>
          <a:prstGeom prst="curvedConnector3">
            <a:avLst>
              <a:gd name="adj1" fmla="val 4473216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915493" y="461772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885141" y="549746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524387" y="495217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157" name="Straight Arrow Connector 156"/>
          <p:cNvCxnSpPr>
            <a:stCxn id="114" idx="1"/>
            <a:endCxn id="104" idx="6"/>
          </p:cNvCxnSpPr>
          <p:nvPr/>
        </p:nvCxnSpPr>
        <p:spPr>
          <a:xfrm flipH="1" flipV="1">
            <a:off x="725266" y="5259511"/>
            <a:ext cx="2434713" cy="482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2408420" y="574185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3225331" y="495217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2226064" y="387941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2353621" y="457551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2674284" y="477506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2702651" y="520027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2396219" y="54021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5" name="Oval 164"/>
          <p:cNvSpPr/>
          <p:nvPr/>
        </p:nvSpPr>
        <p:spPr>
          <a:xfrm>
            <a:off x="4587066" y="5117408"/>
            <a:ext cx="284205" cy="28420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6" name="Oval 165"/>
          <p:cNvSpPr/>
          <p:nvPr/>
        </p:nvSpPr>
        <p:spPr>
          <a:xfrm>
            <a:off x="5802147" y="4355408"/>
            <a:ext cx="284205" cy="2842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498859" y="427646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68" name="Oval 167"/>
          <p:cNvSpPr/>
          <p:nvPr/>
        </p:nvSpPr>
        <p:spPr>
          <a:xfrm>
            <a:off x="5802147" y="5706414"/>
            <a:ext cx="284205" cy="2842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498859" y="562746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70" name="Oval 169"/>
          <p:cNvSpPr/>
          <p:nvPr/>
        </p:nvSpPr>
        <p:spPr>
          <a:xfrm>
            <a:off x="7264363" y="4349229"/>
            <a:ext cx="284205" cy="2842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sym typeface="Symbol" panose="05050102010706020507" pitchFamily="18" charset="2"/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6961075" y="427028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72" name="Oval 171"/>
          <p:cNvSpPr>
            <a:spLocks noChangeAspect="1"/>
          </p:cNvSpPr>
          <p:nvPr/>
        </p:nvSpPr>
        <p:spPr>
          <a:xfrm>
            <a:off x="7264363" y="5700235"/>
            <a:ext cx="283464" cy="2834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-2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961075" y="5621288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174" name="Straight Arrow Connector 173"/>
          <p:cNvCxnSpPr>
            <a:stCxn id="165" idx="7"/>
            <a:endCxn id="166" idx="3"/>
          </p:cNvCxnSpPr>
          <p:nvPr/>
        </p:nvCxnSpPr>
        <p:spPr>
          <a:xfrm flipV="1">
            <a:off x="4829650" y="4597993"/>
            <a:ext cx="1014118" cy="561036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65" idx="5"/>
            <a:endCxn id="169" idx="3"/>
          </p:cNvCxnSpPr>
          <p:nvPr/>
        </p:nvCxnSpPr>
        <p:spPr>
          <a:xfrm>
            <a:off x="4829650" y="5359993"/>
            <a:ext cx="972497" cy="45214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endCxn id="173" idx="3"/>
          </p:cNvCxnSpPr>
          <p:nvPr/>
        </p:nvCxnSpPr>
        <p:spPr>
          <a:xfrm>
            <a:off x="6105435" y="5805954"/>
            <a:ext cx="1142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>
            <a:off x="5888645" y="4633435"/>
            <a:ext cx="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72" idx="7"/>
            <a:endCxn id="170" idx="5"/>
          </p:cNvCxnSpPr>
          <p:nvPr/>
        </p:nvCxnSpPr>
        <p:spPr>
          <a:xfrm flipV="1">
            <a:off x="7506315" y="4591814"/>
            <a:ext cx="632" cy="1149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66" idx="4"/>
            <a:endCxn id="172" idx="0"/>
          </p:cNvCxnSpPr>
          <p:nvPr/>
        </p:nvCxnSpPr>
        <p:spPr>
          <a:xfrm>
            <a:off x="5944250" y="4639614"/>
            <a:ext cx="1461845" cy="106062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68" idx="7"/>
            <a:endCxn id="170" idx="4"/>
          </p:cNvCxnSpPr>
          <p:nvPr/>
        </p:nvCxnSpPr>
        <p:spPr>
          <a:xfrm flipV="1">
            <a:off x="6044731" y="4633435"/>
            <a:ext cx="1361735" cy="111460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urved Connector 180"/>
          <p:cNvCxnSpPr>
            <a:stCxn id="166" idx="7"/>
            <a:endCxn id="170" idx="1"/>
          </p:cNvCxnSpPr>
          <p:nvPr/>
        </p:nvCxnSpPr>
        <p:spPr>
          <a:xfrm rot="5400000" flipH="1" flipV="1">
            <a:off x="6672268" y="3763314"/>
            <a:ext cx="6179" cy="1261253"/>
          </a:xfrm>
          <a:prstGeom prst="curvedConnector3">
            <a:avLst>
              <a:gd name="adj1" fmla="val 44732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urved Connector 181"/>
          <p:cNvCxnSpPr>
            <a:stCxn id="170" idx="3"/>
            <a:endCxn id="166" idx="5"/>
          </p:cNvCxnSpPr>
          <p:nvPr/>
        </p:nvCxnSpPr>
        <p:spPr>
          <a:xfrm rot="5400000">
            <a:off x="6672269" y="3964277"/>
            <a:ext cx="6179" cy="1261253"/>
          </a:xfrm>
          <a:prstGeom prst="curvedConnector3">
            <a:avLst>
              <a:gd name="adj1" fmla="val 4473216"/>
            </a:avLst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5061498" y="461772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5031146" y="549746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5670392" y="495217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186" name="Straight Arrow Connector 185"/>
          <p:cNvCxnSpPr>
            <a:stCxn id="172" idx="1"/>
            <a:endCxn id="165" idx="6"/>
          </p:cNvCxnSpPr>
          <p:nvPr/>
        </p:nvCxnSpPr>
        <p:spPr>
          <a:xfrm flipH="1" flipV="1">
            <a:off x="4871271" y="5259511"/>
            <a:ext cx="2434604" cy="48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6554425" y="574185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7371336" y="495217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6372069" y="387941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6499626" y="457551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6820289" y="477506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6848656" y="520027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6542224" y="540217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195929"/>
              </p:ext>
            </p:extLst>
          </p:nvPr>
        </p:nvGraphicFramePr>
        <p:xfrm>
          <a:off x="8343382" y="4076426"/>
          <a:ext cx="3775728" cy="2133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00732">
                  <a:extLst>
                    <a:ext uri="{9D8B030D-6E8A-4147-A177-3AD203B41FA5}">
                      <a16:colId xmlns:a16="http://schemas.microsoft.com/office/drawing/2014/main" val="2616668469"/>
                    </a:ext>
                  </a:extLst>
                </a:gridCol>
                <a:gridCol w="557844">
                  <a:extLst>
                    <a:ext uri="{9D8B030D-6E8A-4147-A177-3AD203B41FA5}">
                      <a16:colId xmlns:a16="http://schemas.microsoft.com/office/drawing/2014/main" val="2392280085"/>
                    </a:ext>
                  </a:extLst>
                </a:gridCol>
                <a:gridCol w="629288">
                  <a:extLst>
                    <a:ext uri="{9D8B030D-6E8A-4147-A177-3AD203B41FA5}">
                      <a16:colId xmlns:a16="http://schemas.microsoft.com/office/drawing/2014/main" val="2151491161"/>
                    </a:ext>
                  </a:extLst>
                </a:gridCol>
                <a:gridCol w="629288">
                  <a:extLst>
                    <a:ext uri="{9D8B030D-6E8A-4147-A177-3AD203B41FA5}">
                      <a16:colId xmlns:a16="http://schemas.microsoft.com/office/drawing/2014/main" val="3944757542"/>
                    </a:ext>
                  </a:extLst>
                </a:gridCol>
                <a:gridCol w="629288">
                  <a:extLst>
                    <a:ext uri="{9D8B030D-6E8A-4147-A177-3AD203B41FA5}">
                      <a16:colId xmlns:a16="http://schemas.microsoft.com/office/drawing/2014/main" val="210591151"/>
                    </a:ext>
                  </a:extLst>
                </a:gridCol>
                <a:gridCol w="629288">
                  <a:extLst>
                    <a:ext uri="{9D8B030D-6E8A-4147-A177-3AD203B41FA5}">
                      <a16:colId xmlns:a16="http://schemas.microsoft.com/office/drawing/2014/main" val="2647700986"/>
                    </a:ext>
                  </a:extLst>
                </a:gridCol>
              </a:tblGrid>
              <a:tr h="26258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 smtClean="0"/>
                        <a:t>v.d</a:t>
                      </a:r>
                      <a:r>
                        <a:rPr lang="en-US" sz="1000" dirty="0" smtClean="0"/>
                        <a:t>/</a:t>
                      </a:r>
                      <a:r>
                        <a:rPr lang="en-US" sz="1000" dirty="0" err="1" smtClean="0"/>
                        <a:t>v.d</a:t>
                      </a:r>
                      <a:r>
                        <a:rPr lang="en-US" sz="1000" dirty="0" smtClean="0"/>
                        <a:t>[</a:t>
                      </a:r>
                      <a:r>
                        <a:rPr lang="en-US" sz="1000" dirty="0" err="1" smtClean="0"/>
                        <a:t>i</a:t>
                      </a:r>
                      <a:r>
                        <a:rPr lang="en-US" sz="1000" dirty="0"/>
                        <a:t>] (</a:t>
                      </a:r>
                      <a:r>
                        <a:rPr lang="en-US" sz="1000" dirty="0" err="1"/>
                        <a:t>v.p</a:t>
                      </a:r>
                      <a:r>
                        <a:rPr lang="en-US" sz="1000" dirty="0"/>
                        <a:t>[</a:t>
                      </a:r>
                      <a:r>
                        <a:rPr lang="en-US" sz="1000" dirty="0" err="1"/>
                        <a:t>i</a:t>
                      </a:r>
                      <a:r>
                        <a:rPr lang="en-US" sz="1000" dirty="0"/>
                        <a:t>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i</a:t>
                      </a:r>
                      <a:r>
                        <a:rPr lang="en-US" sz="1200" dirty="0"/>
                        <a:t>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i</a:t>
                      </a:r>
                      <a:r>
                        <a:rPr lang="en-US" sz="1200" dirty="0"/>
                        <a:t>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i</a:t>
                      </a:r>
                      <a:r>
                        <a:rPr lang="en-US" sz="1200" dirty="0"/>
                        <a:t>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i</a:t>
                      </a:r>
                      <a:r>
                        <a:rPr lang="en-US" sz="1200" dirty="0"/>
                        <a:t>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i</a:t>
                      </a:r>
                      <a:r>
                        <a:rPr lang="en-US" sz="1200" dirty="0"/>
                        <a:t>=4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351562"/>
                  </a:ext>
                </a:extLst>
              </a:tr>
              <a:tr h="2625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088032"/>
                  </a:ext>
                </a:extLst>
              </a:tr>
              <a:tr h="2625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 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 (c)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089002"/>
                  </a:ext>
                </a:extLst>
              </a:tr>
              <a:tr h="2625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 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 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 (d)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036032"/>
                  </a:ext>
                </a:extLst>
              </a:tr>
              <a:tr h="2625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868031"/>
                  </a:ext>
                </a:extLst>
              </a:tr>
              <a:tr h="2625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-2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94797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1475442" y="4085503"/>
            <a:ext cx="698938" cy="22544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846484" y="4033742"/>
            <a:ext cx="1517739" cy="23195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231246" y="3918626"/>
            <a:ext cx="2297638" cy="2451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612697" y="3973766"/>
            <a:ext cx="3071533" cy="2636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TextBox 193"/>
          <p:cNvSpPr txBox="1"/>
          <p:nvPr/>
        </p:nvSpPr>
        <p:spPr>
          <a:xfrm>
            <a:off x="7996880" y="121123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158575" y="503228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4309366" y="503228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416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16" grpId="0"/>
      <p:bldP spid="117" grpId="0" animBg="1"/>
      <p:bldP spid="118" grpId="0"/>
      <p:bldP spid="119" grpId="0" animBg="1"/>
      <p:bldP spid="120" grpId="0"/>
      <p:bldP spid="121" grpId="0" animBg="1"/>
      <p:bldP spid="123" grpId="0"/>
      <p:bldP spid="124" grpId="0" animBg="1"/>
      <p:bldP spid="125" grpId="0"/>
      <p:bldP spid="135" grpId="0"/>
      <p:bldP spid="136" grpId="0"/>
      <p:bldP spid="137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63" grpId="0" animBg="1"/>
      <p:bldP spid="64" grpId="0" animBg="1"/>
      <p:bldP spid="65" grpId="0"/>
      <p:bldP spid="66" grpId="0" animBg="1"/>
      <p:bldP spid="68" grpId="0"/>
      <p:bldP spid="69" grpId="0" animBg="1"/>
      <p:bldP spid="70" grpId="0"/>
      <p:bldP spid="71" grpId="0" animBg="1"/>
      <p:bldP spid="72" grpId="0"/>
      <p:bldP spid="82" grpId="0"/>
      <p:bldP spid="83" grpId="0"/>
      <p:bldP spid="84" grpId="0"/>
      <p:bldP spid="89" grpId="0"/>
      <p:bldP spid="90" grpId="0"/>
      <p:bldP spid="95" grpId="0"/>
      <p:bldP spid="96" grpId="0"/>
      <p:bldP spid="97" grpId="0"/>
      <p:bldP spid="98" grpId="0"/>
      <p:bldP spid="99" grpId="0"/>
      <p:bldP spid="104" grpId="0" animBg="1"/>
      <p:bldP spid="106" grpId="0" animBg="1"/>
      <p:bldP spid="109" grpId="0"/>
      <p:bldP spid="110" grpId="0" animBg="1"/>
      <p:bldP spid="111" grpId="0"/>
      <p:bldP spid="112" grpId="0" animBg="1"/>
      <p:bldP spid="113" grpId="0"/>
      <p:bldP spid="114" grpId="0" animBg="1"/>
      <p:bldP spid="115" grpId="0"/>
      <p:bldP spid="154" grpId="0"/>
      <p:bldP spid="155" grpId="0"/>
      <p:bldP spid="156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 animBg="1"/>
      <p:bldP spid="166" grpId="0" animBg="1"/>
      <p:bldP spid="167" grpId="0"/>
      <p:bldP spid="168" grpId="0" animBg="1"/>
      <p:bldP spid="169" grpId="0"/>
      <p:bldP spid="170" grpId="0" animBg="1"/>
      <p:bldP spid="171" grpId="0"/>
      <p:bldP spid="172" grpId="0" animBg="1"/>
      <p:bldP spid="173" grpId="0"/>
      <p:bldP spid="183" grpId="0"/>
      <p:bldP spid="184" grpId="0"/>
      <p:bldP spid="185" grpId="0"/>
      <p:bldP spid="187" grpId="0"/>
      <p:bldP spid="188" grpId="0"/>
      <p:bldP spid="189" grpId="0"/>
      <p:bldP spid="190" grpId="0"/>
      <p:bldP spid="191" grpId="0"/>
      <p:bldP spid="192" grpId="0"/>
      <p:bldP spid="193" grpId="0"/>
      <p:bldP spid="7" grpId="0" animBg="1"/>
      <p:bldP spid="8" grpId="0" animBg="1"/>
      <p:bldP spid="10" grpId="0" animBg="1"/>
      <p:bldP spid="12" grpId="0" animBg="1"/>
      <p:bldP spid="194" grpId="0"/>
      <p:bldP spid="195" grpId="0"/>
      <p:bldP spid="19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212</Words>
  <Application>Microsoft Office PowerPoint</Application>
  <PresentationFormat>Widescreen</PresentationFormat>
  <Paragraphs>139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Times New Roman</vt:lpstr>
      <vt:lpstr>Office Theme</vt:lpstr>
      <vt:lpstr>Bellman-Ford Worked Example</vt:lpstr>
      <vt:lpstr>PowerPoint Presentation</vt:lpstr>
    </vt:vector>
  </TitlesOfParts>
  <Company>HKUST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Prim’s Worked Example</dc:title>
  <dc:creator>Mordecai J. Golin</dc:creator>
  <cp:lastModifiedBy>user</cp:lastModifiedBy>
  <cp:revision>20</cp:revision>
  <cp:lastPrinted>2016-10-28T06:17:16Z</cp:lastPrinted>
  <dcterms:created xsi:type="dcterms:W3CDTF">2016-10-28T00:55:58Z</dcterms:created>
  <dcterms:modified xsi:type="dcterms:W3CDTF">2019-03-27T09:38:03Z</dcterms:modified>
</cp:coreProperties>
</file>