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88" r:id="rId4"/>
    <p:sldId id="301" r:id="rId5"/>
    <p:sldId id="292" r:id="rId6"/>
    <p:sldId id="302" r:id="rId7"/>
    <p:sldId id="294" r:id="rId8"/>
    <p:sldId id="295" r:id="rId9"/>
    <p:sldId id="296" r:id="rId10"/>
    <p:sldId id="297" r:id="rId11"/>
    <p:sldId id="303" r:id="rId12"/>
    <p:sldId id="304" r:id="rId13"/>
    <p:sldId id="299" r:id="rId14"/>
    <p:sldId id="300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8"/>
    <p:restoredTop sz="94743"/>
  </p:normalViewPr>
  <p:slideViewPr>
    <p:cSldViewPr snapToGrid="0" snapToObjects="1">
      <p:cViewPr varScale="1">
        <p:scale>
          <a:sx n="128" d="100"/>
          <a:sy n="128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E83B3-A270-487B-805F-F5A28D7795D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1C375-A28E-495C-88D0-9E109BF4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DF3-D258-0B43-A962-0F2BEB083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20B44-DE46-1D4A-84FA-40DC0FB38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FF12-C83A-EB43-802A-203D4B24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F811-D2FE-7744-A312-84B24D66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927A-EAF8-E94C-B9E3-5B6BBF2E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AA6E-69E9-C84B-81B7-10DA9136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B95F9-FF29-564C-A19C-2FD007CC7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F2F9-A310-5B48-BB13-F5F34DB1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96091-85EB-504E-A3D6-45224E01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AA65-43F3-4245-8ED7-364F8715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6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FF18A-632A-724A-8FFD-BC64D35FB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18BC9-7B38-2D41-8F16-F44A7308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4884-5148-CC49-93BD-C0FC4CD9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11686-D922-0C49-B459-D9272183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FA6A9-382F-754B-8F81-CEC32E02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0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9379-77CC-9B42-ADAE-5CB3CA54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/>
          <a:lstStyle>
            <a:lvl1pPr algn="ctr"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7D16-BB38-754C-BDFE-4957A90A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78C23-70E3-B94D-B40E-6F384F9A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A265-7062-E14C-9E86-B1951EA3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FE37-C96E-294A-B363-042687F0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F7B2-7FB9-B245-B803-1268BB9B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193B-DE3E-654D-BD43-3818FC07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B30B4-4904-8C45-9A89-5EA55E65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ECE2-6EA3-2748-B739-B03BFD2E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80A65-CBB6-0E40-A223-BC8694B5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94F7-C399-F24D-878A-30BF5DDB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E2C1-5350-6A4E-862A-3A86523AE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79BCC-B1DE-3F4F-BD6E-CAFBA0F2D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5D706-4CC4-7B49-A428-3CC3BF1B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F9E33-30A8-DD46-89DF-EA328B09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64783-0860-A041-AF0D-B228A13D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23C0-59CF-A14E-9FF9-8B009BE5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228C5-BD59-6849-A7AF-1A560C65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2450B-4392-C240-BE60-2BABF3E17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2B38A-04D6-B740-A19C-DA0A5E1E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22D3E-5835-9549-867E-D5EAF28DF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8EA7A-8A63-F74B-97DE-F34E611E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A3ED0-C8A1-9247-91E5-5995341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1C106-AF16-2143-A47A-580497C0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5030-4F5C-8F4C-8849-A81500D8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F00A3-9D1D-2846-80D1-9C4D7A75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158D0-9E69-7248-AB62-70D48BF8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83E4A-4486-C94F-A509-2C39BC87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5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EB474-6633-3E42-84D9-823E0A91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46406-87C7-AF49-B802-9F94C962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B1AC0-A50C-E949-A116-D346EBC7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64BB-7D74-AF46-AF0B-352FB034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9915-9295-284B-AC9F-11C4D515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374EA-76D6-CB46-9654-1900C9316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6CA66-FBAE-5A4D-82BD-42D3FF09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6486D-5118-D648-BDA9-B2229A41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7186D-C19E-2A48-B788-34DACA4B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298A-D2A7-6043-8DDD-BBDB1853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40A1C-D682-0942-A7D5-078B16D9A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45C79-8FC1-CA4D-BCB5-706BC0BFD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09E2F-DD39-FA4B-8748-550030BF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F1B0-B71C-AC43-AF6F-11B1FB0C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BF5E1-FCDE-394E-9055-B74E3FBA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04176-2B21-2C47-9CFD-50991133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8B8AA-21D4-EA43-A613-BE001899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D245-EA1D-A34D-A090-A4F96588E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23BF-6CBD-FA4F-8D30-BE426641E7A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0ADAE-FE5F-F34C-87D0-4312BCC75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5963F-8971-504C-A51A-B81279D75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3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ED0E-C042-5646-B194-D168E84CA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76775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Automaton Example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77015-0DB1-4344-BAFF-0614AE4C2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0615"/>
            <a:ext cx="9144000" cy="4078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Version of April 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18" y="65552"/>
            <a:ext cx="10690654" cy="7125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88548" y="1346775"/>
          <a:ext cx="138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15238" y="167690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10270693" y="1681519"/>
            <a:ext cx="480291" cy="4802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Curved Connector 11"/>
          <p:cNvCxnSpPr>
            <a:stCxn id="9" idx="0"/>
            <a:endCxn id="10" idx="0"/>
          </p:cNvCxnSpPr>
          <p:nvPr/>
        </p:nvCxnSpPr>
        <p:spPr>
          <a:xfrm rot="16200000" flipH="1">
            <a:off x="9180802" y="351483"/>
            <a:ext cx="4618" cy="2655455"/>
          </a:xfrm>
          <a:prstGeom prst="curvedConnector3">
            <a:avLst>
              <a:gd name="adj1" fmla="val -7213144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1305911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815608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1"/>
            <a:endCxn id="9" idx="3"/>
          </p:cNvCxnSpPr>
          <p:nvPr/>
        </p:nvCxnSpPr>
        <p:spPr>
          <a:xfrm rot="16200000" flipH="1">
            <a:off x="7515766" y="1917046"/>
            <a:ext cx="339617" cy="12700"/>
          </a:xfrm>
          <a:prstGeom prst="curvedConnector5">
            <a:avLst>
              <a:gd name="adj1" fmla="val -5769"/>
              <a:gd name="adj2" fmla="val -3749024"/>
              <a:gd name="adj3" fmla="val 118591"/>
            </a:avLst>
          </a:prstGeom>
          <a:ln w="19050">
            <a:solidFill>
              <a:schemeClr val="accent6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22525" y="10165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22525" y="221279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22525" y="273895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0524" y="14737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/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Machine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</a:t>
                </a:r>
                <a:r>
                  <a:rPr lang="en-US" sz="2400" dirty="0"/>
                  <a:t>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reading character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will move to the right one character and go into state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blipFill>
                <a:blip r:embed="rId2"/>
                <a:stretch>
                  <a:fillRect l="-2756" t="-1290" r="-1181" b="-5161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21226"/>
              </p:ext>
            </p:extLst>
          </p:nvPr>
        </p:nvGraphicFramePr>
        <p:xfrm>
          <a:off x="618753" y="46290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883645"/>
              </p:ext>
            </p:extLst>
          </p:nvPr>
        </p:nvGraphicFramePr>
        <p:xfrm>
          <a:off x="618753" y="41863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7377" y="4216579"/>
            <a:ext cx="35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/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𝑎𝑏𝑎𝑏𝑏𝑏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blipFill>
                <a:blip r:embed="rId3"/>
                <a:stretch>
                  <a:fillRect l="-15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6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18" y="65552"/>
            <a:ext cx="10690654" cy="7125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88548" y="1346775"/>
          <a:ext cx="138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15238" y="167690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10270693" y="1681519"/>
            <a:ext cx="480291" cy="4802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Curved Connector 11"/>
          <p:cNvCxnSpPr>
            <a:stCxn id="9" idx="0"/>
            <a:endCxn id="10" idx="0"/>
          </p:cNvCxnSpPr>
          <p:nvPr/>
        </p:nvCxnSpPr>
        <p:spPr>
          <a:xfrm rot="16200000" flipH="1">
            <a:off x="9180802" y="351483"/>
            <a:ext cx="4618" cy="2655455"/>
          </a:xfrm>
          <a:prstGeom prst="curvedConnector3">
            <a:avLst>
              <a:gd name="adj1" fmla="val -7213144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1305911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815608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1"/>
            <a:endCxn id="9" idx="3"/>
          </p:cNvCxnSpPr>
          <p:nvPr/>
        </p:nvCxnSpPr>
        <p:spPr>
          <a:xfrm rot="16200000" flipH="1">
            <a:off x="7515766" y="1917046"/>
            <a:ext cx="339617" cy="12700"/>
          </a:xfrm>
          <a:prstGeom prst="curvedConnector5">
            <a:avLst>
              <a:gd name="adj1" fmla="val -5769"/>
              <a:gd name="adj2" fmla="val -3749024"/>
              <a:gd name="adj3" fmla="val 118591"/>
            </a:avLst>
          </a:prstGeom>
          <a:ln w="19050">
            <a:solidFill>
              <a:schemeClr val="accent6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22525" y="10165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22525" y="221279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22525" y="273895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0524" y="14737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/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Machine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</a:t>
                </a:r>
                <a:r>
                  <a:rPr lang="en-US" sz="2400" dirty="0"/>
                  <a:t>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reading character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will move to the right one character and go into state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blipFill>
                <a:blip r:embed="rId2"/>
                <a:stretch>
                  <a:fillRect l="-2756" t="-1290" r="-1181" b="-5161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01104"/>
              </p:ext>
            </p:extLst>
          </p:nvPr>
        </p:nvGraphicFramePr>
        <p:xfrm>
          <a:off x="618753" y="46290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70955"/>
              </p:ext>
            </p:extLst>
          </p:nvPr>
        </p:nvGraphicFramePr>
        <p:xfrm>
          <a:off x="618753" y="41863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7377" y="4216579"/>
            <a:ext cx="35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/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𝑎𝑏𝑎𝑏𝑏𝑏𝑏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blipFill>
                <a:blip r:embed="rId3"/>
                <a:stretch>
                  <a:fillRect l="-15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18" y="65552"/>
            <a:ext cx="10690654" cy="7125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88548" y="1346775"/>
          <a:ext cx="138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15238" y="1676901"/>
            <a:ext cx="480291" cy="4802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10270693" y="1681519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Curved Connector 11"/>
          <p:cNvCxnSpPr>
            <a:stCxn id="9" idx="0"/>
            <a:endCxn id="10" idx="0"/>
          </p:cNvCxnSpPr>
          <p:nvPr/>
        </p:nvCxnSpPr>
        <p:spPr>
          <a:xfrm rot="16200000" flipH="1">
            <a:off x="9180802" y="351483"/>
            <a:ext cx="4618" cy="2655455"/>
          </a:xfrm>
          <a:prstGeom prst="curvedConnector3">
            <a:avLst>
              <a:gd name="adj1" fmla="val -7213144"/>
            </a:avLst>
          </a:prstGeom>
          <a:ln w="19050">
            <a:solidFill>
              <a:schemeClr val="accent6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1305911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815608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1"/>
            <a:endCxn id="9" idx="3"/>
          </p:cNvCxnSpPr>
          <p:nvPr/>
        </p:nvCxnSpPr>
        <p:spPr>
          <a:xfrm rot="16200000" flipH="1">
            <a:off x="7515766" y="1917046"/>
            <a:ext cx="339617" cy="12700"/>
          </a:xfrm>
          <a:prstGeom prst="curvedConnector5">
            <a:avLst>
              <a:gd name="adj1" fmla="val -5769"/>
              <a:gd name="adj2" fmla="val -3749024"/>
              <a:gd name="adj3" fmla="val 118591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22525" y="10165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22525" y="221279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22525" y="273895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0524" y="14737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/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Machine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</a:t>
                </a:r>
                <a:r>
                  <a:rPr lang="en-US" sz="2400" dirty="0"/>
                  <a:t>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reading character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will move to the right one character and go into state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blipFill>
                <a:blip r:embed="rId2"/>
                <a:stretch>
                  <a:fillRect l="-2756" t="-1290" r="-1181" b="-5161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41436"/>
              </p:ext>
            </p:extLst>
          </p:nvPr>
        </p:nvGraphicFramePr>
        <p:xfrm>
          <a:off x="618753" y="46290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30840"/>
              </p:ext>
            </p:extLst>
          </p:nvPr>
        </p:nvGraphicFramePr>
        <p:xfrm>
          <a:off x="618753" y="41863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7377" y="4216579"/>
            <a:ext cx="35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/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𝑎𝑏𝑎𝑏𝑏𝑏𝑏𝑎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blipFill>
                <a:blip r:embed="rId3"/>
                <a:stretch>
                  <a:fillRect l="-15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9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18" y="65552"/>
            <a:ext cx="10690654" cy="7125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88548" y="1346775"/>
          <a:ext cx="138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15238" y="167690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10270693" y="1681519"/>
            <a:ext cx="480291" cy="4802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Curved Connector 11"/>
          <p:cNvCxnSpPr>
            <a:stCxn id="9" idx="0"/>
            <a:endCxn id="10" idx="0"/>
          </p:cNvCxnSpPr>
          <p:nvPr/>
        </p:nvCxnSpPr>
        <p:spPr>
          <a:xfrm rot="16200000" flipH="1">
            <a:off x="9180802" y="351483"/>
            <a:ext cx="4618" cy="2655455"/>
          </a:xfrm>
          <a:prstGeom prst="curvedConnector3">
            <a:avLst>
              <a:gd name="adj1" fmla="val -7213144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1305911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8156085"/>
            </a:avLst>
          </a:prstGeom>
          <a:ln w="19050">
            <a:solidFill>
              <a:schemeClr val="accent6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1"/>
            <a:endCxn id="9" idx="3"/>
          </p:cNvCxnSpPr>
          <p:nvPr/>
        </p:nvCxnSpPr>
        <p:spPr>
          <a:xfrm rot="16200000" flipH="1">
            <a:off x="7515766" y="1917046"/>
            <a:ext cx="339617" cy="12700"/>
          </a:xfrm>
          <a:prstGeom prst="curvedConnector5">
            <a:avLst>
              <a:gd name="adj1" fmla="val -5769"/>
              <a:gd name="adj2" fmla="val -3749024"/>
              <a:gd name="adj3" fmla="val 118591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22525" y="10165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22525" y="221279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22525" y="273895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0524" y="14737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/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Machine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</a:t>
                </a:r>
                <a:r>
                  <a:rPr lang="en-US" sz="2400" dirty="0"/>
                  <a:t>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reading character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will move to the right one character and go into state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blipFill>
                <a:blip r:embed="rId2"/>
                <a:stretch>
                  <a:fillRect l="-2756" t="-1290" r="-1181" b="-5161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53095"/>
              </p:ext>
            </p:extLst>
          </p:nvPr>
        </p:nvGraphicFramePr>
        <p:xfrm>
          <a:off x="618753" y="46290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84853"/>
              </p:ext>
            </p:extLst>
          </p:nvPr>
        </p:nvGraphicFramePr>
        <p:xfrm>
          <a:off x="618753" y="41863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7377" y="4216579"/>
            <a:ext cx="35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/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𝑎𝑏𝑎𝑏𝑏𝑏𝑏𝑎𝑎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blipFill>
                <a:blip r:embed="rId3"/>
                <a:stretch>
                  <a:fillRect l="-15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5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18" y="65552"/>
            <a:ext cx="10690654" cy="7125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88548" y="1346775"/>
          <a:ext cx="138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15238" y="167690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10270693" y="1681519"/>
            <a:ext cx="480291" cy="4802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Curved Connector 11"/>
          <p:cNvCxnSpPr>
            <a:stCxn id="9" idx="0"/>
            <a:endCxn id="10" idx="0"/>
          </p:cNvCxnSpPr>
          <p:nvPr/>
        </p:nvCxnSpPr>
        <p:spPr>
          <a:xfrm rot="16200000" flipH="1">
            <a:off x="9180802" y="351483"/>
            <a:ext cx="4618" cy="2655455"/>
          </a:xfrm>
          <a:prstGeom prst="curvedConnector3">
            <a:avLst>
              <a:gd name="adj1" fmla="val -7213144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1305911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815608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1"/>
            <a:endCxn id="9" idx="3"/>
          </p:cNvCxnSpPr>
          <p:nvPr/>
        </p:nvCxnSpPr>
        <p:spPr>
          <a:xfrm rot="16200000" flipH="1">
            <a:off x="7515766" y="1917046"/>
            <a:ext cx="339617" cy="12700"/>
          </a:xfrm>
          <a:prstGeom prst="curvedConnector5">
            <a:avLst>
              <a:gd name="adj1" fmla="val -5769"/>
              <a:gd name="adj2" fmla="val -3749024"/>
              <a:gd name="adj3" fmla="val 118591"/>
            </a:avLst>
          </a:prstGeom>
          <a:ln w="19050">
            <a:solidFill>
              <a:schemeClr val="accent6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22525" y="10165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22525" y="221279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22525" y="273895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0524" y="14737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/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Machine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</a:t>
                </a:r>
                <a:r>
                  <a:rPr lang="en-US" sz="2400" dirty="0"/>
                  <a:t>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reading character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will move to the right one character and go into state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blipFill>
                <a:blip r:embed="rId2"/>
                <a:stretch>
                  <a:fillRect l="-2756" t="-1290" r="-1181" b="-5161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834207"/>
              </p:ext>
            </p:extLst>
          </p:nvPr>
        </p:nvGraphicFramePr>
        <p:xfrm>
          <a:off x="618753" y="46290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34497"/>
              </p:ext>
            </p:extLst>
          </p:nvPr>
        </p:nvGraphicFramePr>
        <p:xfrm>
          <a:off x="618753" y="41863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7377" y="4216579"/>
            <a:ext cx="35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/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𝑎𝑏𝑎𝑏𝑏𝑏𝑏𝑎𝑎𝑏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blipFill>
                <a:blip r:embed="rId3"/>
                <a:stretch>
                  <a:fillRect l="-15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0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18" y="65552"/>
            <a:ext cx="10690654" cy="7125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88548" y="1346775"/>
          <a:ext cx="138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15238" y="1676901"/>
            <a:ext cx="480291" cy="4802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10270693" y="1681519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Curved Connector 11"/>
          <p:cNvCxnSpPr>
            <a:stCxn id="9" idx="0"/>
            <a:endCxn id="10" idx="0"/>
          </p:cNvCxnSpPr>
          <p:nvPr/>
        </p:nvCxnSpPr>
        <p:spPr>
          <a:xfrm rot="16200000" flipH="1">
            <a:off x="9180802" y="351483"/>
            <a:ext cx="4618" cy="2655455"/>
          </a:xfrm>
          <a:prstGeom prst="curvedConnector3">
            <a:avLst>
              <a:gd name="adj1" fmla="val -7213144"/>
            </a:avLst>
          </a:prstGeom>
          <a:ln w="19050">
            <a:solidFill>
              <a:schemeClr val="accent6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1305911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815608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1"/>
            <a:endCxn id="9" idx="3"/>
          </p:cNvCxnSpPr>
          <p:nvPr/>
        </p:nvCxnSpPr>
        <p:spPr>
          <a:xfrm rot="16200000" flipH="1">
            <a:off x="7515766" y="1917046"/>
            <a:ext cx="339617" cy="12700"/>
          </a:xfrm>
          <a:prstGeom prst="curvedConnector5">
            <a:avLst>
              <a:gd name="adj1" fmla="val -5769"/>
              <a:gd name="adj2" fmla="val -3749024"/>
              <a:gd name="adj3" fmla="val 118591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22525" y="10165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22525" y="221279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22525" y="273895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0524" y="14737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/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Machine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</a:t>
                </a:r>
                <a:r>
                  <a:rPr lang="en-US" sz="2400" dirty="0"/>
                  <a:t>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reading character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will move to the right one character and go into state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blipFill>
                <a:blip r:embed="rId2"/>
                <a:stretch>
                  <a:fillRect l="-2756" t="-1290" r="-1181" b="-5161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15238" y="4186361"/>
                <a:ext cx="451183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Accepted strings (those that end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u="sng" dirty="0"/>
                  <a:t>):</a:t>
                </a:r>
                <a:br>
                  <a:rPr lang="en-US" u="sng" dirty="0"/>
                </a:br>
                <a:r>
                  <a:rPr lang="en-US" dirty="0"/>
                  <a:t>a</a:t>
                </a:r>
                <a:br>
                  <a:rPr lang="en-US" dirty="0"/>
                </a:br>
                <a:r>
                  <a:rPr lang="en-US" dirty="0"/>
                  <a:t>aba</a:t>
                </a:r>
                <a:br>
                  <a:rPr lang="en-US" dirty="0"/>
                </a:br>
                <a:r>
                  <a:rPr lang="en-US" dirty="0" err="1"/>
                  <a:t>ababbbba</a:t>
                </a:r>
                <a:endParaRPr lang="en-US" dirty="0"/>
              </a:p>
              <a:p>
                <a:r>
                  <a:rPr lang="en-US" dirty="0" err="1"/>
                  <a:t>ababbbbaaba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238" y="4186361"/>
                <a:ext cx="4511834" cy="1477328"/>
              </a:xfrm>
              <a:prstGeom prst="rect">
                <a:avLst/>
              </a:prstGeom>
              <a:blipFill>
                <a:blip r:embed="rId3"/>
                <a:stretch>
                  <a:fillRect l="-1408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99224"/>
              </p:ext>
            </p:extLst>
          </p:nvPr>
        </p:nvGraphicFramePr>
        <p:xfrm>
          <a:off x="618753" y="46290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649548"/>
              </p:ext>
            </p:extLst>
          </p:nvPr>
        </p:nvGraphicFramePr>
        <p:xfrm>
          <a:off x="618753" y="41863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87377" y="4216579"/>
            <a:ext cx="35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/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𝑎𝑏𝑎𝑏𝑏𝑏𝑏𝑎𝑎𝑏𝑎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blipFill>
                <a:blip r:embed="rId4"/>
                <a:stretch>
                  <a:fillRect l="-15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48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18" y="65552"/>
            <a:ext cx="10690654" cy="7125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825122"/>
              </p:ext>
            </p:extLst>
          </p:nvPr>
        </p:nvGraphicFramePr>
        <p:xfrm>
          <a:off x="4188548" y="1346775"/>
          <a:ext cx="138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15238" y="167690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10270693" y="1681519"/>
            <a:ext cx="480291" cy="4802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Curved Connector 11"/>
          <p:cNvCxnSpPr>
            <a:stCxn id="9" idx="0"/>
            <a:endCxn id="10" idx="0"/>
          </p:cNvCxnSpPr>
          <p:nvPr/>
        </p:nvCxnSpPr>
        <p:spPr>
          <a:xfrm rot="16200000" flipH="1">
            <a:off x="9180802" y="351483"/>
            <a:ext cx="4618" cy="2655455"/>
          </a:xfrm>
          <a:prstGeom prst="curvedConnector3">
            <a:avLst>
              <a:gd name="adj1" fmla="val -7213144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1305911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815608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1"/>
            <a:endCxn id="9" idx="3"/>
          </p:cNvCxnSpPr>
          <p:nvPr/>
        </p:nvCxnSpPr>
        <p:spPr>
          <a:xfrm rot="16200000" flipH="1">
            <a:off x="7515766" y="1917046"/>
            <a:ext cx="339617" cy="12700"/>
          </a:xfrm>
          <a:prstGeom prst="curvedConnector5">
            <a:avLst>
              <a:gd name="adj1" fmla="val -5769"/>
              <a:gd name="adj2" fmla="val -3749024"/>
              <a:gd name="adj3" fmla="val 118591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22525" y="10165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22525" y="221279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22525" y="273895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0524" y="14737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/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Machine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</a:t>
                </a:r>
                <a:r>
                  <a:rPr lang="en-US" sz="2400" dirty="0"/>
                  <a:t>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reading character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will move to the right one character and go into state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blipFill>
                <a:blip r:embed="rId2"/>
                <a:stretch>
                  <a:fillRect l="-2756" t="-1290" r="-1181" b="-5161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23625"/>
              </p:ext>
            </p:extLst>
          </p:nvPr>
        </p:nvGraphicFramePr>
        <p:xfrm>
          <a:off x="618753" y="46290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792C4A-B534-8A4B-8436-0B6A267D9B77}"/>
              </a:ext>
            </a:extLst>
          </p:cNvPr>
          <p:cNvSpPr txBox="1"/>
          <p:nvPr/>
        </p:nvSpPr>
        <p:spPr>
          <a:xfrm>
            <a:off x="7140524" y="4186361"/>
            <a:ext cx="4718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Starting in state 0.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Reading Character a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06846"/>
              </p:ext>
            </p:extLst>
          </p:nvPr>
        </p:nvGraphicFramePr>
        <p:xfrm>
          <a:off x="618753" y="41863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7377" y="4216579"/>
            <a:ext cx="35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18" y="65552"/>
            <a:ext cx="10690654" cy="7125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43692"/>
              </p:ext>
            </p:extLst>
          </p:nvPr>
        </p:nvGraphicFramePr>
        <p:xfrm>
          <a:off x="4188548" y="1346775"/>
          <a:ext cx="138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15238" y="1676901"/>
            <a:ext cx="480291" cy="4802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10270693" y="1681519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Curved Connector 11"/>
          <p:cNvCxnSpPr>
            <a:stCxn id="9" idx="0"/>
            <a:endCxn id="10" idx="0"/>
          </p:cNvCxnSpPr>
          <p:nvPr/>
        </p:nvCxnSpPr>
        <p:spPr>
          <a:xfrm rot="16200000" flipH="1">
            <a:off x="9180802" y="351483"/>
            <a:ext cx="4618" cy="2655455"/>
          </a:xfrm>
          <a:prstGeom prst="curvedConnector3">
            <a:avLst>
              <a:gd name="adj1" fmla="val -7213144"/>
            </a:avLst>
          </a:prstGeom>
          <a:ln w="19050">
            <a:solidFill>
              <a:schemeClr val="accent6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1305911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815608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1"/>
            <a:endCxn id="9" idx="3"/>
          </p:cNvCxnSpPr>
          <p:nvPr/>
        </p:nvCxnSpPr>
        <p:spPr>
          <a:xfrm rot="16200000" flipH="1">
            <a:off x="7515766" y="1917046"/>
            <a:ext cx="339617" cy="12700"/>
          </a:xfrm>
          <a:prstGeom prst="curvedConnector5">
            <a:avLst>
              <a:gd name="adj1" fmla="val -5769"/>
              <a:gd name="adj2" fmla="val -3749024"/>
              <a:gd name="adj3" fmla="val 118591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22525" y="10165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22525" y="221279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22525" y="273895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0524" y="14737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/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Machine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</a:t>
                </a:r>
                <a:r>
                  <a:rPr lang="en-US" sz="2400" dirty="0"/>
                  <a:t>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reading character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will move to the right one character and go into state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blipFill>
                <a:blip r:embed="rId2"/>
                <a:stretch>
                  <a:fillRect l="-2756" t="-1290" r="-1181" b="-5161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792C4A-B534-8A4B-8436-0B6A267D9B77}"/>
              </a:ext>
            </a:extLst>
          </p:cNvPr>
          <p:cNvSpPr txBox="1"/>
          <p:nvPr/>
        </p:nvSpPr>
        <p:spPr>
          <a:xfrm>
            <a:off x="7140524" y="4186361"/>
            <a:ext cx="4718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Starting in state 0.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Reading Character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E2DB5-843C-E24A-BD14-D7CE98C211B1}"/>
              </a:ext>
            </a:extLst>
          </p:cNvPr>
          <p:cNvSpPr txBox="1"/>
          <p:nvPr/>
        </p:nvSpPr>
        <p:spPr>
          <a:xfrm>
            <a:off x="7183387" y="5251343"/>
            <a:ext cx="26178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Goes into state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/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blipFill>
                <a:blip r:embed="rId3"/>
                <a:stretch>
                  <a:fillRect l="-15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58568"/>
              </p:ext>
            </p:extLst>
          </p:nvPr>
        </p:nvGraphicFramePr>
        <p:xfrm>
          <a:off x="618753" y="46290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00937"/>
              </p:ext>
            </p:extLst>
          </p:nvPr>
        </p:nvGraphicFramePr>
        <p:xfrm>
          <a:off x="618753" y="41863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87377" y="4216579"/>
            <a:ext cx="35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18" y="65552"/>
            <a:ext cx="10690654" cy="7125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840"/>
              </p:ext>
            </p:extLst>
          </p:nvPr>
        </p:nvGraphicFramePr>
        <p:xfrm>
          <a:off x="4188548" y="1346775"/>
          <a:ext cx="138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15238" y="1676901"/>
            <a:ext cx="480291" cy="4802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10270693" y="1681519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Curved Connector 11"/>
          <p:cNvCxnSpPr>
            <a:stCxn id="9" idx="0"/>
            <a:endCxn id="10" idx="0"/>
          </p:cNvCxnSpPr>
          <p:nvPr/>
        </p:nvCxnSpPr>
        <p:spPr>
          <a:xfrm rot="16200000" flipH="1">
            <a:off x="9180802" y="351483"/>
            <a:ext cx="4618" cy="2655455"/>
          </a:xfrm>
          <a:prstGeom prst="curvedConnector3">
            <a:avLst>
              <a:gd name="adj1" fmla="val -7213144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1305911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815608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1"/>
            <a:endCxn id="9" idx="3"/>
          </p:cNvCxnSpPr>
          <p:nvPr/>
        </p:nvCxnSpPr>
        <p:spPr>
          <a:xfrm rot="16200000" flipH="1">
            <a:off x="7515766" y="1917046"/>
            <a:ext cx="339617" cy="12700"/>
          </a:xfrm>
          <a:prstGeom prst="curvedConnector5">
            <a:avLst>
              <a:gd name="adj1" fmla="val -5769"/>
              <a:gd name="adj2" fmla="val -3749024"/>
              <a:gd name="adj3" fmla="val 118591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22525" y="10165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22525" y="221279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22525" y="273895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0524" y="14737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/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Machine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</a:t>
                </a:r>
                <a:r>
                  <a:rPr lang="en-US" sz="2400" dirty="0"/>
                  <a:t>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reading character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will move to the right one character and go into state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blipFill>
                <a:blip r:embed="rId2"/>
                <a:stretch>
                  <a:fillRect l="-2756" t="-1290" r="-1181" b="-5161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792C4A-B534-8A4B-8436-0B6A267D9B77}"/>
              </a:ext>
            </a:extLst>
          </p:cNvPr>
          <p:cNvSpPr txBox="1"/>
          <p:nvPr/>
        </p:nvSpPr>
        <p:spPr>
          <a:xfrm>
            <a:off x="7140524" y="4186361"/>
            <a:ext cx="4718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Now in state 1.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Reading Character b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53023"/>
              </p:ext>
            </p:extLst>
          </p:nvPr>
        </p:nvGraphicFramePr>
        <p:xfrm>
          <a:off x="618753" y="46290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516582"/>
              </p:ext>
            </p:extLst>
          </p:nvPr>
        </p:nvGraphicFramePr>
        <p:xfrm>
          <a:off x="618753" y="41863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7377" y="4216579"/>
            <a:ext cx="35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18" y="65552"/>
            <a:ext cx="10690654" cy="7125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49672"/>
              </p:ext>
            </p:extLst>
          </p:nvPr>
        </p:nvGraphicFramePr>
        <p:xfrm>
          <a:off x="4188548" y="1346775"/>
          <a:ext cx="138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15238" y="167690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10270693" y="1681519"/>
            <a:ext cx="480291" cy="4802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Curved Connector 11"/>
          <p:cNvCxnSpPr>
            <a:stCxn id="9" idx="0"/>
            <a:endCxn id="10" idx="0"/>
          </p:cNvCxnSpPr>
          <p:nvPr/>
        </p:nvCxnSpPr>
        <p:spPr>
          <a:xfrm rot="16200000" flipH="1">
            <a:off x="9180802" y="351483"/>
            <a:ext cx="4618" cy="2655455"/>
          </a:xfrm>
          <a:prstGeom prst="curvedConnector3">
            <a:avLst>
              <a:gd name="adj1" fmla="val -7213144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13059117"/>
            </a:avLst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815608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1"/>
            <a:endCxn id="9" idx="3"/>
          </p:cNvCxnSpPr>
          <p:nvPr/>
        </p:nvCxnSpPr>
        <p:spPr>
          <a:xfrm rot="16200000" flipH="1">
            <a:off x="7515766" y="1917046"/>
            <a:ext cx="339617" cy="12700"/>
          </a:xfrm>
          <a:prstGeom prst="curvedConnector5">
            <a:avLst>
              <a:gd name="adj1" fmla="val -5769"/>
              <a:gd name="adj2" fmla="val -3749024"/>
              <a:gd name="adj3" fmla="val 118591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22525" y="10165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22525" y="221279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22525" y="273895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0524" y="14737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/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Machine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</a:t>
                </a:r>
                <a:r>
                  <a:rPr lang="en-US" sz="2400" dirty="0"/>
                  <a:t>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reading character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will move to the right one character and go into state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blipFill>
                <a:blip r:embed="rId2"/>
                <a:stretch>
                  <a:fillRect l="-2756" t="-1290" r="-1181" b="-5161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792C4A-B534-8A4B-8436-0B6A267D9B77}"/>
              </a:ext>
            </a:extLst>
          </p:cNvPr>
          <p:cNvSpPr txBox="1"/>
          <p:nvPr/>
        </p:nvSpPr>
        <p:spPr>
          <a:xfrm>
            <a:off x="7140524" y="4186361"/>
            <a:ext cx="4718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Now in state 1.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Reading Character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E2DB5-843C-E24A-BD14-D7CE98C211B1}"/>
              </a:ext>
            </a:extLst>
          </p:cNvPr>
          <p:cNvSpPr txBox="1"/>
          <p:nvPr/>
        </p:nvSpPr>
        <p:spPr>
          <a:xfrm>
            <a:off x="7183387" y="5251343"/>
            <a:ext cx="26178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Goes into state 0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269939"/>
              </p:ext>
            </p:extLst>
          </p:nvPr>
        </p:nvGraphicFramePr>
        <p:xfrm>
          <a:off x="618753" y="46290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200888"/>
              </p:ext>
            </p:extLst>
          </p:nvPr>
        </p:nvGraphicFramePr>
        <p:xfrm>
          <a:off x="618753" y="41863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7377" y="4216579"/>
            <a:ext cx="35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/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blipFill>
                <a:blip r:embed="rId3"/>
                <a:stretch>
                  <a:fillRect l="-15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9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18" y="65552"/>
            <a:ext cx="10690654" cy="7125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97925"/>
              </p:ext>
            </p:extLst>
          </p:nvPr>
        </p:nvGraphicFramePr>
        <p:xfrm>
          <a:off x="4188548" y="1346775"/>
          <a:ext cx="138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15238" y="167690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10270693" y="1681519"/>
            <a:ext cx="480291" cy="4802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Curved Connector 11"/>
          <p:cNvCxnSpPr>
            <a:stCxn id="9" idx="0"/>
            <a:endCxn id="10" idx="0"/>
          </p:cNvCxnSpPr>
          <p:nvPr/>
        </p:nvCxnSpPr>
        <p:spPr>
          <a:xfrm rot="16200000" flipH="1">
            <a:off x="9180802" y="351483"/>
            <a:ext cx="4618" cy="2655455"/>
          </a:xfrm>
          <a:prstGeom prst="curvedConnector3">
            <a:avLst>
              <a:gd name="adj1" fmla="val -7213144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1305911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815608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1"/>
            <a:endCxn id="9" idx="3"/>
          </p:cNvCxnSpPr>
          <p:nvPr/>
        </p:nvCxnSpPr>
        <p:spPr>
          <a:xfrm rot="16200000" flipH="1">
            <a:off x="7515766" y="1917046"/>
            <a:ext cx="339617" cy="12700"/>
          </a:xfrm>
          <a:prstGeom prst="curvedConnector5">
            <a:avLst>
              <a:gd name="adj1" fmla="val -5769"/>
              <a:gd name="adj2" fmla="val -3749024"/>
              <a:gd name="adj3" fmla="val 118591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22525" y="10165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22525" y="221279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22525" y="273895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0524" y="14737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/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Machine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</a:t>
                </a:r>
                <a:r>
                  <a:rPr lang="en-US" sz="2400" dirty="0"/>
                  <a:t>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reading character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will move to the right one character and go into state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blipFill>
                <a:blip r:embed="rId2"/>
                <a:stretch>
                  <a:fillRect l="-2756" t="-1290" r="-1181" b="-5161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792C4A-B534-8A4B-8436-0B6A267D9B77}"/>
              </a:ext>
            </a:extLst>
          </p:cNvPr>
          <p:cNvSpPr txBox="1"/>
          <p:nvPr/>
        </p:nvSpPr>
        <p:spPr>
          <a:xfrm>
            <a:off x="7140524" y="4186361"/>
            <a:ext cx="4718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Now in state 0.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Reading Character a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93967"/>
              </p:ext>
            </p:extLst>
          </p:nvPr>
        </p:nvGraphicFramePr>
        <p:xfrm>
          <a:off x="618753" y="46290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49213"/>
              </p:ext>
            </p:extLst>
          </p:nvPr>
        </p:nvGraphicFramePr>
        <p:xfrm>
          <a:off x="618753" y="41863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7377" y="4216579"/>
            <a:ext cx="35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153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18" y="65552"/>
            <a:ext cx="10690654" cy="7125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12835"/>
              </p:ext>
            </p:extLst>
          </p:nvPr>
        </p:nvGraphicFramePr>
        <p:xfrm>
          <a:off x="4188548" y="1346775"/>
          <a:ext cx="138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15238" y="1676901"/>
            <a:ext cx="480291" cy="4802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10270693" y="1681519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Curved Connector 11"/>
          <p:cNvCxnSpPr>
            <a:stCxn id="9" idx="0"/>
            <a:endCxn id="10" idx="0"/>
          </p:cNvCxnSpPr>
          <p:nvPr/>
        </p:nvCxnSpPr>
        <p:spPr>
          <a:xfrm rot="16200000" flipH="1">
            <a:off x="9180802" y="351483"/>
            <a:ext cx="4618" cy="2655455"/>
          </a:xfrm>
          <a:prstGeom prst="curvedConnector3">
            <a:avLst>
              <a:gd name="adj1" fmla="val -7213144"/>
            </a:avLst>
          </a:prstGeom>
          <a:ln w="19050">
            <a:solidFill>
              <a:schemeClr val="accent6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1305911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815608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1"/>
            <a:endCxn id="9" idx="3"/>
          </p:cNvCxnSpPr>
          <p:nvPr/>
        </p:nvCxnSpPr>
        <p:spPr>
          <a:xfrm rot="16200000" flipH="1">
            <a:off x="7515766" y="1917046"/>
            <a:ext cx="339617" cy="12700"/>
          </a:xfrm>
          <a:prstGeom prst="curvedConnector5">
            <a:avLst>
              <a:gd name="adj1" fmla="val -5769"/>
              <a:gd name="adj2" fmla="val -3749024"/>
              <a:gd name="adj3" fmla="val 118591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22525" y="10165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22525" y="221279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22525" y="273895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0524" y="14737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/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Machine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</a:t>
                </a:r>
                <a:r>
                  <a:rPr lang="en-US" sz="2400" dirty="0"/>
                  <a:t>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reading character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will move to the right one character and go into state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blipFill>
                <a:blip r:embed="rId2"/>
                <a:stretch>
                  <a:fillRect l="-2756" t="-1290" r="-1181" b="-5161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7EE2DB5-843C-E24A-BD14-D7CE98C211B1}"/>
              </a:ext>
            </a:extLst>
          </p:cNvPr>
          <p:cNvSpPr txBox="1"/>
          <p:nvPr/>
        </p:nvSpPr>
        <p:spPr>
          <a:xfrm>
            <a:off x="7183387" y="5251343"/>
            <a:ext cx="26178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Goes into state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792C4A-B534-8A4B-8436-0B6A267D9B77}"/>
              </a:ext>
            </a:extLst>
          </p:cNvPr>
          <p:cNvSpPr txBox="1"/>
          <p:nvPr/>
        </p:nvSpPr>
        <p:spPr>
          <a:xfrm>
            <a:off x="7140524" y="4186361"/>
            <a:ext cx="4718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Now in state 0.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Reading Character a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59585"/>
              </p:ext>
            </p:extLst>
          </p:nvPr>
        </p:nvGraphicFramePr>
        <p:xfrm>
          <a:off x="618753" y="46290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37880"/>
              </p:ext>
            </p:extLst>
          </p:nvPr>
        </p:nvGraphicFramePr>
        <p:xfrm>
          <a:off x="618753" y="41863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7377" y="4216579"/>
            <a:ext cx="35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/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𝑎𝑏𝑎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blipFill>
                <a:blip r:embed="rId3"/>
                <a:stretch>
                  <a:fillRect l="-15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6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18" y="65552"/>
            <a:ext cx="10690654" cy="7125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88548" y="1346775"/>
          <a:ext cx="138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15238" y="167690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10270693" y="1681519"/>
            <a:ext cx="480291" cy="4802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Curved Connector 11"/>
          <p:cNvCxnSpPr>
            <a:stCxn id="9" idx="0"/>
            <a:endCxn id="10" idx="0"/>
          </p:cNvCxnSpPr>
          <p:nvPr/>
        </p:nvCxnSpPr>
        <p:spPr>
          <a:xfrm rot="16200000" flipH="1">
            <a:off x="9180802" y="351483"/>
            <a:ext cx="4618" cy="2655455"/>
          </a:xfrm>
          <a:prstGeom prst="curvedConnector3">
            <a:avLst>
              <a:gd name="adj1" fmla="val -7213144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13059117"/>
            </a:avLst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815608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1"/>
            <a:endCxn id="9" idx="3"/>
          </p:cNvCxnSpPr>
          <p:nvPr/>
        </p:nvCxnSpPr>
        <p:spPr>
          <a:xfrm rot="16200000" flipH="1">
            <a:off x="7515766" y="1917046"/>
            <a:ext cx="339617" cy="12700"/>
          </a:xfrm>
          <a:prstGeom prst="curvedConnector5">
            <a:avLst>
              <a:gd name="adj1" fmla="val -5769"/>
              <a:gd name="adj2" fmla="val -3749024"/>
              <a:gd name="adj3" fmla="val 118591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22525" y="10165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22525" y="221279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22525" y="273895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0524" y="14737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/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Machine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</a:t>
                </a:r>
                <a:r>
                  <a:rPr lang="en-US" sz="2400" dirty="0"/>
                  <a:t>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reading character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will move to the right one character and go into state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blipFill>
                <a:blip r:embed="rId2"/>
                <a:stretch>
                  <a:fillRect l="-2756" t="-1290" r="-1181" b="-5161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59331"/>
              </p:ext>
            </p:extLst>
          </p:nvPr>
        </p:nvGraphicFramePr>
        <p:xfrm>
          <a:off x="618753" y="46290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13883"/>
              </p:ext>
            </p:extLst>
          </p:nvPr>
        </p:nvGraphicFramePr>
        <p:xfrm>
          <a:off x="618753" y="41863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7377" y="4216579"/>
            <a:ext cx="35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/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𝑎𝑏𝑎𝑏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blipFill>
                <a:blip r:embed="rId3"/>
                <a:stretch>
                  <a:fillRect l="-15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4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18" y="65552"/>
            <a:ext cx="10690654" cy="7125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88548" y="1346775"/>
          <a:ext cx="138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15238" y="167690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10270693" y="1681519"/>
            <a:ext cx="480291" cy="4802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Curved Connector 11"/>
          <p:cNvCxnSpPr>
            <a:stCxn id="9" idx="0"/>
            <a:endCxn id="10" idx="0"/>
          </p:cNvCxnSpPr>
          <p:nvPr/>
        </p:nvCxnSpPr>
        <p:spPr>
          <a:xfrm rot="16200000" flipH="1">
            <a:off x="9180802" y="351483"/>
            <a:ext cx="4618" cy="2655455"/>
          </a:xfrm>
          <a:prstGeom prst="curvedConnector3">
            <a:avLst>
              <a:gd name="adj1" fmla="val -7213144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1305911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9" idx="4"/>
          </p:cNvCxnSpPr>
          <p:nvPr/>
        </p:nvCxnSpPr>
        <p:spPr>
          <a:xfrm rot="5400000" flipH="1">
            <a:off x="9180803" y="831774"/>
            <a:ext cx="4618" cy="2655455"/>
          </a:xfrm>
          <a:prstGeom prst="curvedConnector3">
            <a:avLst>
              <a:gd name="adj1" fmla="val -8156085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1"/>
            <a:endCxn id="9" idx="3"/>
          </p:cNvCxnSpPr>
          <p:nvPr/>
        </p:nvCxnSpPr>
        <p:spPr>
          <a:xfrm rot="16200000" flipH="1">
            <a:off x="7515766" y="1917046"/>
            <a:ext cx="339617" cy="12700"/>
          </a:xfrm>
          <a:prstGeom prst="curvedConnector5">
            <a:avLst>
              <a:gd name="adj1" fmla="val -5769"/>
              <a:gd name="adj2" fmla="val -3749024"/>
              <a:gd name="adj3" fmla="val 118591"/>
            </a:avLst>
          </a:prstGeom>
          <a:ln w="19050">
            <a:solidFill>
              <a:schemeClr val="accent6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22525" y="10165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22525" y="221279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22525" y="273895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0524" y="147376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/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Machine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</a:t>
                </a:r>
                <a:r>
                  <a:rPr lang="en-US" sz="2400" dirty="0"/>
                  <a:t>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reading character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will move to the right one character and go into state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9D86F-C547-5347-954C-47C2DB0D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1118959"/>
                <a:ext cx="3200400" cy="1938992"/>
              </a:xfrm>
              <a:prstGeom prst="rect">
                <a:avLst/>
              </a:prstGeom>
              <a:blipFill>
                <a:blip r:embed="rId2"/>
                <a:stretch>
                  <a:fillRect l="-2756" t="-1290" r="-1181" b="-5161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77833"/>
              </p:ext>
            </p:extLst>
          </p:nvPr>
        </p:nvGraphicFramePr>
        <p:xfrm>
          <a:off x="618753" y="46290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433ED4D-3778-5249-B26A-A7637B54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5496"/>
              </p:ext>
            </p:extLst>
          </p:nvPr>
        </p:nvGraphicFramePr>
        <p:xfrm>
          <a:off x="618753" y="4186361"/>
          <a:ext cx="4727448" cy="4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7377" y="4216579"/>
            <a:ext cx="35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/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𝑎𝑏𝑎𝑏𝑏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0795E5-9C4D-714F-A4F7-219B2BD3C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3" y="5251342"/>
                <a:ext cx="3200400" cy="461665"/>
              </a:xfrm>
              <a:prstGeom prst="rect">
                <a:avLst/>
              </a:prstGeom>
              <a:blipFill>
                <a:blip r:embed="rId3"/>
                <a:stretch>
                  <a:fillRect l="-15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6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811</Words>
  <Application>Microsoft Office PowerPoint</Application>
  <PresentationFormat>Widescreen</PresentationFormat>
  <Paragraphs>499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Simple Automaton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Matching</dc:title>
  <dc:creator>Microsoft Office User</dc:creator>
  <cp:lastModifiedBy>user</cp:lastModifiedBy>
  <cp:revision>112</cp:revision>
  <dcterms:created xsi:type="dcterms:W3CDTF">2018-04-04T18:01:29Z</dcterms:created>
  <dcterms:modified xsi:type="dcterms:W3CDTF">2019-04-06T05:57:56Z</dcterms:modified>
</cp:coreProperties>
</file>