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2" r:id="rId3"/>
    <p:sldId id="270" r:id="rId4"/>
    <p:sldId id="317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1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/>
    <p:restoredTop sz="94743"/>
  </p:normalViewPr>
  <p:slideViewPr>
    <p:cSldViewPr snapToGrid="0" snapToObjects="1">
      <p:cViewPr varScale="1">
        <p:scale>
          <a:sx n="136" d="100"/>
          <a:sy n="13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83B3-A270-487B-805F-F5A28D7795D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1C375-A28E-495C-88D0-9E109BF4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DF3-D258-0B43-A962-0F2BEB08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0B44-DE46-1D4A-84FA-40DC0FB3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FF12-C83A-EB43-802A-203D4B24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811-D2FE-7744-A312-84B24D66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927A-EAF8-E94C-B9E3-5B6BBF2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AA6E-69E9-C84B-81B7-10DA9136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95F9-FF29-564C-A19C-2FD007CC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F2F9-A310-5B48-BB13-F5F34DB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6091-85EB-504E-A3D6-45224E0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A65-43F3-4245-8ED7-364F871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F18A-632A-724A-8FFD-BC64D35F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8BC9-7B38-2D41-8F16-F44A7308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4884-5148-CC49-93BD-C0FC4CD9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1686-D922-0C49-B459-D9272183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A6A9-382F-754B-8F81-CEC32E0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379-77CC-9B42-ADAE-5CB3CA54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7D16-BB38-754C-BDFE-4957A90A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8C23-70E3-B94D-B40E-6F384F9A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265-7062-E14C-9E86-B1951EA3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FE37-C96E-294A-B363-042687F0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F7B2-7FB9-B245-B803-1268BB9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193B-DE3E-654D-BD43-3818FC0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30B4-4904-8C45-9A89-5EA55E6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ECE2-6EA3-2748-B739-B03BFD2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0A65-CBB6-0E40-A223-BC8694B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4F7-C399-F24D-878A-30BF5DD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E2C1-5350-6A4E-862A-3A86523A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9BCC-B1DE-3F4F-BD6E-CAFBA0F2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D706-4CC4-7B49-A428-3CC3BF1B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F9E33-30A8-DD46-89DF-EA328B0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4783-0860-A041-AF0D-B228A13D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3C0-59CF-A14E-9FF9-8B009BE5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28C5-BD59-6849-A7AF-1A560C65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450B-4392-C240-BE60-2BABF3E1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2B38A-04D6-B740-A19C-DA0A5E1E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22D3E-5835-9549-867E-D5EAF28DF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8EA7A-8A63-F74B-97DE-F34E611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A3ED0-C8A1-9247-91E5-5995341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1C106-AF16-2143-A47A-580497C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5030-4F5C-8F4C-8849-A81500D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F00A3-9D1D-2846-80D1-9C4D7A7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58D0-9E69-7248-AB62-70D48BF8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83E4A-4486-C94F-A509-2C39BC87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EB474-6633-3E42-84D9-823E0A91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6406-87C7-AF49-B802-9F94C962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B1AC0-A50C-E949-A116-D346EBC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64BB-7D74-AF46-AF0B-352FB03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15-9295-284B-AC9F-11C4D515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74EA-76D6-CB46-9654-1900C931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CA66-FBAE-5A4D-82BD-42D3FF0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486D-5118-D648-BDA9-B2229A41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186D-C19E-2A48-B788-34DACA4B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298A-D2A7-6043-8DDD-BBDB185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40A1C-D682-0942-A7D5-078B16D9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5C79-8FC1-CA4D-BCB5-706BC0BF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9E2F-DD39-FA4B-8748-550030B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F1B0-B71C-AC43-AF6F-11B1FB0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5E1-FCDE-394E-9055-B74E3FB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4176-2B21-2C47-9CFD-50991133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B8AA-21D4-EA43-A613-BE001899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D245-EA1D-A34D-A090-A4F96588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23BF-6CBD-FA4F-8D30-BE426641E7A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ADAE-FE5F-F34C-87D0-4312BCC75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963F-8971-504C-A51A-B81279D7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6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D0E-C042-5646-B194-D168E84C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321"/>
          </a:xfrm>
        </p:spPr>
        <p:txBody>
          <a:bodyPr>
            <a:normAutofit/>
          </a:bodyPr>
          <a:lstStyle/>
          <a:p>
            <a:r>
              <a:rPr lang="en-US" dirty="0"/>
              <a:t>String Matching Automaton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77015-0DB1-4344-BAFF-0614AE4C2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67903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67903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8394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72996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72996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6173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25937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25937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432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96997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96997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5879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93342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93342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2605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63106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63106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625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9672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9672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4673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11663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11663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6392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8968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8968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0449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03191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03191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98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r>
              <a:rPr lang="en-US" dirty="0"/>
              <a:t>String-Matching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91C0-3AEB-C14D-8AA2-233F940693CA}"/>
                  </a:ext>
                </a:extLst>
              </p:cNvPr>
              <p:cNvSpPr txBox="1"/>
              <p:nvPr/>
            </p:nvSpPr>
            <p:spPr>
              <a:xfrm>
                <a:off x="306371" y="1053594"/>
                <a:ext cx="46474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be the pattern.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dirty="0" err="1"/>
                  <a:t>k’th</a:t>
                </a:r>
                <a:r>
                  <a:rPr lang="en-US" sz="2400" dirty="0"/>
                  <a:t> prefix of P.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91C0-3AEB-C14D-8AA2-233F9406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1" y="1053594"/>
                <a:ext cx="4647414" cy="830997"/>
              </a:xfrm>
              <a:prstGeom prst="rect">
                <a:avLst/>
              </a:prstGeom>
              <a:blipFill>
                <a:blip r:embed="rId2"/>
                <a:stretch>
                  <a:fillRect l="-2186" t="-3030" r="-273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6A2E32-1273-9546-A555-A56D2224D7BB}"/>
                  </a:ext>
                </a:extLst>
              </p:cNvPr>
              <p:cNvSpPr txBox="1"/>
              <p:nvPr/>
            </p:nvSpPr>
            <p:spPr>
              <a:xfrm>
                <a:off x="9511645" y="948253"/>
                <a:ext cx="2375554" cy="286232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070C0"/>
                    </a:solidFill>
                  </a:rPr>
                  <a:t>Example:  P=</a:t>
                </a:r>
                <a:r>
                  <a:rPr lang="en-US" sz="2000" u="sng" dirty="0" err="1">
                    <a:solidFill>
                      <a:srgbClr val="0070C0"/>
                    </a:solidFill>
                  </a:rPr>
                  <a:t>ababaca</a:t>
                </a:r>
                <a:br>
                  <a:rPr lang="en-US" sz="2000" u="sng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𝑎𝑏𝑎𝑏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𝑎𝑏𝑎𝑏𝑎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𝑎𝑏𝑎𝑏𝑎𝑐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𝑎𝑏𝑎𝑏𝑎𝑐𝑎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6A2E32-1273-9546-A555-A56D2224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645" y="948253"/>
                <a:ext cx="2375554" cy="2862322"/>
              </a:xfrm>
              <a:prstGeom prst="rect">
                <a:avLst/>
              </a:prstGeom>
              <a:blipFill>
                <a:blip r:embed="rId3"/>
                <a:stretch>
                  <a:fillRect l="-2116" t="-881" r="-105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C15D5D-19BA-1A4E-9CDA-32AA6E833020}"/>
              </a:ext>
            </a:extLst>
          </p:cNvPr>
          <p:cNvSpPr txBox="1"/>
          <p:nvPr/>
        </p:nvSpPr>
        <p:spPr>
          <a:xfrm>
            <a:off x="230958" y="2240136"/>
            <a:ext cx="5147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>
                <a:solidFill>
                  <a:srgbClr val="7030A0"/>
                </a:solidFill>
              </a:rPr>
              <a:t>suffix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string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is another string </a:t>
            </a: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dirty="0"/>
              <a:t> such that </a:t>
            </a: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dirty="0"/>
              <a:t> is the last characters of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62BFBB-EE91-134F-AF74-9C787CC76AF6}"/>
                  </a:ext>
                </a:extLst>
              </p:cNvPr>
              <p:cNvSpPr txBox="1"/>
              <p:nvPr/>
            </p:nvSpPr>
            <p:spPr>
              <a:xfrm>
                <a:off x="230958" y="3507573"/>
                <a:ext cx="69192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Suffix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</a:rPr>
                  <a:t>given P: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the largest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k</a:t>
                </a:r>
                <a:r>
                  <a:rPr lang="en-US" sz="2400" dirty="0"/>
                  <a:t> such that </a:t>
                </a:r>
                <a:br>
                  <a:rPr lang="en-US" sz="2400" dirty="0"/>
                </a:b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a suffix of string </a:t>
                </a:r>
                <a:r>
                  <a:rPr lang="en-US" sz="2400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62BFBB-EE91-134F-AF74-9C787CC7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8" y="3507573"/>
                <a:ext cx="6919274" cy="1200329"/>
              </a:xfrm>
              <a:prstGeom prst="rect">
                <a:avLst/>
              </a:prstGeom>
              <a:blipFill>
                <a:blip r:embed="rId4"/>
                <a:stretch>
                  <a:fillRect l="-1282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82993D-06A1-3C4F-A21A-69251CF25A0E}"/>
              </a:ext>
            </a:extLst>
          </p:cNvPr>
          <p:cNvSpPr txBox="1"/>
          <p:nvPr/>
        </p:nvSpPr>
        <p:spPr>
          <a:xfrm>
            <a:off x="5544845" y="963681"/>
            <a:ext cx="377355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Example: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abc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is a suffix of </a:t>
            </a:r>
            <a:r>
              <a:rPr lang="en-US" sz="2000" dirty="0" err="1">
                <a:solidFill>
                  <a:srgbClr val="0070C0"/>
                </a:solidFill>
              </a:rPr>
              <a:t>cacba</a:t>
            </a:r>
            <a:r>
              <a:rPr lang="en-US" sz="2000" dirty="0" err="1">
                <a:solidFill>
                  <a:srgbClr val="C00000"/>
                </a:solidFill>
              </a:rPr>
              <a:t>abc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aba </a:t>
            </a:r>
            <a:r>
              <a:rPr lang="en-US" sz="2000" dirty="0">
                <a:solidFill>
                  <a:srgbClr val="0070C0"/>
                </a:solidFill>
              </a:rPr>
              <a:t>is NOT a suffix of </a:t>
            </a:r>
            <a:r>
              <a:rPr lang="en-US" sz="2000" dirty="0" err="1">
                <a:solidFill>
                  <a:srgbClr val="0070C0"/>
                </a:solidFill>
              </a:rPr>
              <a:t>cacbaabc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DF4B9-0D2E-AC47-939B-A190B1486809}"/>
                  </a:ext>
                </a:extLst>
              </p:cNvPr>
              <p:cNvSpPr txBox="1"/>
              <p:nvPr/>
            </p:nvSpPr>
            <p:spPr>
              <a:xfrm>
                <a:off x="5769205" y="2956124"/>
                <a:ext cx="2762053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𝑎𝑏𝑎𝑐𝑎𝑏𝑎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𝑎𝑏𝑎𝑐𝑎𝑏𝑎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𝑎𝑏𝑎𝑐𝑎𝑏𝑎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DF4B9-0D2E-AC47-939B-A190B1486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05" y="2956124"/>
                <a:ext cx="2762053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6E6FA-CCF2-AB40-A39C-B01ABDBFDE9A}"/>
                  </a:ext>
                </a:extLst>
              </p:cNvPr>
              <p:cNvSpPr txBox="1"/>
              <p:nvPr/>
            </p:nvSpPr>
            <p:spPr>
              <a:xfrm>
                <a:off x="2630078" y="5133233"/>
                <a:ext cx="7010607" cy="1200329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400" dirty="0"/>
                  <a:t> if and only if string x  ends with pattern P.</a:t>
                </a:r>
                <a:br>
                  <a:rPr lang="en-US" sz="2400" dirty="0"/>
                </a:br>
                <a:r>
                  <a:rPr lang="en-US" sz="2400" dirty="0"/>
                  <a:t>=&gt;   the string matching problem of finding P in T is to </a:t>
                </a:r>
                <a:br>
                  <a:rPr lang="en-US" sz="2400" dirty="0"/>
                </a:br>
                <a:r>
                  <a:rPr lang="en-US" sz="2400" dirty="0"/>
                  <a:t>        find all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i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 </a:t>
                </a:r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[1…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6E6FA-CCF2-AB40-A39C-B01ABDBF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78" y="5133233"/>
                <a:ext cx="7010607" cy="1200329"/>
              </a:xfrm>
              <a:prstGeom prst="rect">
                <a:avLst/>
              </a:prstGeom>
              <a:blipFill>
                <a:blip r:embed="rId6"/>
                <a:stretch>
                  <a:fillRect l="-1264" t="-2062" b="-8247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23" grpId="0"/>
      <p:bldP spid="13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67578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67578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6625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12619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12619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3774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89424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89424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7605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73607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73607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0104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14336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14336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6589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86675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86675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7937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3523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3523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0235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4501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4501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7792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33482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33482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642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62400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575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626228"/>
                  </p:ext>
                </p:extLst>
              </p:nvPr>
            </p:nvGraphicFramePr>
            <p:xfrm>
              <a:off x="251987" y="3060217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626228"/>
                  </p:ext>
                </p:extLst>
              </p:nvPr>
            </p:nvGraphicFramePr>
            <p:xfrm>
              <a:off x="251987" y="3060217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0000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83618E-6E3E-FD41-AB63-F2A4EB7F0D60}"/>
                  </a:ext>
                </a:extLst>
              </p:cNvPr>
              <p:cNvSpPr txBox="1"/>
              <p:nvPr/>
            </p:nvSpPr>
            <p:spPr>
              <a:xfrm>
                <a:off x="321055" y="153860"/>
                <a:ext cx="88343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String-Matching Automaton </a:t>
                </a:r>
                <a:r>
                  <a:rPr lang="en-US" sz="2400" dirty="0"/>
                  <a:t>for pattern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has m+1 states, </a:t>
                </a:r>
              </a:p>
              <a:p>
                <a:r>
                  <a:rPr lang="en-US" sz="2400" dirty="0"/>
                  <a:t>one corresponding to each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83618E-6E3E-FD41-AB63-F2A4EB7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" y="153860"/>
                <a:ext cx="8834373" cy="830997"/>
              </a:xfrm>
              <a:prstGeom prst="rect">
                <a:avLst/>
              </a:prstGeom>
              <a:blipFill>
                <a:blip r:embed="rId3"/>
                <a:stretch>
                  <a:fillRect l="-1004" t="-4545" r="-12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FFE692-46B0-614D-A3B8-6905FE008E72}"/>
              </a:ext>
            </a:extLst>
          </p:cNvPr>
          <p:cNvSpPr txBox="1"/>
          <p:nvPr/>
        </p:nvSpPr>
        <p:spPr>
          <a:xfrm>
            <a:off x="251987" y="1157132"/>
            <a:ext cx="665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start state is 0 and the only accepting state is 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E24EDC-014B-784C-BF04-28A99D64FF79}"/>
                  </a:ext>
                </a:extLst>
              </p:cNvPr>
              <p:cNvSpPr txBox="1"/>
              <p:nvPr/>
            </p:nvSpPr>
            <p:spPr>
              <a:xfrm>
                <a:off x="321055" y="1729386"/>
                <a:ext cx="44678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state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dirty="0"/>
                  <a:t> and character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</a:t>
                </a:r>
                <a:r>
                  <a:rPr lang="en-US" sz="2400" dirty="0"/>
                  <a:t> the transition function</a:t>
                </a:r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satisfies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E24EDC-014B-784C-BF04-28A99D64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" y="1729386"/>
                <a:ext cx="4467861" cy="830997"/>
              </a:xfrm>
              <a:prstGeom prst="rect">
                <a:avLst/>
              </a:prstGeom>
              <a:blipFill>
                <a:blip r:embed="rId4"/>
                <a:stretch>
                  <a:fillRect l="-218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5918D-7263-2441-BBEE-6C6140847A44}"/>
                  </a:ext>
                </a:extLst>
              </p:cNvPr>
              <p:cNvSpPr txBox="1"/>
              <p:nvPr/>
            </p:nvSpPr>
            <p:spPr>
              <a:xfrm>
                <a:off x="4358708" y="1867451"/>
                <a:ext cx="262128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5918D-7263-2441-BBEE-6C614084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08" y="1867451"/>
                <a:ext cx="2621280" cy="5166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17808" y="1960218"/>
                <a:ext cx="4325083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state has three edges leaving it, one each corresponding to characters </a:t>
                </a:r>
                <a:r>
                  <a:rPr lang="en-US" dirty="0">
                    <a:solidFill>
                      <a:srgbClr val="C00000"/>
                    </a:solidFill>
                  </a:rPr>
                  <a:t>a, b, c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For clarity, we do not draw the arrows pointing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all missing edges point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08" y="1960218"/>
                <a:ext cx="4325083" cy="1200329"/>
              </a:xfrm>
              <a:prstGeom prst="rect">
                <a:avLst/>
              </a:prstGeom>
              <a:blipFill>
                <a:blip r:embed="rId6"/>
                <a:stretch>
                  <a:fillRect l="-983" t="-2525" b="-70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680186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Oval 72"/>
          <p:cNvSpPr/>
          <p:nvPr/>
        </p:nvSpPr>
        <p:spPr>
          <a:xfrm>
            <a:off x="11237663" y="4994387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4" name="Curved Connector 73"/>
          <p:cNvCxnSpPr>
            <a:cxnSpLocks/>
            <a:stCxn id="73" idx="3"/>
            <a:endCxn id="79" idx="4"/>
          </p:cNvCxnSpPr>
          <p:nvPr/>
        </p:nvCxnSpPr>
        <p:spPr>
          <a:xfrm rot="5400000">
            <a:off x="8659184" y="2825863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84551" y="48720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61648" y="42722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4695" y="587778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8" name="Oval 77"/>
          <p:cNvSpPr/>
          <p:nvPr/>
        </p:nvSpPr>
        <p:spPr>
          <a:xfrm>
            <a:off x="4761648" y="5001234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/>
          <p:cNvSpPr/>
          <p:nvPr/>
        </p:nvSpPr>
        <p:spPr>
          <a:xfrm>
            <a:off x="5840559" y="4994388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6922021" y="500073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Oval 81"/>
          <p:cNvSpPr/>
          <p:nvPr/>
        </p:nvSpPr>
        <p:spPr>
          <a:xfrm>
            <a:off x="8000932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Oval 82"/>
          <p:cNvSpPr/>
          <p:nvPr/>
        </p:nvSpPr>
        <p:spPr>
          <a:xfrm>
            <a:off x="9079843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Oval 83"/>
          <p:cNvSpPr/>
          <p:nvPr/>
        </p:nvSpPr>
        <p:spPr>
          <a:xfrm>
            <a:off x="10158754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8" name="Curved Connector 87"/>
          <p:cNvCxnSpPr>
            <a:stCxn id="83" idx="0"/>
            <a:endCxn id="78" idx="0"/>
          </p:cNvCxnSpPr>
          <p:nvPr/>
        </p:nvCxnSpPr>
        <p:spPr>
          <a:xfrm rot="16200000" flipH="1" flipV="1">
            <a:off x="7158851" y="2840095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3" idx="0"/>
            <a:endCxn id="78" idx="0"/>
          </p:cNvCxnSpPr>
          <p:nvPr/>
        </p:nvCxnSpPr>
        <p:spPr>
          <a:xfrm rot="16200000" flipH="1" flipV="1">
            <a:off x="8236378" y="1759802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1" idx="0"/>
            <a:endCxn id="78" idx="0"/>
          </p:cNvCxnSpPr>
          <p:nvPr/>
        </p:nvCxnSpPr>
        <p:spPr>
          <a:xfrm rot="16200000" flipH="1" flipV="1">
            <a:off x="6081732" y="3920798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3" idx="4"/>
            <a:endCxn id="82" idx="4"/>
          </p:cNvCxnSpPr>
          <p:nvPr/>
        </p:nvCxnSpPr>
        <p:spPr>
          <a:xfrm rot="5400000">
            <a:off x="8780534" y="4937989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2" idx="6"/>
            <a:endCxn id="78" idx="2"/>
          </p:cNvCxnSpPr>
          <p:nvPr/>
        </p:nvCxnSpPr>
        <p:spPr>
          <a:xfrm>
            <a:off x="4160477" y="5237299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79" idx="2"/>
          </p:cNvCxnSpPr>
          <p:nvPr/>
        </p:nvCxnSpPr>
        <p:spPr>
          <a:xfrm flipV="1">
            <a:off x="5241939" y="5234534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6"/>
            <a:endCxn id="81" idx="2"/>
          </p:cNvCxnSpPr>
          <p:nvPr/>
        </p:nvCxnSpPr>
        <p:spPr>
          <a:xfrm>
            <a:off x="6320850" y="5234534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6"/>
            <a:endCxn id="82" idx="2"/>
          </p:cNvCxnSpPr>
          <p:nvPr/>
        </p:nvCxnSpPr>
        <p:spPr>
          <a:xfrm flipV="1">
            <a:off x="7402312" y="5237299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2" idx="6"/>
            <a:endCxn id="83" idx="2"/>
          </p:cNvCxnSpPr>
          <p:nvPr/>
        </p:nvCxnSpPr>
        <p:spPr>
          <a:xfrm>
            <a:off x="8481223" y="5237299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3" idx="6"/>
            <a:endCxn id="84" idx="2"/>
          </p:cNvCxnSpPr>
          <p:nvPr/>
        </p:nvCxnSpPr>
        <p:spPr>
          <a:xfrm>
            <a:off x="9560134" y="5237299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4" idx="6"/>
            <a:endCxn id="73" idx="2"/>
          </p:cNvCxnSpPr>
          <p:nvPr/>
        </p:nvCxnSpPr>
        <p:spPr>
          <a:xfrm flipV="1">
            <a:off x="10639045" y="5234533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78" idx="0"/>
            <a:endCxn id="78" idx="1"/>
          </p:cNvCxnSpPr>
          <p:nvPr/>
        </p:nvCxnSpPr>
        <p:spPr>
          <a:xfrm rot="16200000" flipH="1" flipV="1">
            <a:off x="4881721" y="4951497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96875" y="5645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28535" y="487216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74407" y="487216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54695" y="410820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037020" y="440025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634331" y="486913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788459" y="48674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41730" y="486913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695450" y="486913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78" idx="4"/>
            <a:endCxn id="72" idx="4"/>
          </p:cNvCxnSpPr>
          <p:nvPr/>
        </p:nvCxnSpPr>
        <p:spPr>
          <a:xfrm rot="5400000" flipH="1">
            <a:off x="4459022" y="4938754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319578" y="573018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877923" y="439760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5592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79194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79194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8772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78772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78772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52800" y="3721768"/>
                <a:ext cx="7826074" cy="46166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Pattern appeared twice in text; 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[3…9]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721768"/>
                <a:ext cx="7826074" cy="461665"/>
              </a:xfrm>
              <a:prstGeom prst="rect">
                <a:avLst/>
              </a:prstGeom>
              <a:blipFill>
                <a:blip r:embed="rId4"/>
                <a:stretch>
                  <a:fillRect l="-1088" t="-8974" b="-26923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9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65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5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64758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64758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9833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9396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9396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0052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87421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87421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6121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5106" y="506448"/>
              <a:ext cx="21396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103333" r="3333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3551059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1108536" y="1624855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Curved Connector 10"/>
          <p:cNvCxnSpPr>
            <a:cxnSpLocks/>
            <a:stCxn id="8" idx="3"/>
            <a:endCxn id="20" idx="4"/>
          </p:cNvCxnSpPr>
          <p:nvPr/>
        </p:nvCxnSpPr>
        <p:spPr>
          <a:xfrm rot="5400000">
            <a:off x="8530057" y="-543669"/>
            <a:ext cx="70338" cy="5227295"/>
          </a:xfrm>
          <a:prstGeom prst="curvedConnector3">
            <a:avLst>
              <a:gd name="adj1" fmla="val 133500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5424" y="150251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521" y="90272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5568" y="25082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632521" y="1631702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1432" y="162485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792894" y="1631205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871805" y="162762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950716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0029627" y="162762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Curved Connector 33"/>
          <p:cNvCxnSpPr>
            <a:stCxn id="23" idx="0"/>
            <a:endCxn id="19" idx="0"/>
          </p:cNvCxnSpPr>
          <p:nvPr/>
        </p:nvCxnSpPr>
        <p:spPr>
          <a:xfrm rot="16200000" flipH="1" flipV="1">
            <a:off x="7029724" y="-529437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8" idx="0"/>
            <a:endCxn id="19" idx="0"/>
          </p:cNvCxnSpPr>
          <p:nvPr/>
        </p:nvCxnSpPr>
        <p:spPr>
          <a:xfrm rot="16200000" flipH="1" flipV="1">
            <a:off x="8107251" y="-1609730"/>
            <a:ext cx="6847" cy="6476015"/>
          </a:xfrm>
          <a:prstGeom prst="curvedConnector3">
            <a:avLst>
              <a:gd name="adj1" fmla="val -1858200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0"/>
            <a:endCxn id="19" idx="0"/>
          </p:cNvCxnSpPr>
          <p:nvPr/>
        </p:nvCxnSpPr>
        <p:spPr>
          <a:xfrm rot="16200000" flipH="1" flipV="1">
            <a:off x="5952605" y="551266"/>
            <a:ext cx="497" cy="2160373"/>
          </a:xfrm>
          <a:prstGeom prst="curvedConnector3">
            <a:avLst>
              <a:gd name="adj1" fmla="val -701555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4"/>
            <a:endCxn id="22" idx="4"/>
          </p:cNvCxnSpPr>
          <p:nvPr/>
        </p:nvCxnSpPr>
        <p:spPr>
          <a:xfrm rot="5400000">
            <a:off x="8651407" y="1568457"/>
            <a:ext cx="12700" cy="107891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19" idx="2"/>
          </p:cNvCxnSpPr>
          <p:nvPr/>
        </p:nvCxnSpPr>
        <p:spPr>
          <a:xfrm>
            <a:off x="4031350" y="1867767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6"/>
            <a:endCxn id="20" idx="2"/>
          </p:cNvCxnSpPr>
          <p:nvPr/>
        </p:nvCxnSpPr>
        <p:spPr>
          <a:xfrm flipV="1">
            <a:off x="5112812" y="1865002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6"/>
            <a:endCxn id="21" idx="2"/>
          </p:cNvCxnSpPr>
          <p:nvPr/>
        </p:nvCxnSpPr>
        <p:spPr>
          <a:xfrm>
            <a:off x="6191723" y="1865002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2" idx="2"/>
          </p:cNvCxnSpPr>
          <p:nvPr/>
        </p:nvCxnSpPr>
        <p:spPr>
          <a:xfrm flipV="1">
            <a:off x="7273185" y="1867767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3" idx="2"/>
          </p:cNvCxnSpPr>
          <p:nvPr/>
        </p:nvCxnSpPr>
        <p:spPr>
          <a:xfrm>
            <a:off x="8352096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24" idx="2"/>
          </p:cNvCxnSpPr>
          <p:nvPr/>
        </p:nvCxnSpPr>
        <p:spPr>
          <a:xfrm>
            <a:off x="9431007" y="1867767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8" idx="2"/>
          </p:cNvCxnSpPr>
          <p:nvPr/>
        </p:nvCxnSpPr>
        <p:spPr>
          <a:xfrm flipV="1">
            <a:off x="10509918" y="1865001"/>
            <a:ext cx="598618" cy="27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9" idx="0"/>
            <a:endCxn id="19" idx="1"/>
          </p:cNvCxnSpPr>
          <p:nvPr/>
        </p:nvCxnSpPr>
        <p:spPr>
          <a:xfrm rot="16200000" flipH="1" flipV="1">
            <a:off x="4752594" y="1581965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748" y="22760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9408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280" y="150262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25568" y="7386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07893" y="1030719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05204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59332" y="14978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260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566323" y="14996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19" idx="4"/>
            <a:endCxn id="7" idx="4"/>
          </p:cNvCxnSpPr>
          <p:nvPr/>
        </p:nvCxnSpPr>
        <p:spPr>
          <a:xfrm rot="5400000" flipH="1">
            <a:off x="4329895" y="1569222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190451" y="23606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39222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39222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748796" y="1028076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33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4202</Words>
  <Application>Microsoft Macintosh PowerPoint</Application>
  <PresentationFormat>Widescreen</PresentationFormat>
  <Paragraphs>3844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String Matching Automaton Example</vt:lpstr>
      <vt:lpstr>String-Matching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Microsoft Office User</dc:creator>
  <cp:lastModifiedBy>Microsoft Office User</cp:lastModifiedBy>
  <cp:revision>112</cp:revision>
  <dcterms:created xsi:type="dcterms:W3CDTF">2018-04-04T18:01:29Z</dcterms:created>
  <dcterms:modified xsi:type="dcterms:W3CDTF">2018-04-26T06:25:32Z</dcterms:modified>
</cp:coreProperties>
</file>