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42" r:id="rId3"/>
    <p:sldId id="270" r:id="rId4"/>
    <p:sldId id="317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739"/>
  </p:normalViewPr>
  <p:slideViewPr>
    <p:cSldViewPr snapToGrid="0" snapToObjects="1">
      <p:cViewPr varScale="1">
        <p:scale>
          <a:sx n="200" d="100"/>
          <a:sy n="20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83B3-A270-487B-805F-F5A28D7795D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1C375-A28E-495C-88D0-9E109BF42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DF3-D258-0B43-A962-0F2BEB08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20B44-DE46-1D4A-84FA-40DC0FB38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FF12-C83A-EB43-802A-203D4B24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F811-D2FE-7744-A312-84B24D66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927A-EAF8-E94C-B9E3-5B6BBF2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AA6E-69E9-C84B-81B7-10DA9136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B95F9-FF29-564C-A19C-2FD007CC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F2F9-A310-5B48-BB13-F5F34DB1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6091-85EB-504E-A3D6-45224E01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AA65-43F3-4245-8ED7-364F871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FF18A-632A-724A-8FFD-BC64D35FB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8BC9-7B38-2D41-8F16-F44A7308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4884-5148-CC49-93BD-C0FC4CD9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1686-D922-0C49-B459-D9272183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A6A9-382F-754B-8F81-CEC32E0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379-77CC-9B42-ADAE-5CB3CA54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7D16-BB38-754C-BDFE-4957A90A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8C23-70E3-B94D-B40E-6F384F9A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265-7062-E14C-9E86-B1951EA3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FE37-C96E-294A-B363-042687F0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F7B2-7FB9-B245-B803-1268BB9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193B-DE3E-654D-BD43-3818FC07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30B4-4904-8C45-9A89-5EA55E65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ECE2-6EA3-2748-B739-B03BFD2E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0A65-CBB6-0E40-A223-BC8694B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94F7-C399-F24D-878A-30BF5DD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E2C1-5350-6A4E-862A-3A86523AE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79BCC-B1DE-3F4F-BD6E-CAFBA0F2D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D706-4CC4-7B49-A428-3CC3BF1B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F9E33-30A8-DD46-89DF-EA328B09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64783-0860-A041-AF0D-B228A13D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23C0-59CF-A14E-9FF9-8B009BE5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28C5-BD59-6849-A7AF-1A560C65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450B-4392-C240-BE60-2BABF3E1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2B38A-04D6-B740-A19C-DA0A5E1E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22D3E-5835-9549-867E-D5EAF28DF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8EA7A-8A63-F74B-97DE-F34E611E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A3ED0-C8A1-9247-91E5-5995341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1C106-AF16-2143-A47A-580497C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5030-4F5C-8F4C-8849-A81500D8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F00A3-9D1D-2846-80D1-9C4D7A75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58D0-9E69-7248-AB62-70D48BF8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83E4A-4486-C94F-A509-2C39BC87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EB474-6633-3E42-84D9-823E0A91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46406-87C7-AF49-B802-9F94C962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B1AC0-A50C-E949-A116-D346EBC7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64BB-7D74-AF46-AF0B-352FB034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15-9295-284B-AC9F-11C4D515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74EA-76D6-CB46-9654-1900C931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6CA66-FBAE-5A4D-82BD-42D3FF09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6486D-5118-D648-BDA9-B2229A41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186D-C19E-2A48-B788-34DACA4B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298A-D2A7-6043-8DDD-BBDB185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40A1C-D682-0942-A7D5-078B16D9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5C79-8FC1-CA4D-BCB5-706BC0BFD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9E2F-DD39-FA4B-8748-550030BF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F1B0-B71C-AC43-AF6F-11B1FB0C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F5E1-FCDE-394E-9055-B74E3FB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4176-2B21-2C47-9CFD-50991133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B8AA-21D4-EA43-A613-BE001899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D245-EA1D-A34D-A090-A4F96588E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23BF-6CBD-FA4F-8D30-BE426641E7A8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ADAE-FE5F-F34C-87D0-4312BCC75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963F-8971-504C-A51A-B81279D7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63B7-0E3B-6040-9CEF-66D87EFA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ED0E-C042-5646-B194-D168E84CA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5321"/>
          </a:xfrm>
        </p:spPr>
        <p:txBody>
          <a:bodyPr>
            <a:normAutofit/>
          </a:bodyPr>
          <a:lstStyle/>
          <a:p>
            <a:r>
              <a:rPr lang="en-US" dirty="0"/>
              <a:t>String Matching Automaton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77015-0DB1-4344-BAFF-0614AE4C2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74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74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4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92274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92274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8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47789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47789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801581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9801581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7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633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6633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64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10798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10798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6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50051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50051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6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21814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21814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4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723537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723537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0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77169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77169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18" y="65552"/>
            <a:ext cx="10690654" cy="712561"/>
          </a:xfrm>
        </p:spPr>
        <p:txBody>
          <a:bodyPr>
            <a:normAutofit/>
          </a:bodyPr>
          <a:lstStyle/>
          <a:p>
            <a:r>
              <a:rPr lang="en-US" dirty="0"/>
              <a:t>String-Matching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91C0-3AEB-C14D-8AA2-233F940693CA}"/>
                  </a:ext>
                </a:extLst>
              </p:cNvPr>
              <p:cNvSpPr txBox="1"/>
              <p:nvPr/>
            </p:nvSpPr>
            <p:spPr>
              <a:xfrm>
                <a:off x="306370" y="1053594"/>
                <a:ext cx="1071541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1" dirty="0" smtClean="0">
                        <a:solidFill>
                          <a:srgbClr val="C0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2800" b="0" i="1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i="1" dirty="0" smtClean="0">
                        <a:solidFill>
                          <a:srgbClr val="C0000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sz="2800" b="0" i="1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800" i="1" dirty="0" smtClean="0">
                        <a:solidFill>
                          <a:srgbClr val="C00000"/>
                        </a:solidFill>
                      </a:rPr>
                      <m:t>abcab</m:t>
                    </m:r>
                  </m:oMath>
                </a14:m>
                <a:r>
                  <a:rPr lang="en-US" sz="2800" dirty="0"/>
                  <a:t>  be  the  pattern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Construct  the  transition function table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 for the string matching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corresponding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1" dirty="0">
                        <a:solidFill>
                          <a:srgbClr val="C00000"/>
                        </a:solidFill>
                      </a:rPr>
                      <m:t>P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Draw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.  (It is not necessary to show the transitions to state 0)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Run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 on the text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1" dirty="0" smtClean="0">
                        <a:solidFill>
                          <a:srgbClr val="C00000"/>
                        </a:solidFill>
                      </a:rPr>
                      <m:t>T</m:t>
                    </m:r>
                  </m:oMath>
                </a14:m>
                <a:r>
                  <a:rPr lang="en-US" sz="2800" dirty="0"/>
                  <a:t>  below. For each character identify the state that will be in after reading the character.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Show how this identifies all occurrences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1" dirty="0">
                        <a:solidFill>
                          <a:srgbClr val="C00000"/>
                        </a:solidFill>
                      </a:rPr>
                      <m:t>P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1" dirty="0">
                        <a:solidFill>
                          <a:srgbClr val="C00000"/>
                        </a:solidFill>
                      </a:rPr>
                      <m:t>T</m:t>
                    </m:r>
                  </m:oMath>
                </a14:m>
                <a:r>
                  <a:rPr lang="en-US" sz="2800" dirty="0"/>
                  <a:t>.</a:t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C91C0-3AEB-C14D-8AA2-233F94069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0" y="1053594"/>
                <a:ext cx="10715415" cy="5262979"/>
              </a:xfrm>
              <a:prstGeom prst="rect">
                <a:avLst/>
              </a:prstGeom>
              <a:blipFill>
                <a:blip r:embed="rId2"/>
                <a:stretch>
                  <a:fillRect l="-1303" t="-1205"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037502"/>
                  </p:ext>
                </p:extLst>
              </p:nvPr>
            </p:nvGraphicFramePr>
            <p:xfrm>
              <a:off x="140267" y="4342080"/>
              <a:ext cx="11047620" cy="42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26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037502"/>
                  </p:ext>
                </p:extLst>
              </p:nvPr>
            </p:nvGraphicFramePr>
            <p:xfrm>
              <a:off x="140267" y="4342080"/>
              <a:ext cx="11047620" cy="429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26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26304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8775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C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714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39161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39161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0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37023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370233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1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42996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429969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3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10435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10435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3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60371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603714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67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4548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4548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2816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2816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3" idx="7"/>
            <a:endCxn id="42" idx="0"/>
          </p:cNvCxnSpPr>
          <p:nvPr/>
        </p:nvCxnSpPr>
        <p:spPr>
          <a:xfrm rot="16200000" flipV="1">
            <a:off x="7295607" y="372182"/>
            <a:ext cx="70337" cy="5569465"/>
          </a:xfrm>
          <a:prstGeom prst="curvedConnector3">
            <a:avLst>
              <a:gd name="adj1" fmla="val 2345501"/>
            </a:avLst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30775" y="1243502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35530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78877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78877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0867" y="194578"/>
                <a:ext cx="108585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identified all occurrences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1" dirty="0">
                        <a:solidFill>
                          <a:srgbClr val="C0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C0000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C00000"/>
                        </a:solidFill>
                      </a:rPr>
                      <m:t>abcab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/>
                  <a:t>These are the 5 letter strings ending at locations  7, 10, 15, 18 and 21.  </a:t>
                </a:r>
              </a:p>
              <a:p>
                <a:r>
                  <a:rPr lang="en-US" sz="2400" dirty="0"/>
                  <a:t>Notice that there are overlaps between some of the occurrences.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7" y="194578"/>
                <a:ext cx="10858500" cy="1200329"/>
              </a:xfrm>
              <a:prstGeom prst="rect">
                <a:avLst/>
              </a:prstGeom>
              <a:blipFill>
                <a:blip r:embed="rId4"/>
                <a:stretch>
                  <a:fillRect l="-89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/>
          <p:nvPr/>
        </p:nvCxnSpPr>
        <p:spPr>
          <a:xfrm rot="16200000" flipH="1" flipV="1">
            <a:off x="7936961" y="11170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054927" y="4862945"/>
            <a:ext cx="2057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83468" y="4980708"/>
            <a:ext cx="2057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154245" y="4952998"/>
            <a:ext cx="2057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06415" y="4849090"/>
            <a:ext cx="2057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543009" y="4849090"/>
            <a:ext cx="2057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6981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5896321"/>
                  </p:ext>
                </p:extLst>
              </p:nvPr>
            </p:nvGraphicFramePr>
            <p:xfrm>
              <a:off x="251987" y="3060217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5896321"/>
                  </p:ext>
                </p:extLst>
              </p:nvPr>
            </p:nvGraphicFramePr>
            <p:xfrm>
              <a:off x="251987" y="3060217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FE692-46B0-614D-A3B8-6905FE008E72}"/>
                  </a:ext>
                </a:extLst>
              </p:cNvPr>
              <p:cNvSpPr txBox="1"/>
              <p:nvPr/>
            </p:nvSpPr>
            <p:spPr>
              <a:xfrm>
                <a:off x="132893" y="193395"/>
                <a:ext cx="6658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start state is 0 and the only accepting state is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FE692-46B0-614D-A3B8-6905FE00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3" y="193395"/>
                <a:ext cx="6658593" cy="461665"/>
              </a:xfrm>
              <a:prstGeom prst="rect">
                <a:avLst/>
              </a:prstGeom>
              <a:blipFill>
                <a:blip r:embed="rId3"/>
                <a:stretch>
                  <a:fillRect l="-1331" t="-5263" r="-951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15918D-7263-2441-BBEE-6C6140847A44}"/>
                  </a:ext>
                </a:extLst>
              </p:cNvPr>
              <p:cNvSpPr txBox="1"/>
              <p:nvPr/>
            </p:nvSpPr>
            <p:spPr>
              <a:xfrm>
                <a:off x="132893" y="2642375"/>
                <a:ext cx="2621280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15918D-7263-2441-BBEE-6C614084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3" y="2642375"/>
                <a:ext cx="2621280" cy="5166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3103" y="2124981"/>
                <a:ext cx="4325083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state has three edges leaving it, one each corresponding to characters </a:t>
                </a:r>
                <a:r>
                  <a:rPr lang="en-US" dirty="0">
                    <a:solidFill>
                      <a:srgbClr val="C00000"/>
                    </a:solidFill>
                  </a:rPr>
                  <a:t>a, b, c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For clarity, we do not draw the arrows pointing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all missing edges point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03" y="2124981"/>
                <a:ext cx="4325083" cy="1200329"/>
              </a:xfrm>
              <a:prstGeom prst="rect">
                <a:avLst/>
              </a:prstGeom>
              <a:blipFill>
                <a:blip r:embed="rId5"/>
                <a:stretch>
                  <a:fillRect l="-983" t="-2525" b="-70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3680186" y="4997153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284551" y="4872048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61648" y="427225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8" name="Oval 77"/>
          <p:cNvSpPr/>
          <p:nvPr/>
        </p:nvSpPr>
        <p:spPr>
          <a:xfrm>
            <a:off x="4761648" y="5001234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Oval 78"/>
          <p:cNvSpPr/>
          <p:nvPr/>
        </p:nvSpPr>
        <p:spPr>
          <a:xfrm>
            <a:off x="5840559" y="4994388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6922021" y="500073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Oval 81"/>
          <p:cNvSpPr/>
          <p:nvPr/>
        </p:nvSpPr>
        <p:spPr>
          <a:xfrm>
            <a:off x="8000932" y="4997153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Oval 82"/>
          <p:cNvSpPr/>
          <p:nvPr/>
        </p:nvSpPr>
        <p:spPr>
          <a:xfrm>
            <a:off x="9079843" y="4997153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8" name="Curved Connector 87"/>
          <p:cNvCxnSpPr>
            <a:stCxn id="83" idx="0"/>
            <a:endCxn id="78" idx="0"/>
          </p:cNvCxnSpPr>
          <p:nvPr/>
        </p:nvCxnSpPr>
        <p:spPr>
          <a:xfrm rot="16200000" flipH="1" flipV="1">
            <a:off x="7158851" y="2840095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3" idx="4"/>
            <a:endCxn id="81" idx="4"/>
          </p:cNvCxnSpPr>
          <p:nvPr/>
        </p:nvCxnSpPr>
        <p:spPr>
          <a:xfrm rot="5400000">
            <a:off x="8239286" y="4400325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2" idx="6"/>
            <a:endCxn id="78" idx="2"/>
          </p:cNvCxnSpPr>
          <p:nvPr/>
        </p:nvCxnSpPr>
        <p:spPr>
          <a:xfrm>
            <a:off x="4160477" y="5237299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6"/>
            <a:endCxn id="79" idx="2"/>
          </p:cNvCxnSpPr>
          <p:nvPr/>
        </p:nvCxnSpPr>
        <p:spPr>
          <a:xfrm flipV="1">
            <a:off x="5241939" y="5234534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9" idx="6"/>
            <a:endCxn id="81" idx="2"/>
          </p:cNvCxnSpPr>
          <p:nvPr/>
        </p:nvCxnSpPr>
        <p:spPr>
          <a:xfrm>
            <a:off x="6320850" y="5234534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1" idx="6"/>
            <a:endCxn id="82" idx="2"/>
          </p:cNvCxnSpPr>
          <p:nvPr/>
        </p:nvCxnSpPr>
        <p:spPr>
          <a:xfrm flipV="1">
            <a:off x="7402312" y="5237299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2" idx="6"/>
            <a:endCxn id="83" idx="2"/>
          </p:cNvCxnSpPr>
          <p:nvPr/>
        </p:nvCxnSpPr>
        <p:spPr>
          <a:xfrm>
            <a:off x="8481223" y="5237299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78" idx="0"/>
            <a:endCxn id="78" idx="1"/>
          </p:cNvCxnSpPr>
          <p:nvPr/>
        </p:nvCxnSpPr>
        <p:spPr>
          <a:xfrm rot="16200000" flipH="1" flipV="1">
            <a:off x="4881721" y="4951497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782154" y="584227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528535" y="487216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374407" y="487216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909382" y="438767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037020" y="440025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634331" y="486913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15158" y="4527452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78" idx="4"/>
            <a:endCxn id="72" idx="4"/>
          </p:cNvCxnSpPr>
          <p:nvPr/>
        </p:nvCxnSpPr>
        <p:spPr>
          <a:xfrm rot="5400000" flipH="1">
            <a:off x="4459022" y="4938754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319578" y="573018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6453318" y="4848312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6A2E32-1273-9546-A555-A56D2224D7BB}"/>
                  </a:ext>
                </a:extLst>
              </p:cNvPr>
              <p:cNvSpPr txBox="1"/>
              <p:nvPr/>
            </p:nvSpPr>
            <p:spPr>
              <a:xfrm>
                <a:off x="9319988" y="214212"/>
                <a:ext cx="2375554" cy="224676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rgbClr val="0070C0"/>
                    </a:solidFill>
                  </a:rPr>
                  <a:t>P=</a:t>
                </a:r>
                <a:r>
                  <a:rPr lang="en-US" sz="2000" u="sng" dirty="0" err="1">
                    <a:solidFill>
                      <a:srgbClr val="0070C0"/>
                    </a:solidFill>
                  </a:rPr>
                  <a:t>abcab</a:t>
                </a:r>
                <a:br>
                  <a:rPr lang="en-US" sz="2000" u="sng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br>
                  <a:rPr lang="en-US" sz="2000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𝑎𝑏𝑐𝑎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𝑎𝑏𝑐𝑎𝑏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6A2E32-1273-9546-A555-A56D2224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988" y="214212"/>
                <a:ext cx="2375554" cy="2246769"/>
              </a:xfrm>
              <a:prstGeom prst="rect">
                <a:avLst/>
              </a:prstGeom>
              <a:blipFill>
                <a:blip r:embed="rId6"/>
                <a:stretch>
                  <a:fillRect l="-2551" t="-10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62BFBB-EE91-134F-AF74-9C787CC76AF6}"/>
                  </a:ext>
                </a:extLst>
              </p:cNvPr>
              <p:cNvSpPr txBox="1"/>
              <p:nvPr/>
            </p:nvSpPr>
            <p:spPr>
              <a:xfrm>
                <a:off x="205889" y="878509"/>
                <a:ext cx="43715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Suffix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ea typeface="Cambria Math" panose="02040503050406030204" pitchFamily="18" charset="0"/>
                  </a:rPr>
                  <a:t>given P: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the largest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k</a:t>
                </a:r>
                <a:r>
                  <a:rPr lang="en-US" sz="2400" dirty="0"/>
                  <a:t> such that </a:t>
                </a:r>
                <a:br>
                  <a:rPr lang="en-US" sz="2400" dirty="0"/>
                </a:b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 a suffix of string </a:t>
                </a:r>
                <a:r>
                  <a:rPr lang="en-US" sz="2400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62BFBB-EE91-134F-AF74-9C787CC76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9" y="878509"/>
                <a:ext cx="4371588" cy="1200329"/>
              </a:xfrm>
              <a:prstGeom prst="rect">
                <a:avLst/>
              </a:prstGeom>
              <a:blipFill>
                <a:blip r:embed="rId7"/>
                <a:stretch>
                  <a:fillRect l="-223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/>
          <p:cNvCxnSpPr>
            <a:stCxn id="79" idx="0"/>
            <a:endCxn id="78" idx="7"/>
          </p:cNvCxnSpPr>
          <p:nvPr/>
        </p:nvCxnSpPr>
        <p:spPr>
          <a:xfrm rot="16200000" flipH="1" flipV="1">
            <a:off x="5587562" y="4578427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82" idx="0"/>
            <a:endCxn id="78" idx="7"/>
          </p:cNvCxnSpPr>
          <p:nvPr/>
        </p:nvCxnSpPr>
        <p:spPr>
          <a:xfrm rot="16200000" flipH="1" flipV="1">
            <a:off x="6669131" y="3499624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2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796077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5796077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351871"/>
                  </p:ext>
                </p:extLst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351871"/>
                  </p:ext>
                </p:extLst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5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34226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342266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4347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43472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chemeClr val="accent6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477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477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394542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3945428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29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31048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E7F11C1-1DDE-A042-884B-16D62EAC5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310485"/>
                  </p:ext>
                </p:extLst>
              </p:nvPr>
            </p:nvGraphicFramePr>
            <p:xfrm>
              <a:off x="126017" y="5059052"/>
              <a:ext cx="11898353" cy="12893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8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36223050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6452288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684111595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40770894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824485899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36501664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588301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2177015487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787004182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1988988181"/>
                        </a:ext>
                      </a:extLst>
                    </a:gridCol>
                    <a:gridCol w="459132">
                      <a:extLst>
                        <a:ext uri="{9D8B030D-6E8A-4147-A177-3AD203B41FA5}">
                          <a16:colId xmlns:a16="http://schemas.microsoft.com/office/drawing/2014/main" val="3519033201"/>
                        </a:ext>
                      </a:extLst>
                    </a:gridCol>
                  </a:tblGrid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41" r="-784906" b="-2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2941" r="-784906" b="-1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941" r="-784906" b="-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987" y="1501581"/>
              <a:ext cx="2139696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4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7742" t="-1081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Oval 41"/>
          <p:cNvSpPr/>
          <p:nvPr/>
        </p:nvSpPr>
        <p:spPr>
          <a:xfrm>
            <a:off x="4305896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0261" y="2996641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87358" y="239685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5387358" y="3125827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6466269" y="3118981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7547731" y="3125330"/>
            <a:ext cx="480291" cy="48029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8626642" y="3121746"/>
            <a:ext cx="480291" cy="48029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Oval 52"/>
          <p:cNvSpPr/>
          <p:nvPr/>
        </p:nvSpPr>
        <p:spPr>
          <a:xfrm>
            <a:off x="9705553" y="3121746"/>
            <a:ext cx="480291" cy="4802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56" name="Curved Connector 55"/>
          <p:cNvCxnSpPr>
            <a:stCxn id="53" idx="0"/>
            <a:endCxn id="48" idx="0"/>
          </p:cNvCxnSpPr>
          <p:nvPr/>
        </p:nvCxnSpPr>
        <p:spPr>
          <a:xfrm rot="16200000" flipH="1" flipV="1">
            <a:off x="7784561" y="964688"/>
            <a:ext cx="4081" cy="4318195"/>
          </a:xfrm>
          <a:prstGeom prst="curvedConnector3">
            <a:avLst>
              <a:gd name="adj1" fmla="val -1872847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3" idx="4"/>
            <a:endCxn id="51" idx="4"/>
          </p:cNvCxnSpPr>
          <p:nvPr/>
        </p:nvCxnSpPr>
        <p:spPr>
          <a:xfrm rot="5400000">
            <a:off x="8864996" y="2524918"/>
            <a:ext cx="3584" cy="2157822"/>
          </a:xfrm>
          <a:prstGeom prst="curvedConnector3">
            <a:avLst>
              <a:gd name="adj1" fmla="val 1285669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6"/>
            <a:endCxn id="48" idx="2"/>
          </p:cNvCxnSpPr>
          <p:nvPr/>
        </p:nvCxnSpPr>
        <p:spPr>
          <a:xfrm>
            <a:off x="4786187" y="3361892"/>
            <a:ext cx="601171" cy="408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6"/>
            <a:endCxn id="50" idx="2"/>
          </p:cNvCxnSpPr>
          <p:nvPr/>
        </p:nvCxnSpPr>
        <p:spPr>
          <a:xfrm flipV="1">
            <a:off x="5867649" y="3359127"/>
            <a:ext cx="598620" cy="684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6"/>
            <a:endCxn id="51" idx="2"/>
          </p:cNvCxnSpPr>
          <p:nvPr/>
        </p:nvCxnSpPr>
        <p:spPr>
          <a:xfrm>
            <a:off x="6946560" y="3359127"/>
            <a:ext cx="601171" cy="6349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6"/>
            <a:endCxn id="52" idx="2"/>
          </p:cNvCxnSpPr>
          <p:nvPr/>
        </p:nvCxnSpPr>
        <p:spPr>
          <a:xfrm flipV="1">
            <a:off x="8028022" y="3361892"/>
            <a:ext cx="598620" cy="3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6"/>
            <a:endCxn id="53" idx="2"/>
          </p:cNvCxnSpPr>
          <p:nvPr/>
        </p:nvCxnSpPr>
        <p:spPr>
          <a:xfrm>
            <a:off x="9106933" y="3361892"/>
            <a:ext cx="598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48" idx="0"/>
            <a:endCxn id="48" idx="1"/>
          </p:cNvCxnSpPr>
          <p:nvPr/>
        </p:nvCxnSpPr>
        <p:spPr>
          <a:xfrm rot="16200000" flipH="1" flipV="1">
            <a:off x="5507431" y="3076090"/>
            <a:ext cx="70337" cy="169809"/>
          </a:xfrm>
          <a:prstGeom prst="curvedConnector3">
            <a:avLst>
              <a:gd name="adj1" fmla="val -60077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407864" y="396686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154245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00117" y="299675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535092" y="2512267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662730" y="2524844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60041" y="2993730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40868" y="265204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DAD070F-2A0F-3047-B6D3-067D7097A5CC}"/>
              </a:ext>
            </a:extLst>
          </p:cNvPr>
          <p:cNvCxnSpPr>
            <a:cxnSpLocks/>
            <a:stCxn id="48" idx="4"/>
            <a:endCxn id="42" idx="4"/>
          </p:cNvCxnSpPr>
          <p:nvPr/>
        </p:nvCxnSpPr>
        <p:spPr>
          <a:xfrm rot="5400000" flipH="1">
            <a:off x="5084732" y="3063347"/>
            <a:ext cx="4081" cy="1081462"/>
          </a:xfrm>
          <a:prstGeom prst="curvedConnector3">
            <a:avLst>
              <a:gd name="adj1" fmla="val -5601568"/>
            </a:avLst>
          </a:prstGeom>
          <a:ln w="190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5A9B7D1-A0CE-8F45-97CC-5B557EB172BE}"/>
              </a:ext>
            </a:extLst>
          </p:cNvPr>
          <p:cNvSpPr txBox="1"/>
          <p:nvPr/>
        </p:nvSpPr>
        <p:spPr>
          <a:xfrm>
            <a:off x="4945288" y="3854773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65B2F-26E6-2043-8F51-C0249E25C65D}"/>
              </a:ext>
            </a:extLst>
          </p:cNvPr>
          <p:cNvSpPr txBox="1"/>
          <p:nvPr/>
        </p:nvSpPr>
        <p:spPr>
          <a:xfrm>
            <a:off x="7079028" y="2972905"/>
            <a:ext cx="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9" name="Curved Connector 78"/>
          <p:cNvCxnSpPr>
            <a:stCxn id="50" idx="0"/>
            <a:endCxn id="48" idx="7"/>
          </p:cNvCxnSpPr>
          <p:nvPr/>
        </p:nvCxnSpPr>
        <p:spPr>
          <a:xfrm rot="16200000" flipH="1" flipV="1">
            <a:off x="6213272" y="2703020"/>
            <a:ext cx="77183" cy="909103"/>
          </a:xfrm>
          <a:prstGeom prst="curvedConnector3">
            <a:avLst>
              <a:gd name="adj1" fmla="val -29617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2" idx="0"/>
            <a:endCxn id="48" idx="7"/>
          </p:cNvCxnSpPr>
          <p:nvPr/>
        </p:nvCxnSpPr>
        <p:spPr>
          <a:xfrm rot="16200000" flipH="1" flipV="1">
            <a:off x="7294841" y="1624217"/>
            <a:ext cx="74418" cy="3069476"/>
          </a:xfrm>
          <a:prstGeom prst="curvedConnector3">
            <a:avLst>
              <a:gd name="adj1" fmla="val -767959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35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3145</Words>
  <Application>Microsoft Macintosh PowerPoint</Application>
  <PresentationFormat>Widescreen</PresentationFormat>
  <Paragraphs>2822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String Matching Automaton Example</vt:lpstr>
      <vt:lpstr>String-Matching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Microsoft Office User</dc:creator>
  <cp:lastModifiedBy>Microsoft Office User</cp:lastModifiedBy>
  <cp:revision>126</cp:revision>
  <dcterms:created xsi:type="dcterms:W3CDTF">2018-04-04T18:01:29Z</dcterms:created>
  <dcterms:modified xsi:type="dcterms:W3CDTF">2019-05-08T01:41:18Z</dcterms:modified>
</cp:coreProperties>
</file>