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10" r:id="rId1"/>
  </p:sldMasterIdLst>
  <p:notesMasterIdLst>
    <p:notesMasterId r:id="rId23"/>
  </p:notesMasterIdLst>
  <p:handoutMasterIdLst>
    <p:handoutMasterId r:id="rId24"/>
  </p:handoutMasterIdLst>
  <p:sldIdLst>
    <p:sldId id="432" r:id="rId2"/>
    <p:sldId id="504" r:id="rId3"/>
    <p:sldId id="554" r:id="rId4"/>
    <p:sldId id="553" r:id="rId5"/>
    <p:sldId id="555" r:id="rId6"/>
    <p:sldId id="556" r:id="rId7"/>
    <p:sldId id="557" r:id="rId8"/>
    <p:sldId id="493" r:id="rId9"/>
    <p:sldId id="496" r:id="rId10"/>
    <p:sldId id="501" r:id="rId11"/>
    <p:sldId id="500" r:id="rId12"/>
    <p:sldId id="495" r:id="rId13"/>
    <p:sldId id="438" r:id="rId14"/>
    <p:sldId id="440" r:id="rId15"/>
    <p:sldId id="488" r:id="rId16"/>
    <p:sldId id="469" r:id="rId17"/>
    <p:sldId id="498" r:id="rId18"/>
    <p:sldId id="502" r:id="rId19"/>
    <p:sldId id="499" r:id="rId20"/>
    <p:sldId id="503" r:id="rId21"/>
    <p:sldId id="505" r:id="rId22"/>
  </p:sldIdLst>
  <p:sldSz cx="9144000" cy="6858000" type="screen4x3"/>
  <p:notesSz cx="9269413" cy="7019925"/>
  <p:defaultTextStyle>
    <a:defPPr>
      <a:defRPr lang="en-US"/>
    </a:defPPr>
    <a:lvl1pPr algn="l" rtl="0" eaLnBrk="0" fontAlgn="base" hangingPunct="0">
      <a:spcBef>
        <a:spcPct val="0"/>
      </a:spcBef>
      <a:spcAft>
        <a:spcPct val="0"/>
      </a:spcAft>
      <a:defRPr kumimoji="1" sz="1600" kern="1200">
        <a:solidFill>
          <a:schemeClr val="tx1"/>
        </a:solidFill>
        <a:latin typeface="Comic Sans MS" panose="030F0702030302020204" pitchFamily="66" charset="0"/>
        <a:ea typeface="+mn-ea"/>
        <a:cs typeface="+mn-cs"/>
      </a:defRPr>
    </a:lvl1pPr>
    <a:lvl2pPr marL="457200" algn="l" rtl="0" eaLnBrk="0" fontAlgn="base" hangingPunct="0">
      <a:spcBef>
        <a:spcPct val="0"/>
      </a:spcBef>
      <a:spcAft>
        <a:spcPct val="0"/>
      </a:spcAft>
      <a:defRPr kumimoji="1" sz="1600" kern="1200">
        <a:solidFill>
          <a:schemeClr val="tx1"/>
        </a:solidFill>
        <a:latin typeface="Comic Sans MS" panose="030F0702030302020204" pitchFamily="66" charset="0"/>
        <a:ea typeface="+mn-ea"/>
        <a:cs typeface="+mn-cs"/>
      </a:defRPr>
    </a:lvl2pPr>
    <a:lvl3pPr marL="914400" algn="l" rtl="0" eaLnBrk="0" fontAlgn="base" hangingPunct="0">
      <a:spcBef>
        <a:spcPct val="0"/>
      </a:spcBef>
      <a:spcAft>
        <a:spcPct val="0"/>
      </a:spcAft>
      <a:defRPr kumimoji="1" sz="1600" kern="1200">
        <a:solidFill>
          <a:schemeClr val="tx1"/>
        </a:solidFill>
        <a:latin typeface="Comic Sans MS" panose="030F0702030302020204" pitchFamily="66" charset="0"/>
        <a:ea typeface="+mn-ea"/>
        <a:cs typeface="+mn-cs"/>
      </a:defRPr>
    </a:lvl3pPr>
    <a:lvl4pPr marL="1371600" algn="l" rtl="0" eaLnBrk="0" fontAlgn="base" hangingPunct="0">
      <a:spcBef>
        <a:spcPct val="0"/>
      </a:spcBef>
      <a:spcAft>
        <a:spcPct val="0"/>
      </a:spcAft>
      <a:defRPr kumimoji="1" sz="1600" kern="1200">
        <a:solidFill>
          <a:schemeClr val="tx1"/>
        </a:solidFill>
        <a:latin typeface="Comic Sans MS" panose="030F0702030302020204" pitchFamily="66" charset="0"/>
        <a:ea typeface="+mn-ea"/>
        <a:cs typeface="+mn-cs"/>
      </a:defRPr>
    </a:lvl4pPr>
    <a:lvl5pPr marL="1828800" algn="l" rtl="0" eaLnBrk="0" fontAlgn="base" hangingPunct="0">
      <a:spcBef>
        <a:spcPct val="0"/>
      </a:spcBef>
      <a:spcAft>
        <a:spcPct val="0"/>
      </a:spcAft>
      <a:defRPr kumimoji="1" sz="1600" kern="1200">
        <a:solidFill>
          <a:schemeClr val="tx1"/>
        </a:solidFill>
        <a:latin typeface="Comic Sans MS" panose="030F0702030302020204" pitchFamily="66" charset="0"/>
        <a:ea typeface="+mn-ea"/>
        <a:cs typeface="+mn-cs"/>
      </a:defRPr>
    </a:lvl5pPr>
    <a:lvl6pPr marL="2286000" algn="l" defTabSz="914400" rtl="0" eaLnBrk="1" latinLnBrk="0" hangingPunct="1">
      <a:defRPr kumimoji="1" sz="1600" kern="1200">
        <a:solidFill>
          <a:schemeClr val="tx1"/>
        </a:solidFill>
        <a:latin typeface="Comic Sans MS" panose="030F0702030302020204" pitchFamily="66" charset="0"/>
        <a:ea typeface="+mn-ea"/>
        <a:cs typeface="+mn-cs"/>
      </a:defRPr>
    </a:lvl6pPr>
    <a:lvl7pPr marL="2743200" algn="l" defTabSz="914400" rtl="0" eaLnBrk="1" latinLnBrk="0" hangingPunct="1">
      <a:defRPr kumimoji="1" sz="1600" kern="1200">
        <a:solidFill>
          <a:schemeClr val="tx1"/>
        </a:solidFill>
        <a:latin typeface="Comic Sans MS" panose="030F0702030302020204" pitchFamily="66" charset="0"/>
        <a:ea typeface="+mn-ea"/>
        <a:cs typeface="+mn-cs"/>
      </a:defRPr>
    </a:lvl7pPr>
    <a:lvl8pPr marL="3200400" algn="l" defTabSz="914400" rtl="0" eaLnBrk="1" latinLnBrk="0" hangingPunct="1">
      <a:defRPr kumimoji="1" sz="1600" kern="1200">
        <a:solidFill>
          <a:schemeClr val="tx1"/>
        </a:solidFill>
        <a:latin typeface="Comic Sans MS" panose="030F0702030302020204" pitchFamily="66" charset="0"/>
        <a:ea typeface="+mn-ea"/>
        <a:cs typeface="+mn-cs"/>
      </a:defRPr>
    </a:lvl8pPr>
    <a:lvl9pPr marL="3657600" algn="l" defTabSz="914400" rtl="0" eaLnBrk="1" latinLnBrk="0" hangingPunct="1">
      <a:defRPr kumimoji="1" sz="1600" kern="1200">
        <a:solidFill>
          <a:schemeClr val="tx1"/>
        </a:solidFill>
        <a:latin typeface="Comic Sans MS" panose="030F0702030302020204"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10">
          <p15:clr>
            <a:srgbClr val="A4A3A4"/>
          </p15:clr>
        </p15:guide>
        <p15:guide id="2" pos="291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frameSlides="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080"/>
    <a:srgbClr val="006600"/>
    <a:srgbClr val="003399"/>
    <a:srgbClr val="990033"/>
    <a:srgbClr val="9D5B9D"/>
    <a:srgbClr val="336699"/>
    <a:srgbClr val="FFFFFF"/>
    <a:srgbClr val="CC0000"/>
    <a:srgbClr val="00999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675" autoAdjust="0"/>
    <p:restoredTop sz="87408" autoAdjust="0"/>
  </p:normalViewPr>
  <p:slideViewPr>
    <p:cSldViewPr snapToGrid="0">
      <p:cViewPr varScale="1">
        <p:scale>
          <a:sx n="133" d="100"/>
          <a:sy n="133" d="100"/>
        </p:scale>
        <p:origin x="786"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1864" y="48"/>
      </p:cViewPr>
      <p:guideLst>
        <p:guide orient="horz" pos="2210"/>
        <p:guide pos="291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4014788"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235" tIns="46617" rIns="93235" bIns="46617" numCol="1" anchor="t" anchorCtr="0" compatLnSpc="1">
            <a:prstTxWarp prst="textNoShape">
              <a:avLst/>
            </a:prstTxWarp>
          </a:bodyPr>
          <a:lstStyle>
            <a:lvl1pPr defTabSz="931863">
              <a:defRPr kumimoji="0" sz="1200">
                <a:latin typeface="Comic Sans MS" pitchFamily="92" charset="0"/>
              </a:defRPr>
            </a:lvl1pPr>
          </a:lstStyle>
          <a:p>
            <a:pPr>
              <a:defRPr/>
            </a:pPr>
            <a:endParaRPr lang="en-US" altLang="en-US"/>
          </a:p>
        </p:txBody>
      </p:sp>
      <p:sp>
        <p:nvSpPr>
          <p:cNvPr id="14339" name="Rectangle 3"/>
          <p:cNvSpPr>
            <a:spLocks noGrp="1" noChangeArrowheads="1"/>
          </p:cNvSpPr>
          <p:nvPr>
            <p:ph type="dt" sz="quarter" idx="1"/>
          </p:nvPr>
        </p:nvSpPr>
        <p:spPr bwMode="auto">
          <a:xfrm>
            <a:off x="5254625" y="0"/>
            <a:ext cx="4014788"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235" tIns="46617" rIns="93235" bIns="46617" numCol="1" anchor="t" anchorCtr="0" compatLnSpc="1">
            <a:prstTxWarp prst="textNoShape">
              <a:avLst/>
            </a:prstTxWarp>
          </a:bodyPr>
          <a:lstStyle>
            <a:lvl1pPr algn="r" defTabSz="931863">
              <a:defRPr kumimoji="0" sz="1200">
                <a:latin typeface="Comic Sans MS" pitchFamily="92" charset="0"/>
              </a:defRPr>
            </a:lvl1pPr>
          </a:lstStyle>
          <a:p>
            <a:pPr>
              <a:defRPr/>
            </a:pPr>
            <a:fld id="{DC037533-458B-414A-8D0F-0DE1A6BB431A}" type="datetime1">
              <a:rPr lang="en-US" altLang="en-US"/>
              <a:pPr>
                <a:defRPr/>
              </a:pPr>
              <a:t>4/16/2019</a:t>
            </a:fld>
            <a:endParaRPr lang="en-US" altLang="en-US"/>
          </a:p>
        </p:txBody>
      </p:sp>
      <p:sp>
        <p:nvSpPr>
          <p:cNvPr id="14340" name="Rectangle 4"/>
          <p:cNvSpPr>
            <a:spLocks noGrp="1" noChangeArrowheads="1"/>
          </p:cNvSpPr>
          <p:nvPr>
            <p:ph type="ftr" sz="quarter" idx="2"/>
          </p:nvPr>
        </p:nvSpPr>
        <p:spPr bwMode="auto">
          <a:xfrm>
            <a:off x="0" y="6667500"/>
            <a:ext cx="4014788"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235" tIns="46617" rIns="93235" bIns="46617" numCol="1" anchor="b" anchorCtr="0" compatLnSpc="1">
            <a:prstTxWarp prst="textNoShape">
              <a:avLst/>
            </a:prstTxWarp>
          </a:bodyPr>
          <a:lstStyle>
            <a:lvl1pPr defTabSz="931863">
              <a:defRPr kumimoji="0" sz="1200">
                <a:latin typeface="Comic Sans MS" pitchFamily="92" charset="0"/>
              </a:defRPr>
            </a:lvl1pPr>
          </a:lstStyle>
          <a:p>
            <a:pPr>
              <a:defRPr/>
            </a:pPr>
            <a:endParaRPr lang="en-US" altLang="en-US"/>
          </a:p>
        </p:txBody>
      </p:sp>
      <p:sp>
        <p:nvSpPr>
          <p:cNvPr id="14341" name="Rectangle 5"/>
          <p:cNvSpPr>
            <a:spLocks noGrp="1" noChangeArrowheads="1"/>
          </p:cNvSpPr>
          <p:nvPr>
            <p:ph type="sldNum" sz="quarter" idx="3"/>
          </p:nvPr>
        </p:nvSpPr>
        <p:spPr bwMode="auto">
          <a:xfrm>
            <a:off x="5254625" y="6667500"/>
            <a:ext cx="4014788"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235" tIns="46617" rIns="93235" bIns="46617" numCol="1" anchor="b" anchorCtr="0" compatLnSpc="1">
            <a:prstTxWarp prst="textNoShape">
              <a:avLst/>
            </a:prstTxWarp>
          </a:bodyPr>
          <a:lstStyle>
            <a:lvl1pPr algn="r" defTabSz="931863">
              <a:defRPr kumimoji="0" sz="1200"/>
            </a:lvl1pPr>
          </a:lstStyle>
          <a:p>
            <a:fld id="{F9082A74-49A7-44F7-913E-05C358C151C9}" type="slidenum">
              <a:rPr lang="en-US" altLang="en-US"/>
              <a:pPr/>
              <a:t>‹#›</a:t>
            </a:fld>
            <a:endParaRPr lang="en-US" altLang="en-US"/>
          </a:p>
        </p:txBody>
      </p:sp>
    </p:spTree>
    <p:extLst>
      <p:ext uri="{BB962C8B-B14F-4D97-AF65-F5344CB8AC3E}">
        <p14:creationId xmlns:p14="http://schemas.microsoft.com/office/powerpoint/2010/main" val="2967406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8"/>
          <p:cNvSpPr>
            <a:spLocks noGrp="1" noChangeArrowheads="1"/>
          </p:cNvSpPr>
          <p:nvPr>
            <p:ph type="hdr" sz="quarter"/>
          </p:nvPr>
        </p:nvSpPr>
        <p:spPr bwMode="auto">
          <a:xfrm>
            <a:off x="0" y="0"/>
            <a:ext cx="4014788"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235" tIns="46617" rIns="93235" bIns="46617" numCol="1" anchor="t" anchorCtr="0" compatLnSpc="1">
            <a:prstTxWarp prst="textNoShape">
              <a:avLst/>
            </a:prstTxWarp>
          </a:bodyPr>
          <a:lstStyle>
            <a:lvl1pPr defTabSz="931863">
              <a:defRPr kumimoji="0" sz="1200">
                <a:latin typeface="Comic Sans MS" pitchFamily="92" charset="0"/>
              </a:defRPr>
            </a:lvl1pPr>
          </a:lstStyle>
          <a:p>
            <a:pPr>
              <a:defRPr/>
            </a:pPr>
            <a:endParaRPr lang="en-US" altLang="en-US"/>
          </a:p>
        </p:txBody>
      </p:sp>
      <p:sp>
        <p:nvSpPr>
          <p:cNvPr id="20483" name="Rectangle 9"/>
          <p:cNvSpPr>
            <a:spLocks noGrp="1" noRot="1" noChangeAspect="1" noChangeArrowheads="1"/>
          </p:cNvSpPr>
          <p:nvPr>
            <p:ph type="sldImg" idx="2"/>
          </p:nvPr>
        </p:nvSpPr>
        <p:spPr bwMode="auto">
          <a:xfrm>
            <a:off x="2879725" y="527050"/>
            <a:ext cx="3509963" cy="2632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8" name="Rectangle 10"/>
          <p:cNvSpPr>
            <a:spLocks noGrp="1" noChangeArrowheads="1"/>
          </p:cNvSpPr>
          <p:nvPr>
            <p:ph type="body" sz="quarter" idx="3"/>
          </p:nvPr>
        </p:nvSpPr>
        <p:spPr bwMode="auto">
          <a:xfrm>
            <a:off x="1236663" y="3333750"/>
            <a:ext cx="6796087" cy="315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235" tIns="46617" rIns="93235" bIns="46617"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059" name="Rectangle 11"/>
          <p:cNvSpPr>
            <a:spLocks noGrp="1" noChangeArrowheads="1"/>
          </p:cNvSpPr>
          <p:nvPr>
            <p:ph type="dt" idx="1"/>
          </p:nvPr>
        </p:nvSpPr>
        <p:spPr bwMode="auto">
          <a:xfrm>
            <a:off x="5254625" y="0"/>
            <a:ext cx="4014788"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235" tIns="46617" rIns="93235" bIns="46617" numCol="1" anchor="t" anchorCtr="0" compatLnSpc="1">
            <a:prstTxWarp prst="textNoShape">
              <a:avLst/>
            </a:prstTxWarp>
          </a:bodyPr>
          <a:lstStyle>
            <a:lvl1pPr algn="r" defTabSz="931863">
              <a:defRPr kumimoji="0" sz="1200">
                <a:latin typeface="Comic Sans MS" pitchFamily="92" charset="0"/>
              </a:defRPr>
            </a:lvl1pPr>
          </a:lstStyle>
          <a:p>
            <a:pPr>
              <a:defRPr/>
            </a:pPr>
            <a:fld id="{F4EBE423-FA4C-4109-A680-B64E132339E4}" type="datetime1">
              <a:rPr lang="en-US" altLang="en-US"/>
              <a:pPr>
                <a:defRPr/>
              </a:pPr>
              <a:t>4/16/2019</a:t>
            </a:fld>
            <a:endParaRPr lang="en-US" altLang="en-US"/>
          </a:p>
        </p:txBody>
      </p:sp>
      <p:sp>
        <p:nvSpPr>
          <p:cNvPr id="2060" name="Rectangle 12"/>
          <p:cNvSpPr>
            <a:spLocks noGrp="1" noChangeArrowheads="1"/>
          </p:cNvSpPr>
          <p:nvPr>
            <p:ph type="ftr" sz="quarter" idx="4"/>
          </p:nvPr>
        </p:nvSpPr>
        <p:spPr bwMode="auto">
          <a:xfrm>
            <a:off x="0" y="6667500"/>
            <a:ext cx="4014788"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235" tIns="46617" rIns="93235" bIns="46617" numCol="1" anchor="b" anchorCtr="0" compatLnSpc="1">
            <a:prstTxWarp prst="textNoShape">
              <a:avLst/>
            </a:prstTxWarp>
          </a:bodyPr>
          <a:lstStyle>
            <a:lvl1pPr defTabSz="931863">
              <a:defRPr kumimoji="0" sz="1200">
                <a:latin typeface="Comic Sans MS" pitchFamily="92" charset="0"/>
              </a:defRPr>
            </a:lvl1pPr>
          </a:lstStyle>
          <a:p>
            <a:pPr>
              <a:defRPr/>
            </a:pPr>
            <a:endParaRPr lang="en-US" altLang="en-US"/>
          </a:p>
        </p:txBody>
      </p:sp>
      <p:sp>
        <p:nvSpPr>
          <p:cNvPr id="2061" name="Rectangle 13"/>
          <p:cNvSpPr>
            <a:spLocks noGrp="1" noChangeArrowheads="1"/>
          </p:cNvSpPr>
          <p:nvPr>
            <p:ph type="sldNum" sz="quarter" idx="5"/>
          </p:nvPr>
        </p:nvSpPr>
        <p:spPr bwMode="auto">
          <a:xfrm>
            <a:off x="5254625" y="6667500"/>
            <a:ext cx="4014788"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235" tIns="46617" rIns="93235" bIns="46617" numCol="1" anchor="b" anchorCtr="0" compatLnSpc="1">
            <a:prstTxWarp prst="textNoShape">
              <a:avLst/>
            </a:prstTxWarp>
          </a:bodyPr>
          <a:lstStyle>
            <a:lvl1pPr algn="r" defTabSz="931863">
              <a:defRPr kumimoji="0" sz="1200"/>
            </a:lvl1pPr>
          </a:lstStyle>
          <a:p>
            <a:fld id="{5BCA9B7E-301E-4610-AC58-1837AACCBFA5}" type="slidenum">
              <a:rPr lang="en-US" altLang="en-US"/>
              <a:pPr/>
              <a:t>‹#›</a:t>
            </a:fld>
            <a:endParaRPr lang="en-US" altLang="en-US"/>
          </a:p>
        </p:txBody>
      </p:sp>
    </p:spTree>
    <p:extLst>
      <p:ext uri="{BB962C8B-B14F-4D97-AF65-F5344CB8AC3E}">
        <p14:creationId xmlns:p14="http://schemas.microsoft.com/office/powerpoint/2010/main" val="27472477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Comic Sans MS" pitchFamily="92" charset="0"/>
        <a:ea typeface="+mn-ea"/>
        <a:cs typeface="+mn-cs"/>
      </a:defRPr>
    </a:lvl1pPr>
    <a:lvl2pPr marL="457200" algn="l" rtl="0" eaLnBrk="0" fontAlgn="base" hangingPunct="0">
      <a:spcBef>
        <a:spcPct val="30000"/>
      </a:spcBef>
      <a:spcAft>
        <a:spcPct val="0"/>
      </a:spcAft>
      <a:defRPr kumimoji="1" sz="1200" kern="1200">
        <a:solidFill>
          <a:schemeClr val="tx1"/>
        </a:solidFill>
        <a:latin typeface="Comic Sans MS" pitchFamily="92" charset="0"/>
        <a:ea typeface="+mn-ea"/>
        <a:cs typeface="+mn-cs"/>
      </a:defRPr>
    </a:lvl2pPr>
    <a:lvl3pPr marL="914400" algn="l" rtl="0" eaLnBrk="0" fontAlgn="base" hangingPunct="0">
      <a:spcBef>
        <a:spcPct val="30000"/>
      </a:spcBef>
      <a:spcAft>
        <a:spcPct val="0"/>
      </a:spcAft>
      <a:defRPr kumimoji="1" sz="1200" kern="1200">
        <a:solidFill>
          <a:schemeClr val="tx1"/>
        </a:solidFill>
        <a:latin typeface="Comic Sans MS" pitchFamily="92"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Comic Sans MS" pitchFamily="92"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Comic Sans MS" pitchFamily="9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629762"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9763" name="Rectangle 3"/>
          <p:cNvSpPr>
            <a:spLocks noGrp="1" noChangeArrowheads="1"/>
          </p:cNvSpPr>
          <p:nvPr>
            <p:ph type="ctrTitle" sz="quarter"/>
          </p:nvPr>
        </p:nvSpPr>
        <p:spPr>
          <a:xfrm>
            <a:off x="0" y="0"/>
            <a:ext cx="9144000" cy="1524000"/>
          </a:xfrm>
        </p:spPr>
        <p:txBody>
          <a:bodyPr anchor="b"/>
          <a:lstStyle>
            <a:lvl1pPr>
              <a:lnSpc>
                <a:spcPct val="80000"/>
              </a:lnSpc>
              <a:defRPr sz="3200"/>
            </a:lvl1pPr>
          </a:lstStyle>
          <a:p>
            <a:pPr lvl="0"/>
            <a:r>
              <a:rPr lang="zh-CN" altLang="en-US" noProof="0" dirty="0"/>
              <a:t>单击此处编辑母版标题样式</a:t>
            </a:r>
            <a:endParaRPr lang="en-US" altLang="en-US" noProof="0" dirty="0"/>
          </a:p>
        </p:txBody>
      </p:sp>
      <p:sp>
        <p:nvSpPr>
          <p:cNvPr id="629764" name="Rectangle 4"/>
          <p:cNvSpPr>
            <a:spLocks noGrp="1" noChangeArrowheads="1"/>
          </p:cNvSpPr>
          <p:nvPr>
            <p:ph type="subTitle" sz="quarter" idx="1"/>
          </p:nvPr>
        </p:nvSpPr>
        <p:spPr>
          <a:xfrm>
            <a:off x="1220788" y="2671763"/>
            <a:ext cx="7162800" cy="3094037"/>
          </a:xfrm>
          <a:extLst>
            <a:ext uri="{91240B29-F687-4F45-9708-019B960494DF}">
              <a14:hiddenLine xmlns:a14="http://schemas.microsoft.com/office/drawing/2010/main" w="9525">
                <a:solidFill>
                  <a:schemeClr val="tx1"/>
                </a:solidFill>
                <a:miter lim="800000"/>
                <a:headEnd/>
                <a:tailEnd type="none" w="sm" len="sm"/>
              </a14:hiddenLine>
            </a:ext>
          </a:extLst>
        </p:spPr>
        <p:txBody>
          <a:bodyPr/>
          <a:lstStyle>
            <a:lvl1pPr defTabSz="915988">
              <a:defRPr sz="2000" baseline="0"/>
            </a:lvl1pPr>
          </a:lstStyle>
          <a:p>
            <a:pPr lvl="0"/>
            <a:r>
              <a:rPr lang="zh-CN" altLang="en-US" noProof="0" dirty="0"/>
              <a:t>单击此处编辑母版副标题样式</a:t>
            </a:r>
            <a:endParaRPr lang="en-US" altLang="en-US" noProof="0" dirty="0"/>
          </a:p>
        </p:txBody>
      </p:sp>
    </p:spTree>
    <p:extLst>
      <p:ext uri="{BB962C8B-B14F-4D97-AF65-F5344CB8AC3E}">
        <p14:creationId xmlns:p14="http://schemas.microsoft.com/office/powerpoint/2010/main" val="1105816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Slide Number Placeholder 3"/>
          <p:cNvSpPr>
            <a:spLocks noGrp="1"/>
          </p:cNvSpPr>
          <p:nvPr>
            <p:ph type="sldNum" sz="quarter" idx="10"/>
          </p:nvPr>
        </p:nvSpPr>
        <p:spPr/>
        <p:txBody>
          <a:bodyPr/>
          <a:lstStyle>
            <a:lvl1pPr>
              <a:defRPr/>
            </a:lvl1pPr>
          </a:lstStyle>
          <a:p>
            <a:fld id="{EFC85E8F-AEDC-4434-AF61-CBF3EC128081}" type="slidenum">
              <a:rPr lang="en-US" altLang="en-US" smtClean="0"/>
              <a:pPr/>
              <a:t>‹#›</a:t>
            </a:fld>
            <a:endParaRPr lang="en-US" altLang="en-US" sz="1400"/>
          </a:p>
        </p:txBody>
      </p:sp>
    </p:spTree>
    <p:extLst>
      <p:ext uri="{BB962C8B-B14F-4D97-AF65-F5344CB8AC3E}">
        <p14:creationId xmlns:p14="http://schemas.microsoft.com/office/powerpoint/2010/main" val="2603920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52400"/>
            <a:ext cx="2286000" cy="6172200"/>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0" y="152400"/>
            <a:ext cx="6705600" cy="6172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Slide Number Placeholder 3"/>
          <p:cNvSpPr>
            <a:spLocks noGrp="1"/>
          </p:cNvSpPr>
          <p:nvPr>
            <p:ph type="sldNum" sz="quarter" idx="10"/>
          </p:nvPr>
        </p:nvSpPr>
        <p:spPr/>
        <p:txBody>
          <a:bodyPr/>
          <a:lstStyle>
            <a:lvl1pPr>
              <a:defRPr/>
            </a:lvl1pPr>
          </a:lstStyle>
          <a:p>
            <a:fld id="{A583FDAE-D57C-46AD-911C-7CF5F31AEEAA}" type="slidenum">
              <a:rPr lang="en-US" altLang="en-US" smtClean="0"/>
              <a:pPr/>
              <a:t>‹#›</a:t>
            </a:fld>
            <a:endParaRPr lang="en-US" altLang="en-US" sz="1400"/>
          </a:p>
        </p:txBody>
      </p:sp>
    </p:spTree>
    <p:extLst>
      <p:ext uri="{BB962C8B-B14F-4D97-AF65-F5344CB8AC3E}">
        <p14:creationId xmlns:p14="http://schemas.microsoft.com/office/powerpoint/2010/main" val="880171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457200"/>
          </a:xfrm>
        </p:spPr>
        <p:txBody>
          <a:bodyPr/>
          <a:lstStyle>
            <a:lvl1pPr>
              <a:defRPr sz="2400" baseline="0"/>
            </a:lvl1pPr>
          </a:lstStyle>
          <a:p>
            <a:r>
              <a:rPr lang="zh-CN" altLang="en-US" dirty="0"/>
              <a:t>单击此处编辑母版标题样式</a:t>
            </a:r>
            <a:endParaRPr lang="en-US" dirty="0"/>
          </a:p>
        </p:txBody>
      </p:sp>
      <p:sp>
        <p:nvSpPr>
          <p:cNvPr id="3" name="Content Placeholder 2"/>
          <p:cNvSpPr>
            <a:spLocks noGrp="1"/>
          </p:cNvSpPr>
          <p:nvPr>
            <p:ph idx="1"/>
          </p:nvPr>
        </p:nvSpPr>
        <p:spPr>
          <a:xfrm>
            <a:off x="609600" y="914400"/>
            <a:ext cx="7848600" cy="5410200"/>
          </a:xfrm>
        </p:spPr>
        <p:txBody>
          <a:bodyPr/>
          <a:lstStyle>
            <a:lvl1pPr>
              <a:lnSpc>
                <a:spcPct val="100000"/>
              </a:lnSpc>
              <a:spcBef>
                <a:spcPts val="1200"/>
              </a:spcBef>
              <a:spcAft>
                <a:spcPts val="0"/>
              </a:spcAft>
              <a:defRPr sz="2200" baseline="0">
                <a:solidFill>
                  <a:schemeClr val="tx1"/>
                </a:solidFill>
                <a:latin typeface="Calibri" panose="020F0502020204030204" pitchFamily="34" charset="0"/>
              </a:defRPr>
            </a:lvl1pPr>
            <a:lvl2pPr>
              <a:defRPr sz="2200" baseline="0">
                <a:latin typeface="Calibri" panose="020F0502020204030204" pitchFamily="34" charset="0"/>
              </a:defRPr>
            </a:lvl2pPr>
            <a:lvl3pPr>
              <a:defRPr sz="2200" baseline="0">
                <a:latin typeface="Calibri" panose="020F0502020204030204" pitchFamily="34" charset="0"/>
              </a:defRPr>
            </a:lvl3pPr>
            <a:lvl4pPr>
              <a:defRPr sz="2200" baseline="0">
                <a:latin typeface="Calibri" panose="020F0502020204030204" pitchFamily="34" charset="0"/>
              </a:defRPr>
            </a:lvl4pPr>
            <a:lvl5pPr>
              <a:defRPr sz="2200" baseline="0">
                <a:latin typeface="Calibri" panose="020F0502020204030204" pitchFamily="34"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Slide Number Placeholder 3"/>
          <p:cNvSpPr>
            <a:spLocks noGrp="1"/>
          </p:cNvSpPr>
          <p:nvPr>
            <p:ph type="sldNum" sz="quarter" idx="10"/>
          </p:nvPr>
        </p:nvSpPr>
        <p:spPr>
          <a:xfrm>
            <a:off x="7191865" y="6591692"/>
            <a:ext cx="1905000" cy="228600"/>
          </a:xfrm>
        </p:spPr>
        <p:txBody>
          <a:bodyPr/>
          <a:lstStyle>
            <a:lvl1pPr>
              <a:defRPr sz="1000" baseline="0"/>
            </a:lvl1pPr>
          </a:lstStyle>
          <a:p>
            <a:fld id="{2783EFA4-6284-4AB8-B3E7-5E7F2FB51AB8}" type="slidenum">
              <a:rPr lang="en-US" altLang="en-US" smtClean="0"/>
              <a:pPr/>
              <a:t>‹#›</a:t>
            </a:fld>
            <a:endParaRPr lang="en-US" altLang="en-US" dirty="0"/>
          </a:p>
        </p:txBody>
      </p:sp>
    </p:spTree>
    <p:extLst>
      <p:ext uri="{BB962C8B-B14F-4D97-AF65-F5344CB8AC3E}">
        <p14:creationId xmlns:p14="http://schemas.microsoft.com/office/powerpoint/2010/main" val="1806565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p>
        </p:txBody>
      </p:sp>
      <p:sp>
        <p:nvSpPr>
          <p:cNvPr id="4" name="Slide Number Placeholder 3"/>
          <p:cNvSpPr>
            <a:spLocks noGrp="1"/>
          </p:cNvSpPr>
          <p:nvPr>
            <p:ph type="sldNum" sz="quarter" idx="10"/>
          </p:nvPr>
        </p:nvSpPr>
        <p:spPr/>
        <p:txBody>
          <a:bodyPr/>
          <a:lstStyle>
            <a:lvl1pPr>
              <a:defRPr/>
            </a:lvl1pPr>
          </a:lstStyle>
          <a:p>
            <a:fld id="{F5EAFFC3-0C30-4563-8F05-E03C50B9DFEE}" type="slidenum">
              <a:rPr lang="en-US" altLang="en-US" smtClean="0"/>
              <a:pPr/>
              <a:t>‹#›</a:t>
            </a:fld>
            <a:endParaRPr lang="en-US" altLang="en-US" sz="1400"/>
          </a:p>
        </p:txBody>
      </p:sp>
    </p:spTree>
    <p:extLst>
      <p:ext uri="{BB962C8B-B14F-4D97-AF65-F5344CB8AC3E}">
        <p14:creationId xmlns:p14="http://schemas.microsoft.com/office/powerpoint/2010/main" val="883805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609600" y="914400"/>
            <a:ext cx="38481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4610100" y="914400"/>
            <a:ext cx="38481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Slide Number Placeholder 4"/>
          <p:cNvSpPr>
            <a:spLocks noGrp="1"/>
          </p:cNvSpPr>
          <p:nvPr>
            <p:ph type="sldNum" sz="quarter" idx="10"/>
          </p:nvPr>
        </p:nvSpPr>
        <p:spPr/>
        <p:txBody>
          <a:bodyPr/>
          <a:lstStyle>
            <a:lvl1pPr>
              <a:defRPr/>
            </a:lvl1pPr>
          </a:lstStyle>
          <a:p>
            <a:fld id="{6C614F17-CE23-4720-B844-8A549BD96506}" type="slidenum">
              <a:rPr lang="en-US" altLang="en-US" smtClean="0"/>
              <a:pPr/>
              <a:t>‹#›</a:t>
            </a:fld>
            <a:endParaRPr lang="en-US" altLang="en-US" sz="1400"/>
          </a:p>
        </p:txBody>
      </p:sp>
    </p:spTree>
    <p:extLst>
      <p:ext uri="{BB962C8B-B14F-4D97-AF65-F5344CB8AC3E}">
        <p14:creationId xmlns:p14="http://schemas.microsoft.com/office/powerpoint/2010/main" val="1741929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Slide Number Placeholder 6"/>
          <p:cNvSpPr>
            <a:spLocks noGrp="1"/>
          </p:cNvSpPr>
          <p:nvPr>
            <p:ph type="sldNum" sz="quarter" idx="10"/>
          </p:nvPr>
        </p:nvSpPr>
        <p:spPr/>
        <p:txBody>
          <a:bodyPr/>
          <a:lstStyle>
            <a:lvl1pPr>
              <a:defRPr/>
            </a:lvl1pPr>
          </a:lstStyle>
          <a:p>
            <a:fld id="{C55D1D61-2D6A-4081-AD15-3E7FA526351C}" type="slidenum">
              <a:rPr lang="en-US" altLang="en-US" smtClean="0"/>
              <a:pPr/>
              <a:t>‹#›</a:t>
            </a:fld>
            <a:endParaRPr lang="en-US" altLang="en-US" sz="1400"/>
          </a:p>
        </p:txBody>
      </p:sp>
    </p:spTree>
    <p:extLst>
      <p:ext uri="{BB962C8B-B14F-4D97-AF65-F5344CB8AC3E}">
        <p14:creationId xmlns:p14="http://schemas.microsoft.com/office/powerpoint/2010/main" val="577227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Slide Number Placeholder 2"/>
          <p:cNvSpPr>
            <a:spLocks noGrp="1"/>
          </p:cNvSpPr>
          <p:nvPr>
            <p:ph type="sldNum" sz="quarter" idx="10"/>
          </p:nvPr>
        </p:nvSpPr>
        <p:spPr/>
        <p:txBody>
          <a:bodyPr/>
          <a:lstStyle>
            <a:lvl1pPr>
              <a:defRPr/>
            </a:lvl1pPr>
          </a:lstStyle>
          <a:p>
            <a:fld id="{E095C211-9645-4D05-B941-BF70B00C14FE}" type="slidenum">
              <a:rPr lang="en-US" altLang="en-US" smtClean="0"/>
              <a:pPr/>
              <a:t>‹#›</a:t>
            </a:fld>
            <a:endParaRPr lang="en-US" altLang="en-US" sz="1400"/>
          </a:p>
        </p:txBody>
      </p:sp>
    </p:spTree>
    <p:extLst>
      <p:ext uri="{BB962C8B-B14F-4D97-AF65-F5344CB8AC3E}">
        <p14:creationId xmlns:p14="http://schemas.microsoft.com/office/powerpoint/2010/main" val="3428279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A08C0595-9900-4D45-AFB5-2A852F3A7600}" type="slidenum">
              <a:rPr lang="en-US" altLang="en-US" smtClean="0"/>
              <a:pPr/>
              <a:t>‹#›</a:t>
            </a:fld>
            <a:endParaRPr lang="en-US" altLang="en-US" sz="1400"/>
          </a:p>
        </p:txBody>
      </p:sp>
    </p:spTree>
    <p:extLst>
      <p:ext uri="{BB962C8B-B14F-4D97-AF65-F5344CB8AC3E}">
        <p14:creationId xmlns:p14="http://schemas.microsoft.com/office/powerpoint/2010/main" val="836399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Slide Number Placeholder 4"/>
          <p:cNvSpPr>
            <a:spLocks noGrp="1"/>
          </p:cNvSpPr>
          <p:nvPr>
            <p:ph type="sldNum" sz="quarter" idx="10"/>
          </p:nvPr>
        </p:nvSpPr>
        <p:spPr/>
        <p:txBody>
          <a:bodyPr/>
          <a:lstStyle>
            <a:lvl1pPr>
              <a:defRPr/>
            </a:lvl1pPr>
          </a:lstStyle>
          <a:p>
            <a:fld id="{FB8BBDFB-9B7A-4FFA-A99C-1661A35E9CC1}" type="slidenum">
              <a:rPr lang="en-US" altLang="en-US" smtClean="0"/>
              <a:pPr/>
              <a:t>‹#›</a:t>
            </a:fld>
            <a:endParaRPr lang="en-US" altLang="en-US" sz="1400"/>
          </a:p>
        </p:txBody>
      </p:sp>
    </p:spTree>
    <p:extLst>
      <p:ext uri="{BB962C8B-B14F-4D97-AF65-F5344CB8AC3E}">
        <p14:creationId xmlns:p14="http://schemas.microsoft.com/office/powerpoint/2010/main" val="2034351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Slide Number Placeholder 4"/>
          <p:cNvSpPr>
            <a:spLocks noGrp="1"/>
          </p:cNvSpPr>
          <p:nvPr>
            <p:ph type="sldNum" sz="quarter" idx="10"/>
          </p:nvPr>
        </p:nvSpPr>
        <p:spPr/>
        <p:txBody>
          <a:bodyPr/>
          <a:lstStyle>
            <a:lvl1pPr>
              <a:defRPr/>
            </a:lvl1pPr>
          </a:lstStyle>
          <a:p>
            <a:fld id="{BA535C9C-A170-49F1-8126-8FEF22035894}" type="slidenum">
              <a:rPr lang="en-US" altLang="en-US" smtClean="0"/>
              <a:pPr/>
              <a:t>‹#›</a:t>
            </a:fld>
            <a:endParaRPr lang="en-US" altLang="en-US" sz="1400"/>
          </a:p>
        </p:txBody>
      </p:sp>
    </p:spTree>
    <p:extLst>
      <p:ext uri="{BB962C8B-B14F-4D97-AF65-F5344CB8AC3E}">
        <p14:creationId xmlns:p14="http://schemas.microsoft.com/office/powerpoint/2010/main" val="3910709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28738" name="Rectangle 2"/>
          <p:cNvSpPr>
            <a:spLocks noGrp="1" noChangeArrowheads="1"/>
          </p:cNvSpPr>
          <p:nvPr>
            <p:ph type="title"/>
          </p:nvPr>
        </p:nvSpPr>
        <p:spPr bwMode="auto">
          <a:xfrm>
            <a:off x="0" y="304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dirty="0"/>
              <a:t>单击此处编辑母版标题样式</a:t>
            </a:r>
            <a:endParaRPr lang="en-US" altLang="en-US" dirty="0"/>
          </a:p>
        </p:txBody>
      </p:sp>
      <p:sp>
        <p:nvSpPr>
          <p:cNvPr id="628739" name="Rectangle 3"/>
          <p:cNvSpPr>
            <a:spLocks noGrp="1" noChangeArrowheads="1"/>
          </p:cNvSpPr>
          <p:nvPr>
            <p:ph type="body" idx="1"/>
          </p:nvPr>
        </p:nvSpPr>
        <p:spPr bwMode="auto">
          <a:xfrm>
            <a:off x="609600" y="914400"/>
            <a:ext cx="78486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en-US" dirty="0"/>
          </a:p>
        </p:txBody>
      </p:sp>
      <p:sp>
        <p:nvSpPr>
          <p:cNvPr id="628740" name="Rectangle 4"/>
          <p:cNvSpPr>
            <a:spLocks noGrp="1" noChangeArrowheads="1"/>
          </p:cNvSpPr>
          <p:nvPr>
            <p:ph type="sldNum" sz="quarter" idx="4"/>
          </p:nvPr>
        </p:nvSpPr>
        <p:spPr bwMode="auto">
          <a:xfrm>
            <a:off x="7239000" y="6629400"/>
            <a:ext cx="1905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800"/>
            </a:lvl1pPr>
          </a:lstStyle>
          <a:p>
            <a:fld id="{A9B7374D-636F-48DF-88AE-6A92757C8362}" type="slidenum">
              <a:rPr lang="en-US" altLang="en-US" smtClean="0"/>
              <a:pPr/>
              <a:t>‹#›</a:t>
            </a:fld>
            <a:endParaRPr lang="en-US" altLang="en-US" sz="1400" dirty="0"/>
          </a:p>
        </p:txBody>
      </p:sp>
    </p:spTree>
    <p:extLst>
      <p:ext uri="{BB962C8B-B14F-4D97-AF65-F5344CB8AC3E}">
        <p14:creationId xmlns:p14="http://schemas.microsoft.com/office/powerpoint/2010/main" val="4213830608"/>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hf hdr="0" ftr="0" dt="0"/>
  <p:txStyles>
    <p:titleStyle>
      <a:lvl1pPr algn="ctr" rtl="0" eaLnBrk="1" fontAlgn="base" hangingPunct="1">
        <a:lnSpc>
          <a:spcPct val="70000"/>
        </a:lnSpc>
        <a:spcBef>
          <a:spcPct val="0"/>
        </a:spcBef>
        <a:spcAft>
          <a:spcPct val="0"/>
        </a:spcAft>
        <a:defRPr kumimoji="1" sz="2400" baseline="0">
          <a:solidFill>
            <a:schemeClr val="folHlink"/>
          </a:solidFill>
          <a:latin typeface="+mj-lt"/>
          <a:ea typeface="+mj-ea"/>
          <a:cs typeface="+mj-cs"/>
        </a:defRPr>
      </a:lvl1pPr>
      <a:lvl2pPr algn="ctr" rtl="0" eaLnBrk="1" fontAlgn="base" hangingPunct="1">
        <a:lnSpc>
          <a:spcPct val="70000"/>
        </a:lnSpc>
        <a:spcBef>
          <a:spcPct val="0"/>
        </a:spcBef>
        <a:spcAft>
          <a:spcPct val="0"/>
        </a:spcAft>
        <a:defRPr kumimoji="1" sz="2000">
          <a:solidFill>
            <a:schemeClr val="folHlink"/>
          </a:solidFill>
          <a:latin typeface="Comic Sans MS" pitchFamily="92" charset="0"/>
        </a:defRPr>
      </a:lvl2pPr>
      <a:lvl3pPr algn="ctr" rtl="0" eaLnBrk="1" fontAlgn="base" hangingPunct="1">
        <a:lnSpc>
          <a:spcPct val="70000"/>
        </a:lnSpc>
        <a:spcBef>
          <a:spcPct val="0"/>
        </a:spcBef>
        <a:spcAft>
          <a:spcPct val="0"/>
        </a:spcAft>
        <a:defRPr kumimoji="1" sz="2000">
          <a:solidFill>
            <a:schemeClr val="folHlink"/>
          </a:solidFill>
          <a:latin typeface="Comic Sans MS" pitchFamily="92" charset="0"/>
        </a:defRPr>
      </a:lvl3pPr>
      <a:lvl4pPr algn="ctr" rtl="0" eaLnBrk="1" fontAlgn="base" hangingPunct="1">
        <a:lnSpc>
          <a:spcPct val="70000"/>
        </a:lnSpc>
        <a:spcBef>
          <a:spcPct val="0"/>
        </a:spcBef>
        <a:spcAft>
          <a:spcPct val="0"/>
        </a:spcAft>
        <a:defRPr kumimoji="1" sz="2000">
          <a:solidFill>
            <a:schemeClr val="folHlink"/>
          </a:solidFill>
          <a:latin typeface="Comic Sans MS" pitchFamily="92" charset="0"/>
        </a:defRPr>
      </a:lvl4pPr>
      <a:lvl5pPr algn="ctr" rtl="0" eaLnBrk="1" fontAlgn="base" hangingPunct="1">
        <a:lnSpc>
          <a:spcPct val="70000"/>
        </a:lnSpc>
        <a:spcBef>
          <a:spcPct val="0"/>
        </a:spcBef>
        <a:spcAft>
          <a:spcPct val="0"/>
        </a:spcAft>
        <a:defRPr kumimoji="1" sz="2000">
          <a:solidFill>
            <a:schemeClr val="folHlink"/>
          </a:solidFill>
          <a:latin typeface="Comic Sans MS" pitchFamily="92" charset="0"/>
        </a:defRPr>
      </a:lvl5pPr>
      <a:lvl6pPr marL="457200" algn="ctr" rtl="0" eaLnBrk="1" fontAlgn="base" hangingPunct="1">
        <a:lnSpc>
          <a:spcPct val="70000"/>
        </a:lnSpc>
        <a:spcBef>
          <a:spcPct val="0"/>
        </a:spcBef>
        <a:spcAft>
          <a:spcPct val="0"/>
        </a:spcAft>
        <a:defRPr kumimoji="1" sz="2000">
          <a:solidFill>
            <a:schemeClr val="folHlink"/>
          </a:solidFill>
          <a:latin typeface="Comic Sans MS" pitchFamily="92" charset="0"/>
        </a:defRPr>
      </a:lvl6pPr>
      <a:lvl7pPr marL="914400" algn="ctr" rtl="0" eaLnBrk="1" fontAlgn="base" hangingPunct="1">
        <a:lnSpc>
          <a:spcPct val="70000"/>
        </a:lnSpc>
        <a:spcBef>
          <a:spcPct val="0"/>
        </a:spcBef>
        <a:spcAft>
          <a:spcPct val="0"/>
        </a:spcAft>
        <a:defRPr kumimoji="1" sz="2000">
          <a:solidFill>
            <a:schemeClr val="folHlink"/>
          </a:solidFill>
          <a:latin typeface="Comic Sans MS" pitchFamily="92" charset="0"/>
        </a:defRPr>
      </a:lvl7pPr>
      <a:lvl8pPr marL="1371600" algn="ctr" rtl="0" eaLnBrk="1" fontAlgn="base" hangingPunct="1">
        <a:lnSpc>
          <a:spcPct val="70000"/>
        </a:lnSpc>
        <a:spcBef>
          <a:spcPct val="0"/>
        </a:spcBef>
        <a:spcAft>
          <a:spcPct val="0"/>
        </a:spcAft>
        <a:defRPr kumimoji="1" sz="2000">
          <a:solidFill>
            <a:schemeClr val="folHlink"/>
          </a:solidFill>
          <a:latin typeface="Comic Sans MS" pitchFamily="92" charset="0"/>
        </a:defRPr>
      </a:lvl8pPr>
      <a:lvl9pPr marL="1828800" algn="ctr" rtl="0" eaLnBrk="1" fontAlgn="base" hangingPunct="1">
        <a:lnSpc>
          <a:spcPct val="70000"/>
        </a:lnSpc>
        <a:spcBef>
          <a:spcPct val="0"/>
        </a:spcBef>
        <a:spcAft>
          <a:spcPct val="0"/>
        </a:spcAft>
        <a:defRPr kumimoji="1" sz="2000">
          <a:solidFill>
            <a:schemeClr val="folHlink"/>
          </a:solidFill>
          <a:latin typeface="Comic Sans MS" pitchFamily="92" charset="0"/>
        </a:defRPr>
      </a:lvl9pPr>
    </p:titleStyle>
    <p:bodyStyle>
      <a:lvl1pPr algn="l" rtl="0" eaLnBrk="1" fontAlgn="base" hangingPunct="1">
        <a:lnSpc>
          <a:spcPts val="2600"/>
        </a:lnSpc>
        <a:spcBef>
          <a:spcPct val="0"/>
        </a:spcBef>
        <a:spcAft>
          <a:spcPts val="1200"/>
        </a:spcAft>
        <a:buClr>
          <a:srgbClr val="003399"/>
        </a:buClr>
        <a:buSzPct val="50000"/>
        <a:buFont typeface="Monotype Sorts" pitchFamily="92" charset="2"/>
        <a:defRPr kumimoji="1" sz="2200" baseline="0">
          <a:solidFill>
            <a:srgbClr val="003399"/>
          </a:solidFill>
          <a:latin typeface="+mn-lt"/>
          <a:ea typeface="+mn-ea"/>
          <a:cs typeface="+mn-cs"/>
        </a:defRPr>
      </a:lvl1pPr>
      <a:lvl2pPr marL="346075" indent="-231775" algn="l" rtl="0" eaLnBrk="1" fontAlgn="base" hangingPunct="1">
        <a:lnSpc>
          <a:spcPts val="2600"/>
        </a:lnSpc>
        <a:spcBef>
          <a:spcPct val="0"/>
        </a:spcBef>
        <a:spcAft>
          <a:spcPct val="0"/>
        </a:spcAft>
        <a:buClr>
          <a:schemeClr val="tx1"/>
        </a:buClr>
        <a:buSzPct val="35000"/>
        <a:buFont typeface="Monotype Sorts" pitchFamily="92" charset="2"/>
        <a:buChar char="n"/>
        <a:defRPr kumimoji="1" sz="2200" baseline="0">
          <a:solidFill>
            <a:schemeClr val="tx1"/>
          </a:solidFill>
          <a:latin typeface="+mn-lt"/>
        </a:defRPr>
      </a:lvl2pPr>
      <a:lvl3pPr marL="627063" indent="-166688" algn="l" rtl="0" eaLnBrk="1" fontAlgn="base" hangingPunct="1">
        <a:lnSpc>
          <a:spcPts val="2600"/>
        </a:lnSpc>
        <a:spcBef>
          <a:spcPct val="0"/>
        </a:spcBef>
        <a:spcAft>
          <a:spcPct val="0"/>
        </a:spcAft>
        <a:buClr>
          <a:schemeClr val="tx1"/>
        </a:buClr>
        <a:buSzPct val="80000"/>
        <a:buChar char="–"/>
        <a:defRPr kumimoji="1" sz="2200" baseline="0">
          <a:solidFill>
            <a:schemeClr val="tx1"/>
          </a:solidFill>
          <a:latin typeface="+mn-lt"/>
        </a:defRPr>
      </a:lvl3pPr>
      <a:lvl4pPr marL="1147763" indent="-404813" algn="l" rtl="0" eaLnBrk="1" fontAlgn="base" hangingPunct="1">
        <a:lnSpc>
          <a:spcPts val="2600"/>
        </a:lnSpc>
        <a:spcBef>
          <a:spcPct val="0"/>
        </a:spcBef>
        <a:spcAft>
          <a:spcPct val="0"/>
        </a:spcAft>
        <a:buClr>
          <a:schemeClr val="tx1"/>
        </a:buClr>
        <a:buFont typeface="Wingdings" pitchFamily="92" charset="2"/>
        <a:buChar char="!"/>
        <a:defRPr kumimoji="1" sz="2200" baseline="0">
          <a:solidFill>
            <a:schemeClr val="tx1"/>
          </a:solidFill>
          <a:latin typeface="+mn-lt"/>
        </a:defRPr>
      </a:lvl4pPr>
      <a:lvl5pPr marL="1539875" indent="-169863" algn="l" rtl="0" eaLnBrk="1" fontAlgn="base" hangingPunct="1">
        <a:lnSpc>
          <a:spcPts val="2600"/>
        </a:lnSpc>
        <a:spcBef>
          <a:spcPct val="0"/>
        </a:spcBef>
        <a:spcAft>
          <a:spcPct val="0"/>
        </a:spcAft>
        <a:buClr>
          <a:schemeClr val="tx1"/>
        </a:buClr>
        <a:buSzPct val="100000"/>
        <a:buChar char="–"/>
        <a:defRPr kumimoji="1" sz="2200" baseline="0">
          <a:solidFill>
            <a:schemeClr val="tx1"/>
          </a:solidFill>
          <a:latin typeface="+mn-lt"/>
        </a:defRPr>
      </a:lvl5pPr>
      <a:lvl6pPr marL="19970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6pPr>
      <a:lvl7pPr marL="24542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7pPr>
      <a:lvl8pPr marL="29114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8pPr>
      <a:lvl9pPr marL="33686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12.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51.png"/></Relationships>
</file>

<file path=ppt/slides/_rels/slide11.xml.rels><?xml version="1.0" encoding="UTF-8" standalone="yes"?>
<Relationships xmlns="http://schemas.openxmlformats.org/package/2006/relationships"><Relationship Id="rId3" Type="http://schemas.openxmlformats.org/officeDocument/2006/relationships/image" Target="../media/image82.png"/><Relationship Id="rId7" Type="http://schemas.openxmlformats.org/officeDocument/2006/relationships/image" Target="../media/image21.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113.png"/><Relationship Id="rId5" Type="http://schemas.openxmlformats.org/officeDocument/2006/relationships/image" Target="../media/image101.png"/><Relationship Id="rId4" Type="http://schemas.openxmlformats.org/officeDocument/2006/relationships/image" Target="../media/image92.png"/></Relationships>
</file>

<file path=ppt/slides/_rels/slide1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2.xml"/><Relationship Id="rId5" Type="http://schemas.openxmlformats.org/officeDocument/2006/relationships/image" Target="../media/image180.png"/><Relationship Id="rId4" Type="http://schemas.openxmlformats.org/officeDocument/2006/relationships/image" Target="../media/image170.png"/></Relationships>
</file>

<file path=ppt/slides/_rels/slide16.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image" Target="../media/image230.png"/><Relationship Id="rId1" Type="http://schemas.openxmlformats.org/officeDocument/2006/relationships/slideLayout" Target="../slideLayouts/slideLayout2.xml"/><Relationship Id="rId6" Type="http://schemas.openxmlformats.org/officeDocument/2006/relationships/image" Target="../media/image270.png"/><Relationship Id="rId4" Type="http://schemas.openxmlformats.org/officeDocument/2006/relationships/image" Target="../media/image29.png"/><Relationship Id="rId9"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111.png"/><Relationship Id="rId3" Type="http://schemas.openxmlformats.org/officeDocument/2006/relationships/image" Target="../media/image18.png"/><Relationship Id="rId7" Type="http://schemas.openxmlformats.org/officeDocument/2006/relationships/image" Target="../media/image50.png"/><Relationship Id="rId12" Type="http://schemas.openxmlformats.org/officeDocument/2006/relationships/image" Target="../media/image100.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91.png"/><Relationship Id="rId5" Type="http://schemas.openxmlformats.org/officeDocument/2006/relationships/image" Target="../media/image20.png"/><Relationship Id="rId10" Type="http://schemas.openxmlformats.org/officeDocument/2006/relationships/image" Target="../media/image81.png"/><Relationship Id="rId4" Type="http://schemas.openxmlformats.org/officeDocument/2006/relationships/image" Target="../media/image19.png"/><Relationship Id="rId9" Type="http://schemas.openxmlformats.org/officeDocument/2006/relationships/image" Target="../media/image7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112.png"/><Relationship Id="rId1" Type="http://schemas.openxmlformats.org/officeDocument/2006/relationships/slideLayout" Target="../slideLayouts/slideLayout2.xml"/><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4"/>
          <p:cNvSpPr>
            <a:spLocks noGrp="1"/>
          </p:cNvSpPr>
          <p:nvPr>
            <p:ph type="ctrTitle" sz="quarter"/>
          </p:nvPr>
        </p:nvSpPr>
        <p:spPr/>
        <p:txBody>
          <a:bodyPr/>
          <a:lstStyle/>
          <a:p>
            <a:r>
              <a:rPr lang="en-US" altLang="en-US" dirty="0"/>
              <a:t>COMP3711:  Extra DP Review</a:t>
            </a:r>
          </a:p>
        </p:txBody>
      </p:sp>
      <p:sp>
        <p:nvSpPr>
          <p:cNvPr id="3077" name="Subtitle 1"/>
          <p:cNvSpPr>
            <a:spLocks noGrp="1"/>
          </p:cNvSpPr>
          <p:nvPr>
            <p:ph type="subTitle" sz="quarter" idx="1"/>
          </p:nvPr>
        </p:nvSpPr>
        <p:spPr>
          <a:xfrm>
            <a:off x="0" y="2671763"/>
            <a:ext cx="9143999" cy="3094037"/>
          </a:xfrm>
        </p:spPr>
        <p:txBody>
          <a:bodyPr/>
          <a:lstStyle/>
          <a:p>
            <a:pPr algn="ctr"/>
            <a:r>
              <a:rPr lang="en-US" altLang="en-US" sz="2800"/>
              <a:t>Spring </a:t>
            </a:r>
            <a:r>
              <a:rPr lang="en-US" altLang="en-US" sz="2800" smtClean="0"/>
              <a:t>2019</a:t>
            </a:r>
            <a:endParaRPr lang="en-US" altLang="en-US" sz="2800" dirty="0"/>
          </a:p>
          <a:p>
            <a:pPr algn="ctr"/>
            <a:r>
              <a:rPr lang="en-US" altLang="en-US" sz="2800" dirty="0"/>
              <a:t>HKUST</a:t>
            </a:r>
            <a:endParaRPr lang="en-US" altLang="en-US" sz="2400" dirty="0"/>
          </a:p>
        </p:txBody>
      </p:sp>
      <p:sp>
        <p:nvSpPr>
          <p:cNvPr id="7" name="Subtitle 5"/>
          <p:cNvSpPr txBox="1">
            <a:spLocks/>
          </p:cNvSpPr>
          <p:nvPr/>
        </p:nvSpPr>
        <p:spPr bwMode="auto">
          <a:xfrm>
            <a:off x="1033463" y="4564063"/>
            <a:ext cx="7162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algn="l" defTabSz="915988" rtl="0" eaLnBrk="0" fontAlgn="base" hangingPunct="0">
              <a:lnSpc>
                <a:spcPts val="2600"/>
              </a:lnSpc>
              <a:spcBef>
                <a:spcPct val="0"/>
              </a:spcBef>
              <a:spcAft>
                <a:spcPct val="0"/>
              </a:spcAft>
              <a:buClr>
                <a:srgbClr val="003399"/>
              </a:buClr>
              <a:buSzPct val="50000"/>
              <a:buFont typeface="Monotype Sorts" pitchFamily="92" charset="2"/>
              <a:defRPr kumimoji="1" sz="1600">
                <a:solidFill>
                  <a:srgbClr val="003399"/>
                </a:solidFill>
                <a:latin typeface="+mn-lt"/>
                <a:ea typeface="+mn-ea"/>
                <a:cs typeface="+mn-cs"/>
              </a:defRPr>
            </a:lvl1pPr>
            <a:lvl2pPr marL="346075" indent="-231775" algn="l" rtl="0" eaLnBrk="0" fontAlgn="base" hangingPunct="0">
              <a:lnSpc>
                <a:spcPts val="2600"/>
              </a:lnSpc>
              <a:spcBef>
                <a:spcPct val="0"/>
              </a:spcBef>
              <a:spcAft>
                <a:spcPct val="0"/>
              </a:spcAft>
              <a:buClr>
                <a:schemeClr val="tx1"/>
              </a:buClr>
              <a:buSzPct val="35000"/>
              <a:buFont typeface="Monotype Sorts" pitchFamily="92" charset="2"/>
              <a:buChar char="n"/>
              <a:defRPr kumimoji="1">
                <a:solidFill>
                  <a:schemeClr val="tx1"/>
                </a:solidFill>
                <a:latin typeface="+mn-lt"/>
              </a:defRPr>
            </a:lvl2pPr>
            <a:lvl3pPr marL="627063" indent="-166688" algn="l" rtl="0" eaLnBrk="0" fontAlgn="base" hangingPunct="0">
              <a:lnSpc>
                <a:spcPts val="2600"/>
              </a:lnSpc>
              <a:spcBef>
                <a:spcPct val="0"/>
              </a:spcBef>
              <a:spcAft>
                <a:spcPct val="0"/>
              </a:spcAft>
              <a:buClr>
                <a:schemeClr val="tx1"/>
              </a:buClr>
              <a:buSzPct val="80000"/>
              <a:buChar char="–"/>
              <a:defRPr kumimoji="1">
                <a:solidFill>
                  <a:schemeClr val="tx1"/>
                </a:solidFill>
                <a:latin typeface="+mn-lt"/>
              </a:defRPr>
            </a:lvl3pPr>
            <a:lvl4pPr marL="1147763" indent="-404813" algn="l" rtl="0" eaLnBrk="0" fontAlgn="base" hangingPunct="0">
              <a:lnSpc>
                <a:spcPts val="2600"/>
              </a:lnSpc>
              <a:spcBef>
                <a:spcPct val="0"/>
              </a:spcBef>
              <a:spcAft>
                <a:spcPct val="0"/>
              </a:spcAft>
              <a:buClr>
                <a:schemeClr val="tx1"/>
              </a:buClr>
              <a:buFont typeface="Wingdings" pitchFamily="92" charset="2"/>
              <a:buChar char="!"/>
              <a:defRPr kumimoji="1">
                <a:solidFill>
                  <a:schemeClr val="tx1"/>
                </a:solidFill>
                <a:latin typeface="+mn-lt"/>
              </a:defRPr>
            </a:lvl4pPr>
            <a:lvl5pPr marL="15398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defRPr>
            </a:lvl5pPr>
            <a:lvl6pPr marL="19970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defRPr>
            </a:lvl6pPr>
            <a:lvl7pPr marL="24542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defRPr>
            </a:lvl7pPr>
            <a:lvl8pPr marL="29114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defRPr>
            </a:lvl8pPr>
            <a:lvl9pPr marL="33686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defRPr>
            </a:lvl9pPr>
          </a:lstStyle>
          <a:p>
            <a:pPr algn="ctr">
              <a:defRPr/>
            </a:pPr>
            <a:endParaRPr lang="en-US" sz="1800" kern="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Problem From an Old Exam</a:t>
            </a:r>
          </a:p>
        </p:txBody>
      </p:sp>
      <p:sp>
        <p:nvSpPr>
          <p:cNvPr id="4" name="Slide Number Placeholder 3"/>
          <p:cNvSpPr>
            <a:spLocks noGrp="1"/>
          </p:cNvSpPr>
          <p:nvPr>
            <p:ph type="sldNum" sz="quarter" idx="10"/>
          </p:nvPr>
        </p:nvSpPr>
        <p:spPr/>
        <p:txBody>
          <a:bodyPr/>
          <a:lstStyle/>
          <a:p>
            <a:fld id="{2783EFA4-6284-4AB8-B3E7-5E7F2FB51AB8}" type="slidenum">
              <a:rPr lang="en-US" altLang="en-US" smtClean="0"/>
              <a:pPr/>
              <a:t>10</a:t>
            </a:fld>
            <a:endParaRPr lang="en-US" altLang="en-US" dirty="0"/>
          </a:p>
        </p:txBody>
      </p:sp>
      <p:sp>
        <p:nvSpPr>
          <p:cNvPr id="5" name="TextBox 4"/>
          <p:cNvSpPr txBox="1"/>
          <p:nvPr/>
        </p:nvSpPr>
        <p:spPr>
          <a:xfrm>
            <a:off x="372139" y="925032"/>
            <a:ext cx="8027582" cy="1938992"/>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1) </a:t>
            </a:r>
            <a:r>
              <a:rPr lang="en-US" sz="2400" dirty="0">
                <a:solidFill>
                  <a:srgbClr val="C00000"/>
                </a:solidFill>
                <a:latin typeface="Calibri" panose="020F0502020204030204" pitchFamily="34" charset="0"/>
                <a:cs typeface="Calibri" panose="020F0502020204030204" pitchFamily="34" charset="0"/>
              </a:rPr>
              <a:t>“A” → 1,    “B” → 2,   . . .,   “Z” → 26 </a:t>
            </a:r>
          </a:p>
          <a:p>
            <a:endParaRPr lang="en-US" sz="2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Given an encoded message </a:t>
            </a:r>
            <a:r>
              <a:rPr lang="en-US" sz="2400" b="1" i="1" dirty="0">
                <a:latin typeface="Calibri" panose="020F0502020204030204" pitchFamily="34" charset="0"/>
                <a:cs typeface="Calibri" panose="020F0502020204030204" pitchFamily="34" charset="0"/>
              </a:rPr>
              <a:t>A</a:t>
            </a:r>
            <a:r>
              <a:rPr lang="en-US" sz="2400" b="1" dirty="0">
                <a:latin typeface="Calibri" panose="020F0502020204030204" pitchFamily="34" charset="0"/>
                <a:cs typeface="Calibri" panose="020F0502020204030204" pitchFamily="34" charset="0"/>
              </a:rPr>
              <a:t> containing </a:t>
            </a:r>
            <a:r>
              <a:rPr lang="en-US" sz="2400" b="1" i="1" dirty="0">
                <a:latin typeface="Calibri" panose="020F0502020204030204" pitchFamily="34" charset="0"/>
                <a:cs typeface="Calibri" panose="020F0502020204030204" pitchFamily="34" charset="0"/>
              </a:rPr>
              <a:t>n</a:t>
            </a:r>
            <a:r>
              <a:rPr lang="en-US" sz="2400" b="1" dirty="0">
                <a:latin typeface="Calibri" panose="020F0502020204030204" pitchFamily="34" charset="0"/>
                <a:cs typeface="Calibri" panose="020F0502020204030204" pitchFamily="34" charset="0"/>
              </a:rPr>
              <a:t> digits in 1-9, design a </a:t>
            </a:r>
            <a:r>
              <a:rPr lang="en-US" sz="2400" b="1" i="1" dirty="0">
                <a:latin typeface="Calibri" panose="020F0502020204030204" pitchFamily="34" charset="0"/>
                <a:cs typeface="Calibri" panose="020F0502020204030204" pitchFamily="34" charset="0"/>
              </a:rPr>
              <a:t>O(n) </a:t>
            </a:r>
            <a:r>
              <a:rPr lang="en-US" sz="2400" b="1" dirty="0">
                <a:latin typeface="Calibri" panose="020F0502020204030204" pitchFamily="34" charset="0"/>
                <a:cs typeface="Calibri" panose="020F0502020204030204" pitchFamily="34" charset="0"/>
              </a:rPr>
              <a:t>time dynamic programming algorithm to determine the total number of ways to decode </a:t>
            </a:r>
            <a:r>
              <a:rPr lang="en-US" sz="2400" b="1" i="1" dirty="0">
                <a:latin typeface="Calibri" panose="020F0502020204030204" pitchFamily="34" charset="0"/>
                <a:cs typeface="Calibri" panose="020F0502020204030204" pitchFamily="34" charset="0"/>
              </a:rPr>
              <a:t>A</a:t>
            </a:r>
            <a:r>
              <a:rPr lang="en-US" sz="2400" b="1" dirty="0">
                <a:latin typeface="Calibri" panose="020F0502020204030204" pitchFamily="34" charset="0"/>
                <a:cs typeface="Calibri" panose="020F0502020204030204" pitchFamily="34" charset="0"/>
              </a:rPr>
              <a:t>.</a:t>
            </a:r>
          </a:p>
        </p:txBody>
      </p:sp>
      <mc:AlternateContent xmlns:mc="http://schemas.openxmlformats.org/markup-compatibility/2006" xmlns:a14="http://schemas.microsoft.com/office/drawing/2010/main">
        <mc:Choice Requires="a14">
          <p:sp>
            <p:nvSpPr>
              <p:cNvPr id="3" name="TextBox 2"/>
              <p:cNvSpPr txBox="1"/>
              <p:nvPr/>
            </p:nvSpPr>
            <p:spPr>
              <a:xfrm>
                <a:off x="372139" y="3104706"/>
                <a:ext cx="7921256"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Let  </a:t>
                </a:r>
                <a14:m>
                  <m:oMath xmlns:m="http://schemas.openxmlformats.org/officeDocument/2006/math">
                    <m:r>
                      <a:rPr lang="en-US" sz="2400" b="0" i="1" smtClean="0">
                        <a:latin typeface="Cambria Math" panose="02040503050406030204" pitchFamily="18" charset="0"/>
                        <a:cs typeface="Calibri" panose="020F0502020204030204" pitchFamily="34" charset="0"/>
                      </a:rPr>
                      <m:t>𝑑</m:t>
                    </m:r>
                    <m:r>
                      <a:rPr lang="en-US" sz="2400" b="0" i="1" smtClean="0">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𝑖</m:t>
                    </m:r>
                    <m:r>
                      <a:rPr lang="en-US" sz="2400" b="0" i="1" smtClean="0">
                        <a:latin typeface="Cambria Math" panose="02040503050406030204" pitchFamily="18" charset="0"/>
                        <a:cs typeface="Calibri" panose="020F0502020204030204" pitchFamily="34" charset="0"/>
                      </a:rPr>
                      <m:t>]</m:t>
                    </m:r>
                  </m:oMath>
                </a14:m>
                <a:r>
                  <a:rPr lang="en-US" sz="2400" dirty="0">
                    <a:latin typeface="Calibri" panose="020F0502020204030204" pitchFamily="34" charset="0"/>
                    <a:cs typeface="Calibri" panose="020F0502020204030204" pitchFamily="34" charset="0"/>
                  </a:rPr>
                  <a:t> be the total number of ways to decode A[1..i].  </a:t>
                </a:r>
              </a:p>
            </p:txBody>
          </p:sp>
        </mc:Choice>
        <mc:Fallback xmlns="">
          <p:sp>
            <p:nvSpPr>
              <p:cNvPr id="3" name="TextBox 2"/>
              <p:cNvSpPr txBox="1">
                <a:spLocks noRot="1" noChangeAspect="1" noMove="1" noResize="1" noEditPoints="1" noAdjustHandles="1" noChangeArrowheads="1" noChangeShapeType="1" noTextEdit="1"/>
              </p:cNvSpPr>
              <p:nvPr/>
            </p:nvSpPr>
            <p:spPr>
              <a:xfrm>
                <a:off x="372139" y="3104706"/>
                <a:ext cx="7921256" cy="461665"/>
              </a:xfrm>
              <a:prstGeom prst="rect">
                <a:avLst/>
              </a:prstGeom>
              <a:blipFill>
                <a:blip r:embed="rId2"/>
                <a:stretch>
                  <a:fillRect l="-1120" t="-5263" b="-26316"/>
                </a:stretch>
              </a:blipFill>
            </p:spPr>
            <p:txBody>
              <a:bodyPr/>
              <a:lstStyle/>
              <a:p>
                <a:r>
                  <a:rPr lang="en-US">
                    <a:noFill/>
                  </a:rPr>
                  <a:t> </a:t>
                </a:r>
              </a:p>
            </p:txBody>
          </p:sp>
        </mc:Fallback>
      </mc:AlternateContent>
      <p:cxnSp>
        <p:nvCxnSpPr>
          <p:cNvPr id="7" name="Straight Connector 6"/>
          <p:cNvCxnSpPr/>
          <p:nvPr/>
        </p:nvCxnSpPr>
        <p:spPr bwMode="auto">
          <a:xfrm>
            <a:off x="0" y="2864024"/>
            <a:ext cx="9144000" cy="0"/>
          </a:xfrm>
          <a:prstGeom prst="line">
            <a:avLst/>
          </a:prstGeom>
          <a:solidFill>
            <a:schemeClr val="accent1"/>
          </a:solidFill>
          <a:ln w="9525" cap="flat" cmpd="sng" algn="ctr">
            <a:solidFill>
              <a:schemeClr val="tx1"/>
            </a:solidFill>
            <a:prstDash val="solid"/>
            <a:round/>
            <a:headEnd type="none" w="med" len="me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mc:AlternateContent xmlns:mc="http://schemas.openxmlformats.org/markup-compatibility/2006" xmlns:a14="http://schemas.microsoft.com/office/drawing/2010/main">
        <mc:Choice Requires="a14">
          <p:sp>
            <p:nvSpPr>
              <p:cNvPr id="8" name="TextBox 7"/>
              <p:cNvSpPr txBox="1"/>
              <p:nvPr/>
            </p:nvSpPr>
            <p:spPr>
              <a:xfrm>
                <a:off x="372138" y="3637775"/>
                <a:ext cx="4497573"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General Case:  </a:t>
                </a:r>
                <a:r>
                  <a:rPr lang="en-US" sz="2400" dirty="0">
                    <a:latin typeface="Cambria" panose="02040503050406030204" pitchFamily="18" charset="0"/>
                    <a:cs typeface="Calibri" panose="020F0502020204030204" pitchFamily="34" charset="0"/>
                  </a:rPr>
                  <a:t>If  </a:t>
                </a:r>
                <a14:m>
                  <m:oMath xmlns:m="http://schemas.openxmlformats.org/officeDocument/2006/math">
                    <m:r>
                      <m:rPr>
                        <m:sty m:val="p"/>
                      </m:rPr>
                      <a:rPr lang="en-US" sz="2400">
                        <a:latin typeface="Cambria Math" panose="02040503050406030204" pitchFamily="18" charset="0"/>
                        <a:cs typeface="Calibri" panose="020F0502020204030204" pitchFamily="34" charset="0"/>
                      </a:rPr>
                      <m:t>i</m:t>
                    </m:r>
                    <m:r>
                      <a:rPr lang="en-US" sz="2400">
                        <a:latin typeface="Cambria Math" panose="02040503050406030204" pitchFamily="18" charset="0"/>
                        <a:cs typeface="Calibri" panose="020F0502020204030204" pitchFamily="34" charset="0"/>
                      </a:rPr>
                      <m:t>&gt;2,</m:t>
                    </m:r>
                  </m:oMath>
                </a14:m>
                <a:r>
                  <a:rPr lang="en-US" sz="2400" dirty="0">
                    <a:latin typeface="Calibri" panose="020F0502020204030204" pitchFamily="34" charset="0"/>
                    <a:cs typeface="Calibri" panose="020F0502020204030204" pitchFamily="34" charset="0"/>
                  </a:rPr>
                  <a:t> </a:t>
                </a:r>
              </a:p>
            </p:txBody>
          </p:sp>
        </mc:Choice>
        <mc:Fallback xmlns="">
          <p:sp>
            <p:nvSpPr>
              <p:cNvPr id="8" name="TextBox 7"/>
              <p:cNvSpPr txBox="1">
                <a:spLocks noRot="1" noChangeAspect="1" noMove="1" noResize="1" noEditPoints="1" noAdjustHandles="1" noChangeArrowheads="1" noChangeShapeType="1" noTextEdit="1"/>
              </p:cNvSpPr>
              <p:nvPr/>
            </p:nvSpPr>
            <p:spPr>
              <a:xfrm>
                <a:off x="372138" y="3637775"/>
                <a:ext cx="4497573" cy="461665"/>
              </a:xfrm>
              <a:prstGeom prst="rect">
                <a:avLst/>
              </a:prstGeom>
              <a:blipFill>
                <a:blip r:embed="rId3"/>
                <a:stretch>
                  <a:fillRect l="-2033" t="-13333"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71129" y="4146053"/>
                <a:ext cx="8229602" cy="1569660"/>
              </a:xfrm>
              <a:prstGeom prst="rect">
                <a:avLst/>
              </a:prstGeom>
              <a:noFill/>
            </p:spPr>
            <p:txBody>
              <a:bodyPr wrap="square" rtlCol="0">
                <a:spAutoFit/>
              </a:bodyPr>
              <a:lstStyle/>
              <a:p>
                <a:r>
                  <a:rPr lang="en-US" sz="2400" dirty="0">
                    <a:latin typeface="Cambria" panose="02040503050406030204" pitchFamily="18" charset="0"/>
                    <a:cs typeface="Calibri" panose="020F0502020204030204" pitchFamily="34" charset="0"/>
                  </a:rPr>
                  <a:t> If A[</a:t>
                </a:r>
                <a14:m>
                  <m:oMath xmlns:m="http://schemas.openxmlformats.org/officeDocument/2006/math">
                    <m:r>
                      <m:rPr>
                        <m:sty m:val="p"/>
                      </m:rPr>
                      <a:rPr lang="en-US" sz="2400" b="0" i="0" smtClean="0">
                        <a:latin typeface="Cambria Math" panose="02040503050406030204" pitchFamily="18" charset="0"/>
                        <a:cs typeface="Calibri" panose="020F0502020204030204" pitchFamily="34" charset="0"/>
                      </a:rPr>
                      <m:t>i</m:t>
                    </m:r>
                    <m:r>
                      <a:rPr lang="en-US" sz="2400" b="0" i="0" smtClean="0">
                        <a:latin typeface="Cambria Math" panose="02040503050406030204" pitchFamily="18" charset="0"/>
                        <a:cs typeface="Calibri" panose="020F0502020204030204" pitchFamily="34" charset="0"/>
                      </a:rPr>
                      <m:t>−1 </m:t>
                    </m:r>
                    <m:r>
                      <m:rPr>
                        <m:sty m:val="p"/>
                      </m:rPr>
                      <a:rPr lang="en-US" sz="2400" b="0" i="0" smtClean="0">
                        <a:latin typeface="Cambria Math" panose="02040503050406030204" pitchFamily="18" charset="0"/>
                        <a:cs typeface="Calibri" panose="020F0502020204030204" pitchFamily="34" charset="0"/>
                      </a:rPr>
                      <m:t>i</m:t>
                    </m:r>
                    <m:r>
                      <a:rPr lang="en-US" sz="2400" b="0" i="0" smtClean="0">
                        <a:latin typeface="Cambria Math" panose="02040503050406030204" pitchFamily="18" charset="0"/>
                        <a:cs typeface="Calibri" panose="020F0502020204030204" pitchFamily="34" charset="0"/>
                      </a:rPr>
                      <m:t>]</m:t>
                    </m:r>
                  </m:oMath>
                </a14:m>
                <a:r>
                  <a:rPr lang="en-US" sz="2400" dirty="0">
                    <a:latin typeface="Cambria" panose="02040503050406030204" pitchFamily="18" charset="0"/>
                    <a:cs typeface="Calibri" panose="020F0502020204030204" pitchFamily="34" charset="0"/>
                  </a:rPr>
                  <a:t> can not encode a  letter </a:t>
                </a:r>
                <a:r>
                  <a:rPr lang="en-US" sz="1800" i="1" dirty="0">
                    <a:solidFill>
                      <a:srgbClr val="0070C0"/>
                    </a:solidFill>
                    <a:latin typeface="Cambria" panose="02040503050406030204" pitchFamily="18" charset="0"/>
                    <a:cs typeface="Calibri" panose="020F0502020204030204" pitchFamily="34" charset="0"/>
                  </a:rPr>
                  <a:t>(because it is &gt; 26) </a:t>
                </a:r>
                <a:r>
                  <a:rPr lang="en-US" sz="2400" dirty="0">
                    <a:latin typeface="Cambria" panose="02040503050406030204" pitchFamily="18" charset="0"/>
                    <a:cs typeface="Calibri" panose="020F0502020204030204" pitchFamily="34" charset="0"/>
                  </a:rPr>
                  <a:t>then </a:t>
                </a:r>
                <a:br>
                  <a:rPr lang="en-US" sz="2400" dirty="0">
                    <a:latin typeface="Cambria" panose="02040503050406030204" pitchFamily="18" charset="0"/>
                    <a:cs typeface="Calibri" panose="020F0502020204030204" pitchFamily="34" charset="0"/>
                  </a:rPr>
                </a:br>
                <a:r>
                  <a:rPr lang="en-US" sz="2400" dirty="0">
                    <a:latin typeface="Cambria" panose="02040503050406030204" pitchFamily="18" charset="0"/>
                    <a:cs typeface="Calibri" panose="020F0502020204030204" pitchFamily="34" charset="0"/>
                  </a:rPr>
                  <a:t>the decoding must have  A[</a:t>
                </a:r>
                <a:r>
                  <a:rPr lang="en-US" sz="2400" dirty="0" err="1">
                    <a:latin typeface="Cambria" panose="02040503050406030204" pitchFamily="18" charset="0"/>
                    <a:cs typeface="Calibri" panose="020F0502020204030204" pitchFamily="34" charset="0"/>
                  </a:rPr>
                  <a:t>i</a:t>
                </a:r>
                <a:r>
                  <a:rPr lang="en-US" sz="2400" dirty="0">
                    <a:latin typeface="Cambria" panose="02040503050406030204" pitchFamily="18" charset="0"/>
                    <a:cs typeface="Calibri" panose="020F0502020204030204" pitchFamily="34" charset="0"/>
                  </a:rPr>
                  <a:t>] encoding a unique letter.</a:t>
                </a:r>
              </a:p>
              <a:p>
                <a:r>
                  <a:rPr lang="en-US" sz="2400" dirty="0">
                    <a:latin typeface="Cambria" panose="02040503050406030204" pitchFamily="18" charset="0"/>
                    <a:cs typeface="Calibri" panose="020F0502020204030204" pitchFamily="34" charset="0"/>
                  </a:rPr>
                  <a:t>Otherwise there are two possibilities:  either A[i-1 </a:t>
                </a:r>
                <a:r>
                  <a:rPr lang="en-US" sz="2400" dirty="0" err="1">
                    <a:latin typeface="Cambria" panose="02040503050406030204" pitchFamily="18" charset="0"/>
                    <a:cs typeface="Calibri" panose="020F0502020204030204" pitchFamily="34" charset="0"/>
                  </a:rPr>
                  <a:t>i</a:t>
                </a:r>
                <a:r>
                  <a:rPr lang="en-US" sz="2400" dirty="0">
                    <a:latin typeface="Cambria" panose="02040503050406030204" pitchFamily="18" charset="0"/>
                    <a:cs typeface="Calibri" panose="020F0502020204030204" pitchFamily="34" charset="0"/>
                  </a:rPr>
                  <a:t>] encodes a single letter or encodes two different letters.  This yields</a:t>
                </a:r>
              </a:p>
            </p:txBody>
          </p:sp>
        </mc:Choice>
        <mc:Fallback xmlns="">
          <p:sp>
            <p:nvSpPr>
              <p:cNvPr id="10" name="TextBox 9"/>
              <p:cNvSpPr txBox="1">
                <a:spLocks noRot="1" noChangeAspect="1" noMove="1" noResize="1" noEditPoints="1" noAdjustHandles="1" noChangeArrowheads="1" noChangeShapeType="1" noTextEdit="1"/>
              </p:cNvSpPr>
              <p:nvPr/>
            </p:nvSpPr>
            <p:spPr>
              <a:xfrm>
                <a:off x="271129" y="4146053"/>
                <a:ext cx="8229602" cy="1569660"/>
              </a:xfrm>
              <a:prstGeom prst="rect">
                <a:avLst/>
              </a:prstGeom>
              <a:blipFill>
                <a:blip r:embed="rId4"/>
                <a:stretch>
                  <a:fillRect l="-1079" t="-2400" b="-72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23109" y="5926064"/>
                <a:ext cx="7921256" cy="9161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C00000"/>
                          </a:solidFill>
                          <a:latin typeface="Cambria Math" panose="02040503050406030204" pitchFamily="18" charset="0"/>
                        </a:rPr>
                        <m:t>𝑑</m:t>
                      </m:r>
                      <m:d>
                        <m:dPr>
                          <m:begChr m:val="["/>
                          <m:endChr m:val="]"/>
                          <m:ctrlPr>
                            <a:rPr lang="en-US" sz="2400" b="0" i="1" smtClean="0">
                              <a:solidFill>
                                <a:srgbClr val="C00000"/>
                              </a:solidFill>
                              <a:latin typeface="Cambria Math" panose="02040503050406030204" pitchFamily="18" charset="0"/>
                            </a:rPr>
                          </m:ctrlPr>
                        </m:dPr>
                        <m:e>
                          <m:r>
                            <a:rPr lang="en-US" sz="2400" b="0" i="1" smtClean="0">
                              <a:solidFill>
                                <a:srgbClr val="C00000"/>
                              </a:solidFill>
                              <a:latin typeface="Cambria Math" panose="02040503050406030204" pitchFamily="18" charset="0"/>
                            </a:rPr>
                            <m:t>𝑖</m:t>
                          </m:r>
                        </m:e>
                      </m:d>
                      <m:r>
                        <a:rPr lang="en-US" sz="2400" b="0" i="1" smtClean="0">
                          <a:solidFill>
                            <a:srgbClr val="C00000"/>
                          </a:solidFill>
                          <a:latin typeface="Cambria Math" panose="02040503050406030204" pitchFamily="18" charset="0"/>
                        </a:rPr>
                        <m:t>=</m:t>
                      </m:r>
                      <m:d>
                        <m:dPr>
                          <m:begChr m:val="{"/>
                          <m:endChr m:val=""/>
                          <m:ctrlPr>
                            <a:rPr lang="en-US" sz="2400" b="0" i="1" smtClean="0">
                              <a:solidFill>
                                <a:srgbClr val="C00000"/>
                              </a:solidFill>
                              <a:latin typeface="Cambria Math" panose="02040503050406030204" pitchFamily="18" charset="0"/>
                            </a:rPr>
                          </m:ctrlPr>
                        </m:dPr>
                        <m:e>
                          <m:m>
                            <m:mPr>
                              <m:mcs>
                                <m:mc>
                                  <m:mcPr>
                                    <m:count m:val="2"/>
                                    <m:mcJc m:val="center"/>
                                  </m:mcPr>
                                </m:mc>
                              </m:mcs>
                              <m:ctrlPr>
                                <a:rPr lang="en-US" sz="2400" b="0" i="1" smtClean="0">
                                  <a:solidFill>
                                    <a:srgbClr val="C00000"/>
                                  </a:solidFill>
                                  <a:latin typeface="Cambria Math" panose="02040503050406030204" pitchFamily="18" charset="0"/>
                                </a:rPr>
                              </m:ctrlPr>
                            </m:mPr>
                            <m:mr>
                              <m:e>
                                <m:r>
                                  <m:rPr>
                                    <m:brk m:alnAt="7"/>
                                  </m:rPr>
                                  <a:rPr lang="en-US" sz="2400" b="0" i="1" smtClean="0">
                                    <a:solidFill>
                                      <a:srgbClr val="C00000"/>
                                    </a:solidFill>
                                    <a:latin typeface="Cambria Math" panose="02040503050406030204" pitchFamily="18" charset="0"/>
                                  </a:rPr>
                                  <m:t>𝑑</m:t>
                                </m:r>
                                <m:r>
                                  <a:rPr lang="en-US" sz="2400" b="0" i="1" smtClean="0">
                                    <a:solidFill>
                                      <a:srgbClr val="C00000"/>
                                    </a:solidFill>
                                    <a:latin typeface="Cambria Math" panose="02040503050406030204" pitchFamily="18" charset="0"/>
                                  </a:rPr>
                                  <m:t>[</m:t>
                                </m:r>
                                <m:r>
                                  <a:rPr lang="en-US" sz="2400" b="0" i="1" smtClean="0">
                                    <a:solidFill>
                                      <a:srgbClr val="C00000"/>
                                    </a:solidFill>
                                    <a:latin typeface="Cambria Math" panose="02040503050406030204" pitchFamily="18" charset="0"/>
                                  </a:rPr>
                                  <m:t>𝑖</m:t>
                                </m:r>
                                <m:r>
                                  <a:rPr lang="en-US" sz="2400" b="0" i="1" smtClean="0">
                                    <a:solidFill>
                                      <a:srgbClr val="C00000"/>
                                    </a:solidFill>
                                    <a:latin typeface="Cambria Math" panose="02040503050406030204" pitchFamily="18" charset="0"/>
                                  </a:rPr>
                                  <m:t>−1]</m:t>
                                </m:r>
                              </m:e>
                              <m:e>
                                <m:r>
                                  <m:rPr>
                                    <m:sty m:val="p"/>
                                  </m:rPr>
                                  <a:rPr lang="en-US" sz="2400" b="0" i="0" smtClean="0">
                                    <a:solidFill>
                                      <a:srgbClr val="C00000"/>
                                    </a:solidFill>
                                    <a:latin typeface="Cambria Math" panose="02040503050406030204" pitchFamily="18" charset="0"/>
                                  </a:rPr>
                                  <m:t>if</m:t>
                                </m:r>
                                <m:r>
                                  <a:rPr lang="en-US" sz="2400" b="0" i="1" smtClean="0">
                                    <a:solidFill>
                                      <a:srgbClr val="C00000"/>
                                    </a:solidFill>
                                    <a:latin typeface="Cambria Math" panose="02040503050406030204" pitchFamily="18" charset="0"/>
                                  </a:rPr>
                                  <m:t> 10 ∗</m:t>
                                </m:r>
                                <m:r>
                                  <a:rPr lang="en-US" sz="2400" b="0" i="1" smtClean="0">
                                    <a:solidFill>
                                      <a:srgbClr val="C00000"/>
                                    </a:solidFill>
                                    <a:latin typeface="Cambria Math" panose="02040503050406030204" pitchFamily="18" charset="0"/>
                                  </a:rPr>
                                  <m:t>𝐴</m:t>
                                </m:r>
                                <m:d>
                                  <m:dPr>
                                    <m:begChr m:val="["/>
                                    <m:endChr m:val="]"/>
                                    <m:ctrlPr>
                                      <a:rPr lang="en-US" sz="2400" b="0" i="1" smtClean="0">
                                        <a:solidFill>
                                          <a:srgbClr val="C00000"/>
                                        </a:solidFill>
                                        <a:latin typeface="Cambria Math" panose="02040503050406030204" pitchFamily="18" charset="0"/>
                                      </a:rPr>
                                    </m:ctrlPr>
                                  </m:dPr>
                                  <m:e>
                                    <m:r>
                                      <a:rPr lang="en-US" sz="2400" b="0" i="1" smtClean="0">
                                        <a:solidFill>
                                          <a:srgbClr val="C00000"/>
                                        </a:solidFill>
                                        <a:latin typeface="Cambria Math" panose="02040503050406030204" pitchFamily="18" charset="0"/>
                                      </a:rPr>
                                      <m:t>𝑖</m:t>
                                    </m:r>
                                    <m:r>
                                      <a:rPr lang="en-US" sz="2400" b="0" i="1" smtClean="0">
                                        <a:solidFill>
                                          <a:srgbClr val="C00000"/>
                                        </a:solidFill>
                                        <a:latin typeface="Cambria Math" panose="02040503050406030204" pitchFamily="18" charset="0"/>
                                      </a:rPr>
                                      <m:t>−1</m:t>
                                    </m:r>
                                  </m:e>
                                </m:d>
                                <m:r>
                                  <a:rPr lang="en-US" sz="2400" b="0" i="1" smtClean="0">
                                    <a:solidFill>
                                      <a:srgbClr val="C00000"/>
                                    </a:solidFill>
                                    <a:latin typeface="Cambria Math" panose="02040503050406030204" pitchFamily="18" charset="0"/>
                                  </a:rPr>
                                  <m:t>+</m:t>
                                </m:r>
                                <m:r>
                                  <a:rPr lang="en-US" sz="2400" b="0" i="1" smtClean="0">
                                    <a:solidFill>
                                      <a:srgbClr val="C00000"/>
                                    </a:solidFill>
                                    <a:latin typeface="Cambria Math" panose="02040503050406030204" pitchFamily="18" charset="0"/>
                                  </a:rPr>
                                  <m:t>𝐴</m:t>
                                </m:r>
                                <m:d>
                                  <m:dPr>
                                    <m:begChr m:val="["/>
                                    <m:endChr m:val="]"/>
                                    <m:ctrlPr>
                                      <a:rPr lang="en-US" sz="2400" b="0" i="1" smtClean="0">
                                        <a:solidFill>
                                          <a:srgbClr val="C00000"/>
                                        </a:solidFill>
                                        <a:latin typeface="Cambria Math" panose="02040503050406030204" pitchFamily="18" charset="0"/>
                                      </a:rPr>
                                    </m:ctrlPr>
                                  </m:dPr>
                                  <m:e>
                                    <m:r>
                                      <a:rPr lang="en-US" sz="2400" b="0" i="1" smtClean="0">
                                        <a:solidFill>
                                          <a:srgbClr val="C00000"/>
                                        </a:solidFill>
                                        <a:latin typeface="Cambria Math" panose="02040503050406030204" pitchFamily="18" charset="0"/>
                                      </a:rPr>
                                      <m:t>𝑖</m:t>
                                    </m:r>
                                  </m:e>
                                </m:d>
                                <m:r>
                                  <a:rPr lang="en-US" sz="2400" b="0" i="1" smtClean="0">
                                    <a:solidFill>
                                      <a:srgbClr val="C00000"/>
                                    </a:solidFill>
                                    <a:latin typeface="Cambria Math" panose="02040503050406030204" pitchFamily="18" charset="0"/>
                                  </a:rPr>
                                  <m:t>&gt;26</m:t>
                                </m:r>
                              </m:e>
                            </m:mr>
                            <m:mr>
                              <m:e>
                                <m:r>
                                  <a:rPr lang="en-US" sz="2400" b="0" i="1" smtClean="0">
                                    <a:solidFill>
                                      <a:srgbClr val="C00000"/>
                                    </a:solidFill>
                                    <a:latin typeface="Cambria Math" panose="02040503050406030204" pitchFamily="18" charset="0"/>
                                  </a:rPr>
                                  <m:t>𝑑</m:t>
                                </m:r>
                                <m:d>
                                  <m:dPr>
                                    <m:begChr m:val="["/>
                                    <m:endChr m:val="]"/>
                                    <m:ctrlPr>
                                      <a:rPr lang="en-US" sz="2400" b="0" i="1" smtClean="0">
                                        <a:solidFill>
                                          <a:srgbClr val="C00000"/>
                                        </a:solidFill>
                                        <a:latin typeface="Cambria Math" panose="02040503050406030204" pitchFamily="18" charset="0"/>
                                      </a:rPr>
                                    </m:ctrlPr>
                                  </m:dPr>
                                  <m:e>
                                    <m:r>
                                      <a:rPr lang="en-US" sz="2400" b="0" i="1" smtClean="0">
                                        <a:solidFill>
                                          <a:srgbClr val="C00000"/>
                                        </a:solidFill>
                                        <a:latin typeface="Cambria Math" panose="02040503050406030204" pitchFamily="18" charset="0"/>
                                      </a:rPr>
                                      <m:t>𝑖</m:t>
                                    </m:r>
                                    <m:r>
                                      <a:rPr lang="en-US" sz="2400" b="0" i="1" smtClean="0">
                                        <a:solidFill>
                                          <a:srgbClr val="C00000"/>
                                        </a:solidFill>
                                        <a:latin typeface="Cambria Math" panose="02040503050406030204" pitchFamily="18" charset="0"/>
                                      </a:rPr>
                                      <m:t>−2</m:t>
                                    </m:r>
                                  </m:e>
                                </m:d>
                                <m:r>
                                  <a:rPr lang="en-US" sz="2400" b="0" i="1" smtClean="0">
                                    <a:solidFill>
                                      <a:srgbClr val="C00000"/>
                                    </a:solidFill>
                                    <a:latin typeface="Cambria Math" panose="02040503050406030204" pitchFamily="18" charset="0"/>
                                  </a:rPr>
                                  <m:t>+</m:t>
                                </m:r>
                                <m:r>
                                  <a:rPr lang="en-US" sz="2400" b="0" i="1" smtClean="0">
                                    <a:solidFill>
                                      <a:srgbClr val="C00000"/>
                                    </a:solidFill>
                                    <a:latin typeface="Cambria Math" panose="02040503050406030204" pitchFamily="18" charset="0"/>
                                  </a:rPr>
                                  <m:t>𝑑</m:t>
                                </m:r>
                                <m:r>
                                  <a:rPr lang="en-US" sz="2400" b="0" i="1" smtClean="0">
                                    <a:solidFill>
                                      <a:srgbClr val="C00000"/>
                                    </a:solidFill>
                                    <a:latin typeface="Cambria Math" panose="02040503050406030204" pitchFamily="18" charset="0"/>
                                  </a:rPr>
                                  <m:t>[</m:t>
                                </m:r>
                                <m:r>
                                  <a:rPr lang="en-US" sz="2400" b="0" i="1" smtClean="0">
                                    <a:solidFill>
                                      <a:srgbClr val="C00000"/>
                                    </a:solidFill>
                                    <a:latin typeface="Cambria Math" panose="02040503050406030204" pitchFamily="18" charset="0"/>
                                  </a:rPr>
                                  <m:t>𝑖</m:t>
                                </m:r>
                                <m:r>
                                  <a:rPr lang="en-US" sz="2400" b="0" i="1" smtClean="0">
                                    <a:solidFill>
                                      <a:srgbClr val="C00000"/>
                                    </a:solidFill>
                                    <a:latin typeface="Cambria Math" panose="02040503050406030204" pitchFamily="18" charset="0"/>
                                  </a:rPr>
                                  <m:t>−1]</m:t>
                                </m:r>
                              </m:e>
                              <m:e>
                                <m:r>
                                  <m:rPr>
                                    <m:sty m:val="p"/>
                                  </m:rPr>
                                  <a:rPr lang="en-US" sz="2400" b="0" i="0" smtClean="0">
                                    <a:solidFill>
                                      <a:srgbClr val="C00000"/>
                                    </a:solidFill>
                                    <a:latin typeface="Cambria Math" panose="02040503050406030204" pitchFamily="18" charset="0"/>
                                  </a:rPr>
                                  <m:t>otherwise</m:t>
                                </m:r>
                              </m:e>
                            </m:mr>
                          </m:m>
                        </m:e>
                      </m:d>
                    </m:oMath>
                  </m:oMathPara>
                </a14:m>
                <a:endParaRPr lang="en-US" sz="2400" dirty="0">
                  <a:solidFill>
                    <a:srgbClr val="C0000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223109" y="5926064"/>
                <a:ext cx="7921256" cy="916148"/>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36947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Problem From an Old Exam</a:t>
            </a:r>
          </a:p>
        </p:txBody>
      </p:sp>
      <p:sp>
        <p:nvSpPr>
          <p:cNvPr id="4" name="Slide Number Placeholder 3"/>
          <p:cNvSpPr>
            <a:spLocks noGrp="1"/>
          </p:cNvSpPr>
          <p:nvPr>
            <p:ph type="sldNum" sz="quarter" idx="10"/>
          </p:nvPr>
        </p:nvSpPr>
        <p:spPr/>
        <p:txBody>
          <a:bodyPr/>
          <a:lstStyle/>
          <a:p>
            <a:fld id="{2783EFA4-6284-4AB8-B3E7-5E7F2FB51AB8}" type="slidenum">
              <a:rPr lang="en-US" altLang="en-US" smtClean="0"/>
              <a:pPr/>
              <a:t>11</a:t>
            </a:fld>
            <a:endParaRPr lang="en-US" altLang="en-US" dirty="0"/>
          </a:p>
        </p:txBody>
      </p:sp>
      <p:sp>
        <p:nvSpPr>
          <p:cNvPr id="5" name="TextBox 4"/>
          <p:cNvSpPr txBox="1"/>
          <p:nvPr/>
        </p:nvSpPr>
        <p:spPr>
          <a:xfrm>
            <a:off x="372139" y="925032"/>
            <a:ext cx="8027582" cy="1938992"/>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1) </a:t>
            </a:r>
            <a:r>
              <a:rPr lang="en-US" sz="2400" dirty="0">
                <a:solidFill>
                  <a:srgbClr val="C00000"/>
                </a:solidFill>
                <a:latin typeface="Calibri" panose="020F0502020204030204" pitchFamily="34" charset="0"/>
                <a:cs typeface="Calibri" panose="020F0502020204030204" pitchFamily="34" charset="0"/>
              </a:rPr>
              <a:t>“A” → 1,    “B” → 2,   . . .,   “Z” → 26 </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Given an encoded message </a:t>
            </a:r>
            <a:r>
              <a:rPr lang="en-US" sz="2400" b="1" i="1" dirty="0">
                <a:latin typeface="Calibri" panose="020F0502020204030204" pitchFamily="34" charset="0"/>
                <a:cs typeface="Calibri" panose="020F0502020204030204" pitchFamily="34" charset="0"/>
              </a:rPr>
              <a:t>A</a:t>
            </a:r>
            <a:r>
              <a:rPr lang="en-US" sz="2400" dirty="0">
                <a:latin typeface="Calibri" panose="020F0502020204030204" pitchFamily="34" charset="0"/>
                <a:cs typeface="Calibri" panose="020F0502020204030204" pitchFamily="34" charset="0"/>
              </a:rPr>
              <a:t> containing </a:t>
            </a:r>
            <a:r>
              <a:rPr lang="en-US" sz="2400" b="1" i="1" dirty="0">
                <a:latin typeface="Calibri" panose="020F0502020204030204" pitchFamily="34" charset="0"/>
                <a:cs typeface="Calibri" panose="020F0502020204030204" pitchFamily="34" charset="0"/>
              </a:rPr>
              <a:t>n</a:t>
            </a:r>
            <a:r>
              <a:rPr lang="en-US" sz="2400" dirty="0">
                <a:latin typeface="Calibri" panose="020F0502020204030204" pitchFamily="34" charset="0"/>
                <a:cs typeface="Calibri" panose="020F0502020204030204" pitchFamily="34" charset="0"/>
              </a:rPr>
              <a:t> digits in 1-9, design a </a:t>
            </a:r>
            <a:r>
              <a:rPr lang="en-US" sz="2400" b="1" i="1" dirty="0">
                <a:latin typeface="Calibri" panose="020F0502020204030204" pitchFamily="34" charset="0"/>
                <a:cs typeface="Calibri" panose="020F0502020204030204" pitchFamily="34" charset="0"/>
              </a:rPr>
              <a:t>O(n) </a:t>
            </a:r>
            <a:r>
              <a:rPr lang="en-US" sz="2400" dirty="0">
                <a:latin typeface="Calibri" panose="020F0502020204030204" pitchFamily="34" charset="0"/>
                <a:cs typeface="Calibri" panose="020F0502020204030204" pitchFamily="34" charset="0"/>
              </a:rPr>
              <a:t>time dynamic programming algorithm to determine the total number of ways to decode </a:t>
            </a:r>
            <a:r>
              <a:rPr lang="en-US" sz="2400" b="1" i="1" dirty="0">
                <a:latin typeface="Calibri" panose="020F0502020204030204" pitchFamily="34" charset="0"/>
                <a:cs typeface="Calibri" panose="020F0502020204030204" pitchFamily="34" charset="0"/>
              </a:rPr>
              <a:t>A</a:t>
            </a:r>
            <a:r>
              <a:rPr lang="en-US" sz="2400" dirty="0">
                <a:latin typeface="Calibri" panose="020F0502020204030204" pitchFamily="34" charset="0"/>
                <a:cs typeface="Calibri" panose="020F0502020204030204" pitchFamily="34" charset="0"/>
              </a:rPr>
              <a:t>.</a:t>
            </a:r>
          </a:p>
        </p:txBody>
      </p:sp>
      <mc:AlternateContent xmlns:mc="http://schemas.openxmlformats.org/markup-compatibility/2006" xmlns:a14="http://schemas.microsoft.com/office/drawing/2010/main">
        <mc:Choice Requires="a14">
          <p:sp>
            <p:nvSpPr>
              <p:cNvPr id="3" name="TextBox 2"/>
              <p:cNvSpPr txBox="1"/>
              <p:nvPr/>
            </p:nvSpPr>
            <p:spPr>
              <a:xfrm>
                <a:off x="372139" y="3027056"/>
                <a:ext cx="7102859"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Let  </a:t>
                </a:r>
                <a14:m>
                  <m:oMath xmlns:m="http://schemas.openxmlformats.org/officeDocument/2006/math">
                    <m:r>
                      <a:rPr lang="en-US" sz="2400" b="0" i="1" smtClean="0">
                        <a:latin typeface="Cambria Math" panose="02040503050406030204" pitchFamily="18" charset="0"/>
                        <a:cs typeface="Calibri" panose="020F0502020204030204" pitchFamily="34" charset="0"/>
                      </a:rPr>
                      <m:t>𝑑</m:t>
                    </m:r>
                    <m:r>
                      <a:rPr lang="en-US" sz="2400" b="0" i="1" smtClean="0">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𝑖</m:t>
                    </m:r>
                    <m:r>
                      <a:rPr lang="en-US" sz="2400" b="0" i="1" smtClean="0">
                        <a:latin typeface="Cambria Math" panose="02040503050406030204" pitchFamily="18" charset="0"/>
                        <a:cs typeface="Calibri" panose="020F0502020204030204" pitchFamily="34" charset="0"/>
                      </a:rPr>
                      <m:t>]</m:t>
                    </m:r>
                  </m:oMath>
                </a14:m>
                <a:r>
                  <a:rPr lang="en-US" sz="2400" dirty="0">
                    <a:latin typeface="Calibri" panose="020F0502020204030204" pitchFamily="34" charset="0"/>
                    <a:cs typeface="Calibri" panose="020F0502020204030204" pitchFamily="34" charset="0"/>
                  </a:rPr>
                  <a:t> be the total number of ways to decode A[1..i])  </a:t>
                </a:r>
              </a:p>
            </p:txBody>
          </p:sp>
        </mc:Choice>
        <mc:Fallback xmlns="">
          <p:sp>
            <p:nvSpPr>
              <p:cNvPr id="3" name="TextBox 2"/>
              <p:cNvSpPr txBox="1">
                <a:spLocks noRot="1" noChangeAspect="1" noMove="1" noResize="1" noEditPoints="1" noAdjustHandles="1" noChangeArrowheads="1" noChangeShapeType="1" noTextEdit="1"/>
              </p:cNvSpPr>
              <p:nvPr/>
            </p:nvSpPr>
            <p:spPr>
              <a:xfrm>
                <a:off x="372139" y="3027056"/>
                <a:ext cx="7102859" cy="461665"/>
              </a:xfrm>
              <a:prstGeom prst="rect">
                <a:avLst/>
              </a:prstGeom>
              <a:blipFill>
                <a:blip r:embed="rId2"/>
                <a:stretch>
                  <a:fillRect l="-1248" t="-5263" r="-1248" b="-26316"/>
                </a:stretch>
              </a:blipFill>
            </p:spPr>
            <p:txBody>
              <a:bodyPr/>
              <a:lstStyle/>
              <a:p>
                <a:r>
                  <a:rPr lang="en-US">
                    <a:noFill/>
                  </a:rPr>
                  <a:t> </a:t>
                </a:r>
              </a:p>
            </p:txBody>
          </p:sp>
        </mc:Fallback>
      </mc:AlternateContent>
      <p:cxnSp>
        <p:nvCxnSpPr>
          <p:cNvPr id="7" name="Straight Connector 6"/>
          <p:cNvCxnSpPr/>
          <p:nvPr/>
        </p:nvCxnSpPr>
        <p:spPr bwMode="auto">
          <a:xfrm>
            <a:off x="0" y="2864024"/>
            <a:ext cx="9144000" cy="0"/>
          </a:xfrm>
          <a:prstGeom prst="line">
            <a:avLst/>
          </a:prstGeom>
          <a:solidFill>
            <a:schemeClr val="accent1"/>
          </a:solidFill>
          <a:ln w="9525" cap="flat" cmpd="sng" algn="ctr">
            <a:solidFill>
              <a:schemeClr val="tx1"/>
            </a:solidFill>
            <a:prstDash val="solid"/>
            <a:round/>
            <a:headEnd type="none" w="med" len="me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mc:AlternateContent xmlns:mc="http://schemas.openxmlformats.org/markup-compatibility/2006" xmlns:a14="http://schemas.microsoft.com/office/drawing/2010/main">
        <mc:Choice Requires="a14">
          <p:sp>
            <p:nvSpPr>
              <p:cNvPr id="8" name="TextBox 7"/>
              <p:cNvSpPr txBox="1"/>
              <p:nvPr/>
            </p:nvSpPr>
            <p:spPr>
              <a:xfrm>
                <a:off x="372139" y="3560125"/>
                <a:ext cx="4506716" cy="461665"/>
              </a:xfrm>
              <a:prstGeom prst="rect">
                <a:avLst/>
              </a:prstGeom>
              <a:noFill/>
            </p:spPr>
            <p:txBody>
              <a:bodyPr wrap="square" rtlCol="0">
                <a:spAutoFit/>
              </a:bodyPr>
              <a:lstStyle/>
              <a:p>
                <a:r>
                  <a:rPr lang="en-US" sz="2400" dirty="0">
                    <a:solidFill>
                      <a:srgbClr val="C00000"/>
                    </a:solidFill>
                    <a:latin typeface="Calibri" panose="020F0502020204030204" pitchFamily="34" charset="0"/>
                    <a:cs typeface="Calibri" panose="020F0502020204030204" pitchFamily="34" charset="0"/>
                  </a:rPr>
                  <a:t>Base Case: </a:t>
                </a:r>
                <a14:m>
                  <m:oMath xmlns:m="http://schemas.openxmlformats.org/officeDocument/2006/math">
                    <m:r>
                      <a:rPr lang="en-US" sz="2400" b="0" i="1" smtClean="0">
                        <a:solidFill>
                          <a:srgbClr val="C00000"/>
                        </a:solidFill>
                        <a:latin typeface="Cambria Math" panose="02040503050406030204" pitchFamily="18" charset="0"/>
                        <a:cs typeface="Calibri" panose="020F0502020204030204" pitchFamily="34" charset="0"/>
                      </a:rPr>
                      <m:t>𝑑</m:t>
                    </m:r>
                    <m:d>
                      <m:dPr>
                        <m:begChr m:val="["/>
                        <m:endChr m:val="]"/>
                        <m:ctrlPr>
                          <a:rPr lang="en-US" sz="2400" b="0" i="1" smtClean="0">
                            <a:solidFill>
                              <a:srgbClr val="C00000"/>
                            </a:solidFill>
                            <a:latin typeface="Cambria Math" panose="02040503050406030204" pitchFamily="18" charset="0"/>
                            <a:cs typeface="Calibri" panose="020F0502020204030204" pitchFamily="34" charset="0"/>
                          </a:rPr>
                        </m:ctrlPr>
                      </m:dPr>
                      <m:e>
                        <m:r>
                          <a:rPr lang="en-US" sz="2400" b="0" i="1" smtClean="0">
                            <a:solidFill>
                              <a:srgbClr val="C00000"/>
                            </a:solidFill>
                            <a:latin typeface="Cambria Math" panose="02040503050406030204" pitchFamily="18" charset="0"/>
                            <a:cs typeface="Calibri" panose="020F0502020204030204" pitchFamily="34" charset="0"/>
                          </a:rPr>
                          <m:t>1</m:t>
                        </m:r>
                      </m:e>
                    </m:d>
                    <m:r>
                      <a:rPr lang="en-US" sz="2400" b="0" i="1" smtClean="0">
                        <a:solidFill>
                          <a:srgbClr val="C00000"/>
                        </a:solidFill>
                        <a:latin typeface="Cambria Math" panose="02040503050406030204" pitchFamily="18" charset="0"/>
                        <a:cs typeface="Calibri" panose="020F0502020204030204" pitchFamily="34" charset="0"/>
                      </a:rPr>
                      <m:t>=1</m:t>
                    </m:r>
                  </m:oMath>
                </a14:m>
                <a:r>
                  <a:rPr lang="en-US" sz="2400" dirty="0">
                    <a:solidFill>
                      <a:srgbClr val="C00000"/>
                    </a:solidFill>
                    <a:latin typeface="Calibri" panose="020F0502020204030204" pitchFamily="34" charset="0"/>
                    <a:cs typeface="Calibri" panose="020F0502020204030204" pitchFamily="34" charset="0"/>
                  </a:rPr>
                  <a:t> </a:t>
                </a:r>
              </a:p>
            </p:txBody>
          </p:sp>
        </mc:Choice>
        <mc:Fallback xmlns="">
          <p:sp>
            <p:nvSpPr>
              <p:cNvPr id="8" name="TextBox 7"/>
              <p:cNvSpPr txBox="1">
                <a:spLocks noRot="1" noChangeAspect="1" noMove="1" noResize="1" noEditPoints="1" noAdjustHandles="1" noChangeArrowheads="1" noChangeShapeType="1" noTextEdit="1"/>
              </p:cNvSpPr>
              <p:nvPr/>
            </p:nvSpPr>
            <p:spPr>
              <a:xfrm>
                <a:off x="372139" y="3560125"/>
                <a:ext cx="4506716" cy="461665"/>
              </a:xfrm>
              <a:prstGeom prst="rect">
                <a:avLst/>
              </a:prstGeom>
              <a:blipFill>
                <a:blip r:embed="rId3"/>
                <a:stretch>
                  <a:fillRect l="-1966" t="-5263" b="-26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72139" y="4166447"/>
                <a:ext cx="5333476" cy="9161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C00000"/>
                          </a:solidFill>
                          <a:latin typeface="Cambria Math" panose="02040503050406030204" pitchFamily="18" charset="0"/>
                        </a:rPr>
                        <m:t>𝑑</m:t>
                      </m:r>
                      <m:d>
                        <m:dPr>
                          <m:begChr m:val="["/>
                          <m:endChr m:val="]"/>
                          <m:ctrlPr>
                            <a:rPr lang="en-US" sz="2400" b="0" i="1" smtClean="0">
                              <a:solidFill>
                                <a:srgbClr val="C00000"/>
                              </a:solidFill>
                              <a:latin typeface="Cambria Math" panose="02040503050406030204" pitchFamily="18" charset="0"/>
                            </a:rPr>
                          </m:ctrlPr>
                        </m:dPr>
                        <m:e>
                          <m:r>
                            <a:rPr lang="en-US" sz="2400" b="0" i="1" smtClean="0">
                              <a:solidFill>
                                <a:srgbClr val="C00000"/>
                              </a:solidFill>
                              <a:latin typeface="Cambria Math" panose="02040503050406030204" pitchFamily="18" charset="0"/>
                            </a:rPr>
                            <m:t>2</m:t>
                          </m:r>
                        </m:e>
                      </m:d>
                      <m:r>
                        <a:rPr lang="en-US" sz="2400" b="0" i="1" smtClean="0">
                          <a:solidFill>
                            <a:srgbClr val="C00000"/>
                          </a:solidFill>
                          <a:latin typeface="Cambria Math" panose="02040503050406030204" pitchFamily="18" charset="0"/>
                        </a:rPr>
                        <m:t>=</m:t>
                      </m:r>
                      <m:d>
                        <m:dPr>
                          <m:begChr m:val="{"/>
                          <m:endChr m:val=""/>
                          <m:ctrlPr>
                            <a:rPr lang="en-US" sz="2400" b="0" i="1" smtClean="0">
                              <a:solidFill>
                                <a:srgbClr val="C00000"/>
                              </a:solidFill>
                              <a:latin typeface="Cambria Math" panose="02040503050406030204" pitchFamily="18" charset="0"/>
                            </a:rPr>
                          </m:ctrlPr>
                        </m:dPr>
                        <m:e>
                          <m:m>
                            <m:mPr>
                              <m:mcs>
                                <m:mc>
                                  <m:mcPr>
                                    <m:count m:val="2"/>
                                    <m:mcJc m:val="center"/>
                                  </m:mcPr>
                                </m:mc>
                              </m:mcs>
                              <m:ctrlPr>
                                <a:rPr lang="en-US" sz="2400" b="0" i="1" smtClean="0">
                                  <a:solidFill>
                                    <a:srgbClr val="C00000"/>
                                  </a:solidFill>
                                  <a:latin typeface="Cambria Math" panose="02040503050406030204" pitchFamily="18" charset="0"/>
                                </a:rPr>
                              </m:ctrlPr>
                            </m:mPr>
                            <m:mr>
                              <m:e>
                                <m:r>
                                  <m:rPr>
                                    <m:brk m:alnAt="7"/>
                                  </m:rPr>
                                  <a:rPr lang="en-US" sz="2400" b="0" i="1" smtClean="0">
                                    <a:solidFill>
                                      <a:srgbClr val="C00000"/>
                                    </a:solidFill>
                                    <a:latin typeface="Cambria Math" panose="02040503050406030204" pitchFamily="18" charset="0"/>
                                  </a:rPr>
                                  <m:t>1</m:t>
                                </m:r>
                              </m:e>
                              <m:e>
                                <m:r>
                                  <m:rPr>
                                    <m:sty m:val="p"/>
                                  </m:rPr>
                                  <a:rPr lang="en-US" sz="2400" b="0" i="0" smtClean="0">
                                    <a:solidFill>
                                      <a:srgbClr val="C00000"/>
                                    </a:solidFill>
                                    <a:latin typeface="Cambria Math" panose="02040503050406030204" pitchFamily="18" charset="0"/>
                                  </a:rPr>
                                  <m:t>if</m:t>
                                </m:r>
                                <m:r>
                                  <a:rPr lang="en-US" sz="2400" b="0" i="1" smtClean="0">
                                    <a:solidFill>
                                      <a:srgbClr val="C00000"/>
                                    </a:solidFill>
                                    <a:latin typeface="Cambria Math" panose="02040503050406030204" pitchFamily="18" charset="0"/>
                                  </a:rPr>
                                  <m:t> 10 ∗</m:t>
                                </m:r>
                                <m:r>
                                  <a:rPr lang="en-US" sz="2400" b="0" i="1" smtClean="0">
                                    <a:solidFill>
                                      <a:srgbClr val="C00000"/>
                                    </a:solidFill>
                                    <a:latin typeface="Cambria Math" panose="02040503050406030204" pitchFamily="18" charset="0"/>
                                  </a:rPr>
                                  <m:t>𝐴</m:t>
                                </m:r>
                                <m:d>
                                  <m:dPr>
                                    <m:begChr m:val="["/>
                                    <m:endChr m:val="]"/>
                                    <m:ctrlPr>
                                      <a:rPr lang="en-US" sz="2400" b="0" i="1" smtClean="0">
                                        <a:solidFill>
                                          <a:srgbClr val="C00000"/>
                                        </a:solidFill>
                                        <a:latin typeface="Cambria Math" panose="02040503050406030204" pitchFamily="18" charset="0"/>
                                      </a:rPr>
                                    </m:ctrlPr>
                                  </m:dPr>
                                  <m:e>
                                    <m:r>
                                      <a:rPr lang="en-US" sz="2400" b="0" i="1" smtClean="0">
                                        <a:solidFill>
                                          <a:srgbClr val="C00000"/>
                                        </a:solidFill>
                                        <a:latin typeface="Cambria Math" panose="02040503050406030204" pitchFamily="18" charset="0"/>
                                      </a:rPr>
                                      <m:t>1</m:t>
                                    </m:r>
                                  </m:e>
                                </m:d>
                                <m:r>
                                  <a:rPr lang="en-US" sz="2400" b="0" i="1" smtClean="0">
                                    <a:solidFill>
                                      <a:srgbClr val="C00000"/>
                                    </a:solidFill>
                                    <a:latin typeface="Cambria Math" panose="02040503050406030204" pitchFamily="18" charset="0"/>
                                  </a:rPr>
                                  <m:t>+</m:t>
                                </m:r>
                                <m:r>
                                  <a:rPr lang="en-US" sz="2400" b="0" i="1" smtClean="0">
                                    <a:solidFill>
                                      <a:srgbClr val="C00000"/>
                                    </a:solidFill>
                                    <a:latin typeface="Cambria Math" panose="02040503050406030204" pitchFamily="18" charset="0"/>
                                  </a:rPr>
                                  <m:t>𝐴</m:t>
                                </m:r>
                                <m:d>
                                  <m:dPr>
                                    <m:begChr m:val="["/>
                                    <m:endChr m:val="]"/>
                                    <m:ctrlPr>
                                      <a:rPr lang="en-US" sz="2400" b="0" i="1" smtClean="0">
                                        <a:solidFill>
                                          <a:srgbClr val="C00000"/>
                                        </a:solidFill>
                                        <a:latin typeface="Cambria Math" panose="02040503050406030204" pitchFamily="18" charset="0"/>
                                      </a:rPr>
                                    </m:ctrlPr>
                                  </m:dPr>
                                  <m:e>
                                    <m:r>
                                      <a:rPr lang="en-US" sz="2400" b="0" i="1" smtClean="0">
                                        <a:solidFill>
                                          <a:srgbClr val="C00000"/>
                                        </a:solidFill>
                                        <a:latin typeface="Cambria Math" panose="02040503050406030204" pitchFamily="18" charset="0"/>
                                      </a:rPr>
                                      <m:t>2</m:t>
                                    </m:r>
                                  </m:e>
                                </m:d>
                                <m:r>
                                  <a:rPr lang="en-US" sz="2400" b="0" i="1" smtClean="0">
                                    <a:solidFill>
                                      <a:srgbClr val="C00000"/>
                                    </a:solidFill>
                                    <a:latin typeface="Cambria Math" panose="02040503050406030204" pitchFamily="18" charset="0"/>
                                  </a:rPr>
                                  <m:t>&gt;26</m:t>
                                </m:r>
                              </m:e>
                            </m:mr>
                            <m:mr>
                              <m:e>
                                <m:r>
                                  <a:rPr lang="en-US" sz="2400" b="0" i="1" smtClean="0">
                                    <a:solidFill>
                                      <a:srgbClr val="C00000"/>
                                    </a:solidFill>
                                    <a:latin typeface="Cambria Math" panose="02040503050406030204" pitchFamily="18" charset="0"/>
                                  </a:rPr>
                                  <m:t>2</m:t>
                                </m:r>
                              </m:e>
                              <m:e>
                                <m:r>
                                  <m:rPr>
                                    <m:sty m:val="p"/>
                                  </m:rPr>
                                  <a:rPr lang="en-US" sz="2400" b="0" i="0" smtClean="0">
                                    <a:solidFill>
                                      <a:srgbClr val="C00000"/>
                                    </a:solidFill>
                                    <a:latin typeface="Cambria Math" panose="02040503050406030204" pitchFamily="18" charset="0"/>
                                  </a:rPr>
                                  <m:t>otherwise</m:t>
                                </m:r>
                              </m:e>
                            </m:mr>
                          </m:m>
                        </m:e>
                      </m:d>
                    </m:oMath>
                  </m:oMathPara>
                </a14:m>
                <a:endParaRPr lang="en-US" sz="2400" dirty="0">
                  <a:solidFill>
                    <a:srgbClr val="C0000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372139" y="4166447"/>
                <a:ext cx="5333476" cy="916148"/>
              </a:xfrm>
              <a:prstGeom prst="rect">
                <a:avLst/>
              </a:prstGeom>
              <a:blipFill>
                <a:blip r:embed="rId4"/>
                <a:stretch>
                  <a:fillRect l="-5463" t="-197260" b="-2890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72139" y="5227252"/>
                <a:ext cx="4506716" cy="461665"/>
              </a:xfrm>
              <a:prstGeom prst="rect">
                <a:avLst/>
              </a:prstGeom>
              <a:noFill/>
            </p:spPr>
            <p:txBody>
              <a:bodyPr wrap="square" rtlCol="0">
                <a:spAutoFit/>
              </a:bodyPr>
              <a:lstStyle/>
              <a:p>
                <a:r>
                  <a:rPr lang="en-US" sz="2400" dirty="0">
                    <a:solidFill>
                      <a:srgbClr val="003399"/>
                    </a:solidFill>
                    <a:latin typeface="Cambria" panose="02040503050406030204" pitchFamily="18" charset="0"/>
                    <a:cs typeface="Calibri" panose="020F0502020204030204" pitchFamily="34" charset="0"/>
                  </a:rPr>
                  <a:t>General Case: If  </a:t>
                </a:r>
                <a14:m>
                  <m:oMath xmlns:m="http://schemas.openxmlformats.org/officeDocument/2006/math">
                    <m:r>
                      <m:rPr>
                        <m:sty m:val="p"/>
                      </m:rPr>
                      <a:rPr lang="en-US" sz="2400" b="0" i="0" smtClean="0">
                        <a:solidFill>
                          <a:srgbClr val="003399"/>
                        </a:solidFill>
                        <a:latin typeface="Cambria Math" panose="02040503050406030204" pitchFamily="18" charset="0"/>
                        <a:cs typeface="Calibri" panose="020F0502020204030204" pitchFamily="34" charset="0"/>
                      </a:rPr>
                      <m:t>i</m:t>
                    </m:r>
                    <m:r>
                      <a:rPr lang="en-US" sz="2400" b="0" i="0" smtClean="0">
                        <a:solidFill>
                          <a:srgbClr val="003399"/>
                        </a:solidFill>
                        <a:latin typeface="Cambria Math" panose="02040503050406030204" pitchFamily="18" charset="0"/>
                        <a:cs typeface="Calibri" panose="020F0502020204030204" pitchFamily="34" charset="0"/>
                      </a:rPr>
                      <m:t>&gt;2,</m:t>
                    </m:r>
                  </m:oMath>
                </a14:m>
                <a:endParaRPr lang="en-US" sz="2400" dirty="0">
                  <a:solidFill>
                    <a:srgbClr val="003399"/>
                  </a:solidFill>
                  <a:latin typeface="Cambria" panose="02040503050406030204" pitchFamily="18" charset="0"/>
                  <a:cs typeface="Calibri" panose="020F0502020204030204" pitchFamily="34"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372139" y="5227252"/>
                <a:ext cx="4506716" cy="461665"/>
              </a:xfrm>
              <a:prstGeom prst="rect">
                <a:avLst/>
              </a:prstGeom>
              <a:blipFill>
                <a:blip r:embed="rId5"/>
                <a:stretch>
                  <a:fillRect l="-1966" t="-10811" b="-243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72138" y="5810788"/>
                <a:ext cx="7937359" cy="9161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3399"/>
                          </a:solidFill>
                          <a:latin typeface="Cambria Math" panose="02040503050406030204" pitchFamily="18" charset="0"/>
                        </a:rPr>
                        <m:t>𝑑</m:t>
                      </m:r>
                      <m:d>
                        <m:dPr>
                          <m:begChr m:val="["/>
                          <m:endChr m:val="]"/>
                          <m:ctrlPr>
                            <a:rPr lang="en-US" sz="2400" b="0" i="1" smtClean="0">
                              <a:solidFill>
                                <a:srgbClr val="003399"/>
                              </a:solidFill>
                              <a:latin typeface="Cambria Math" panose="02040503050406030204" pitchFamily="18" charset="0"/>
                            </a:rPr>
                          </m:ctrlPr>
                        </m:dPr>
                        <m:e>
                          <m:r>
                            <a:rPr lang="en-US" sz="2400" b="0" i="1" smtClean="0">
                              <a:solidFill>
                                <a:srgbClr val="003399"/>
                              </a:solidFill>
                              <a:latin typeface="Cambria Math" panose="02040503050406030204" pitchFamily="18" charset="0"/>
                            </a:rPr>
                            <m:t>𝑖</m:t>
                          </m:r>
                        </m:e>
                      </m:d>
                      <m:r>
                        <a:rPr lang="en-US" sz="2400" b="0" i="1" smtClean="0">
                          <a:solidFill>
                            <a:srgbClr val="003399"/>
                          </a:solidFill>
                          <a:latin typeface="Cambria Math" panose="02040503050406030204" pitchFamily="18" charset="0"/>
                        </a:rPr>
                        <m:t>=</m:t>
                      </m:r>
                      <m:d>
                        <m:dPr>
                          <m:begChr m:val="{"/>
                          <m:endChr m:val=""/>
                          <m:ctrlPr>
                            <a:rPr lang="en-US" sz="2400" b="0" i="1" smtClean="0">
                              <a:solidFill>
                                <a:srgbClr val="003399"/>
                              </a:solidFill>
                              <a:latin typeface="Cambria Math" panose="02040503050406030204" pitchFamily="18" charset="0"/>
                            </a:rPr>
                          </m:ctrlPr>
                        </m:dPr>
                        <m:e>
                          <m:m>
                            <m:mPr>
                              <m:mcs>
                                <m:mc>
                                  <m:mcPr>
                                    <m:count m:val="2"/>
                                    <m:mcJc m:val="center"/>
                                  </m:mcPr>
                                </m:mc>
                              </m:mcs>
                              <m:ctrlPr>
                                <a:rPr lang="en-US" sz="2400" b="0" i="1" smtClean="0">
                                  <a:solidFill>
                                    <a:srgbClr val="003399"/>
                                  </a:solidFill>
                                  <a:latin typeface="Cambria Math" panose="02040503050406030204" pitchFamily="18" charset="0"/>
                                </a:rPr>
                              </m:ctrlPr>
                            </m:mPr>
                            <m:mr>
                              <m:e>
                                <m:r>
                                  <m:rPr>
                                    <m:brk m:alnAt="7"/>
                                  </m:rPr>
                                  <a:rPr lang="en-US" sz="2400" b="0" i="1" smtClean="0">
                                    <a:solidFill>
                                      <a:srgbClr val="003399"/>
                                    </a:solidFill>
                                    <a:latin typeface="Cambria Math" panose="02040503050406030204" pitchFamily="18" charset="0"/>
                                  </a:rPr>
                                  <m:t>𝑑</m:t>
                                </m:r>
                                <m:r>
                                  <a:rPr lang="en-US" sz="2400" b="0" i="1" smtClean="0">
                                    <a:solidFill>
                                      <a:srgbClr val="003399"/>
                                    </a:solidFill>
                                    <a:latin typeface="Cambria Math" panose="02040503050406030204" pitchFamily="18" charset="0"/>
                                  </a:rPr>
                                  <m:t>[</m:t>
                                </m:r>
                                <m:r>
                                  <a:rPr lang="en-US" sz="2400" b="0" i="1" smtClean="0">
                                    <a:solidFill>
                                      <a:srgbClr val="003399"/>
                                    </a:solidFill>
                                    <a:latin typeface="Cambria Math" panose="02040503050406030204" pitchFamily="18" charset="0"/>
                                  </a:rPr>
                                  <m:t>𝑖</m:t>
                                </m:r>
                                <m:r>
                                  <a:rPr lang="en-US" sz="2400" b="0" i="1" smtClean="0">
                                    <a:solidFill>
                                      <a:srgbClr val="003399"/>
                                    </a:solidFill>
                                    <a:latin typeface="Cambria Math" panose="02040503050406030204" pitchFamily="18" charset="0"/>
                                  </a:rPr>
                                  <m:t>−1]</m:t>
                                </m:r>
                              </m:e>
                              <m:e>
                                <m:r>
                                  <m:rPr>
                                    <m:sty m:val="p"/>
                                  </m:rPr>
                                  <a:rPr lang="en-US" sz="2400" b="0" i="0" smtClean="0">
                                    <a:solidFill>
                                      <a:srgbClr val="003399"/>
                                    </a:solidFill>
                                    <a:latin typeface="Cambria Math" panose="02040503050406030204" pitchFamily="18" charset="0"/>
                                  </a:rPr>
                                  <m:t>if</m:t>
                                </m:r>
                                <m:r>
                                  <a:rPr lang="en-US" sz="2400" b="0" i="1" smtClean="0">
                                    <a:solidFill>
                                      <a:srgbClr val="003399"/>
                                    </a:solidFill>
                                    <a:latin typeface="Cambria Math" panose="02040503050406030204" pitchFamily="18" charset="0"/>
                                  </a:rPr>
                                  <m:t> 10 ∗</m:t>
                                </m:r>
                                <m:r>
                                  <a:rPr lang="en-US" sz="2400" b="0" i="1" smtClean="0">
                                    <a:solidFill>
                                      <a:srgbClr val="003399"/>
                                    </a:solidFill>
                                    <a:latin typeface="Cambria Math" panose="02040503050406030204" pitchFamily="18" charset="0"/>
                                  </a:rPr>
                                  <m:t>𝐴</m:t>
                                </m:r>
                                <m:d>
                                  <m:dPr>
                                    <m:begChr m:val="["/>
                                    <m:endChr m:val="]"/>
                                    <m:ctrlPr>
                                      <a:rPr lang="en-US" sz="2400" b="0" i="1" smtClean="0">
                                        <a:solidFill>
                                          <a:srgbClr val="003399"/>
                                        </a:solidFill>
                                        <a:latin typeface="Cambria Math" panose="02040503050406030204" pitchFamily="18" charset="0"/>
                                      </a:rPr>
                                    </m:ctrlPr>
                                  </m:dPr>
                                  <m:e>
                                    <m:r>
                                      <a:rPr lang="en-US" sz="2400" b="0" i="1" smtClean="0">
                                        <a:solidFill>
                                          <a:srgbClr val="003399"/>
                                        </a:solidFill>
                                        <a:latin typeface="Cambria Math" panose="02040503050406030204" pitchFamily="18" charset="0"/>
                                      </a:rPr>
                                      <m:t>𝑖</m:t>
                                    </m:r>
                                    <m:r>
                                      <a:rPr lang="en-US" sz="2400" b="0" i="1" smtClean="0">
                                        <a:solidFill>
                                          <a:srgbClr val="003399"/>
                                        </a:solidFill>
                                        <a:latin typeface="Cambria Math" panose="02040503050406030204" pitchFamily="18" charset="0"/>
                                      </a:rPr>
                                      <m:t>−1</m:t>
                                    </m:r>
                                  </m:e>
                                </m:d>
                                <m:r>
                                  <a:rPr lang="en-US" sz="2400" b="0" i="1" smtClean="0">
                                    <a:solidFill>
                                      <a:srgbClr val="003399"/>
                                    </a:solidFill>
                                    <a:latin typeface="Cambria Math" panose="02040503050406030204" pitchFamily="18" charset="0"/>
                                  </a:rPr>
                                  <m:t>+</m:t>
                                </m:r>
                                <m:r>
                                  <a:rPr lang="en-US" sz="2400" b="0" i="1" smtClean="0">
                                    <a:solidFill>
                                      <a:srgbClr val="003399"/>
                                    </a:solidFill>
                                    <a:latin typeface="Cambria Math" panose="02040503050406030204" pitchFamily="18" charset="0"/>
                                  </a:rPr>
                                  <m:t>𝐴</m:t>
                                </m:r>
                                <m:d>
                                  <m:dPr>
                                    <m:begChr m:val="["/>
                                    <m:endChr m:val="]"/>
                                    <m:ctrlPr>
                                      <a:rPr lang="en-US" sz="2400" b="0" i="1" smtClean="0">
                                        <a:solidFill>
                                          <a:srgbClr val="003399"/>
                                        </a:solidFill>
                                        <a:latin typeface="Cambria Math" panose="02040503050406030204" pitchFamily="18" charset="0"/>
                                      </a:rPr>
                                    </m:ctrlPr>
                                  </m:dPr>
                                  <m:e>
                                    <m:r>
                                      <a:rPr lang="en-US" sz="2400" b="0" i="1" smtClean="0">
                                        <a:solidFill>
                                          <a:srgbClr val="003399"/>
                                        </a:solidFill>
                                        <a:latin typeface="Cambria Math" panose="02040503050406030204" pitchFamily="18" charset="0"/>
                                      </a:rPr>
                                      <m:t>𝑖</m:t>
                                    </m:r>
                                  </m:e>
                                </m:d>
                                <m:r>
                                  <a:rPr lang="en-US" sz="2400" b="0" i="1" smtClean="0">
                                    <a:solidFill>
                                      <a:srgbClr val="003399"/>
                                    </a:solidFill>
                                    <a:latin typeface="Cambria Math" panose="02040503050406030204" pitchFamily="18" charset="0"/>
                                  </a:rPr>
                                  <m:t>&gt;26</m:t>
                                </m:r>
                              </m:e>
                            </m:mr>
                            <m:mr>
                              <m:e>
                                <m:r>
                                  <a:rPr lang="en-US" sz="2400" b="0" i="1" smtClean="0">
                                    <a:solidFill>
                                      <a:srgbClr val="003399"/>
                                    </a:solidFill>
                                    <a:latin typeface="Cambria Math" panose="02040503050406030204" pitchFamily="18" charset="0"/>
                                  </a:rPr>
                                  <m:t>𝑑</m:t>
                                </m:r>
                                <m:d>
                                  <m:dPr>
                                    <m:begChr m:val="["/>
                                    <m:endChr m:val="]"/>
                                    <m:ctrlPr>
                                      <a:rPr lang="en-US" sz="2400" b="0" i="1" smtClean="0">
                                        <a:solidFill>
                                          <a:srgbClr val="003399"/>
                                        </a:solidFill>
                                        <a:latin typeface="Cambria Math" panose="02040503050406030204" pitchFamily="18" charset="0"/>
                                      </a:rPr>
                                    </m:ctrlPr>
                                  </m:dPr>
                                  <m:e>
                                    <m:r>
                                      <a:rPr lang="en-US" sz="2400" b="0" i="1" smtClean="0">
                                        <a:solidFill>
                                          <a:srgbClr val="003399"/>
                                        </a:solidFill>
                                        <a:latin typeface="Cambria Math" panose="02040503050406030204" pitchFamily="18" charset="0"/>
                                      </a:rPr>
                                      <m:t>𝑖</m:t>
                                    </m:r>
                                    <m:r>
                                      <a:rPr lang="en-US" sz="2400" b="0" i="1" smtClean="0">
                                        <a:solidFill>
                                          <a:srgbClr val="003399"/>
                                        </a:solidFill>
                                        <a:latin typeface="Cambria Math" panose="02040503050406030204" pitchFamily="18" charset="0"/>
                                      </a:rPr>
                                      <m:t>−2</m:t>
                                    </m:r>
                                  </m:e>
                                </m:d>
                                <m:r>
                                  <a:rPr lang="en-US" sz="2400" b="0" i="1" smtClean="0">
                                    <a:solidFill>
                                      <a:srgbClr val="003399"/>
                                    </a:solidFill>
                                    <a:latin typeface="Cambria Math" panose="02040503050406030204" pitchFamily="18" charset="0"/>
                                  </a:rPr>
                                  <m:t>+</m:t>
                                </m:r>
                                <m:r>
                                  <a:rPr lang="en-US" sz="2400" b="0" i="1" smtClean="0">
                                    <a:solidFill>
                                      <a:srgbClr val="003399"/>
                                    </a:solidFill>
                                    <a:latin typeface="Cambria Math" panose="02040503050406030204" pitchFamily="18" charset="0"/>
                                  </a:rPr>
                                  <m:t>𝑑</m:t>
                                </m:r>
                                <m:r>
                                  <a:rPr lang="en-US" sz="2400" b="0" i="1" smtClean="0">
                                    <a:solidFill>
                                      <a:srgbClr val="003399"/>
                                    </a:solidFill>
                                    <a:latin typeface="Cambria Math" panose="02040503050406030204" pitchFamily="18" charset="0"/>
                                  </a:rPr>
                                  <m:t>[</m:t>
                                </m:r>
                                <m:r>
                                  <a:rPr lang="en-US" sz="2400" b="0" i="1" smtClean="0">
                                    <a:solidFill>
                                      <a:srgbClr val="003399"/>
                                    </a:solidFill>
                                    <a:latin typeface="Cambria Math" panose="02040503050406030204" pitchFamily="18" charset="0"/>
                                  </a:rPr>
                                  <m:t>𝑖</m:t>
                                </m:r>
                                <m:r>
                                  <a:rPr lang="en-US" sz="2400" b="0" i="1" smtClean="0">
                                    <a:solidFill>
                                      <a:srgbClr val="003399"/>
                                    </a:solidFill>
                                    <a:latin typeface="Cambria Math" panose="02040503050406030204" pitchFamily="18" charset="0"/>
                                  </a:rPr>
                                  <m:t>−1]</m:t>
                                </m:r>
                              </m:e>
                              <m:e>
                                <m:r>
                                  <m:rPr>
                                    <m:sty m:val="p"/>
                                  </m:rPr>
                                  <a:rPr lang="en-US" sz="2400" b="0" i="0" smtClean="0">
                                    <a:solidFill>
                                      <a:srgbClr val="003399"/>
                                    </a:solidFill>
                                    <a:latin typeface="Cambria Math" panose="02040503050406030204" pitchFamily="18" charset="0"/>
                                  </a:rPr>
                                  <m:t>otherwise</m:t>
                                </m:r>
                              </m:e>
                            </m:mr>
                          </m:m>
                        </m:e>
                      </m:d>
                    </m:oMath>
                  </m:oMathPara>
                </a14:m>
                <a:endParaRPr lang="en-US" sz="2400" dirty="0">
                  <a:solidFill>
                    <a:srgbClr val="003399"/>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372138" y="5810788"/>
                <a:ext cx="7937359" cy="916148"/>
              </a:xfrm>
              <a:prstGeom prst="rect">
                <a:avLst/>
              </a:prstGeom>
              <a:blipFill>
                <a:blip r:embed="rId6"/>
                <a:stretch>
                  <a:fillRect l="-4473" t="-198630" b="-287671"/>
                </a:stretch>
              </a:blipFill>
            </p:spPr>
            <p:txBody>
              <a:bodyPr/>
              <a:lstStyle/>
              <a:p>
                <a:r>
                  <a:rPr lang="en-US">
                    <a:noFill/>
                  </a:rPr>
                  <a:t> </a:t>
                </a:r>
              </a:p>
            </p:txBody>
          </p:sp>
        </mc:Fallback>
      </mc:AlternateContent>
      <p:sp>
        <p:nvSpPr>
          <p:cNvPr id="6" name="Rounded Rectangle 5">
            <a:extLst>
              <a:ext uri="{FF2B5EF4-FFF2-40B4-BE49-F238E27FC236}">
                <a16:creationId xmlns:a16="http://schemas.microsoft.com/office/drawing/2014/main" id="{32ED0A58-9716-664B-9E66-31350EDDB1BE}"/>
              </a:ext>
            </a:extLst>
          </p:cNvPr>
          <p:cNvSpPr/>
          <p:nvPr/>
        </p:nvSpPr>
        <p:spPr bwMode="auto">
          <a:xfrm>
            <a:off x="146118" y="2933700"/>
            <a:ext cx="8389398" cy="3793236"/>
          </a:xfrm>
          <a:prstGeom prst="roundRect">
            <a:avLst>
              <a:gd name="adj" fmla="val 15994"/>
            </a:avLst>
          </a:prstGeom>
          <a:solidFill>
            <a:srgbClr val="0070C0">
              <a:alpha val="22000"/>
            </a:srgbClr>
          </a:solidFill>
          <a:ln w="9525" cap="flat" cmpd="sng" algn="ctr">
            <a:solidFill>
              <a:schemeClr val="tx1"/>
            </a:solidFill>
            <a:prstDash val="solid"/>
            <a:round/>
            <a:headEnd type="none" w="med" len="med"/>
            <a:tailEnd type="triangle" w="sm" len="sm"/>
          </a:ln>
          <a:effectLst/>
          <a:ex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600" b="0" i="0" u="none" strike="noStrike" cap="none" normalizeH="0" baseline="0">
              <a:ln>
                <a:noFill/>
              </a:ln>
              <a:solidFill>
                <a:schemeClr val="tx1"/>
              </a:solidFill>
              <a:effectLst/>
              <a:latin typeface="Comic Sans MS" pitchFamily="92" charset="0"/>
            </a:endParaRPr>
          </a:p>
        </p:txBody>
      </p:sp>
      <mc:AlternateContent xmlns:mc="http://schemas.openxmlformats.org/markup-compatibility/2006" xmlns:a14="http://schemas.microsoft.com/office/drawing/2010/main">
        <mc:Choice Requires="a14">
          <p:sp>
            <p:nvSpPr>
              <p:cNvPr id="12" name="TextBox 11"/>
              <p:cNvSpPr txBox="1"/>
              <p:nvPr/>
            </p:nvSpPr>
            <p:spPr>
              <a:xfrm>
                <a:off x="5931636" y="3903813"/>
                <a:ext cx="2511907" cy="1323439"/>
              </a:xfrm>
              <a:prstGeom prst="rect">
                <a:avLst/>
              </a:prstGeom>
              <a:noFill/>
              <a:ln>
                <a:solidFill>
                  <a:schemeClr val="accent1"/>
                </a:solidFill>
              </a:ln>
            </p:spPr>
            <p:txBody>
              <a:bodyPr wrap="square" rtlCol="0">
                <a:spAutoFit/>
              </a:bodyPr>
              <a:lstStyle/>
              <a:p>
                <a14:m>
                  <m:oMath xmlns:m="http://schemas.openxmlformats.org/officeDocument/2006/math">
                    <m:r>
                      <a:rPr lang="en-US" sz="2000" b="0" i="1" smtClean="0">
                        <a:solidFill>
                          <a:srgbClr val="008080"/>
                        </a:solidFill>
                        <a:latin typeface="Cambria Math" panose="02040503050406030204" pitchFamily="18" charset="0"/>
                      </a:rPr>
                      <m:t>𝑂</m:t>
                    </m:r>
                    <m:d>
                      <m:dPr>
                        <m:ctrlPr>
                          <a:rPr lang="en-US" sz="2000" b="0" i="1" smtClean="0">
                            <a:solidFill>
                              <a:srgbClr val="008080"/>
                            </a:solidFill>
                            <a:latin typeface="Cambria Math" panose="02040503050406030204" pitchFamily="18" charset="0"/>
                          </a:rPr>
                        </m:ctrlPr>
                      </m:dPr>
                      <m:e>
                        <m:r>
                          <a:rPr lang="en-US" sz="2000" b="0" i="1" smtClean="0">
                            <a:solidFill>
                              <a:srgbClr val="008080"/>
                            </a:solidFill>
                            <a:latin typeface="Cambria Math" panose="02040503050406030204" pitchFamily="18" charset="0"/>
                          </a:rPr>
                          <m:t>1</m:t>
                        </m:r>
                      </m:e>
                    </m:d>
                  </m:oMath>
                </a14:m>
                <a:r>
                  <a:rPr lang="en-US" sz="2000" dirty="0">
                    <a:solidFill>
                      <a:srgbClr val="008080"/>
                    </a:solidFill>
                    <a:latin typeface="Calibri" panose="020F0502020204030204" pitchFamily="34" charset="0"/>
                    <a:cs typeface="Calibri" panose="020F0502020204030204" pitchFamily="34" charset="0"/>
                  </a:rPr>
                  <a:t> time to calculate each </a:t>
                </a:r>
                <a14:m>
                  <m:oMath xmlns:m="http://schemas.openxmlformats.org/officeDocument/2006/math">
                    <m:r>
                      <m:rPr>
                        <m:sty m:val="p"/>
                      </m:rPr>
                      <a:rPr lang="en-US" sz="2000" b="0" i="0" smtClean="0">
                        <a:solidFill>
                          <a:srgbClr val="008080"/>
                        </a:solidFill>
                        <a:latin typeface="Cambria Math" panose="02040503050406030204" pitchFamily="18" charset="0"/>
                      </a:rPr>
                      <m:t>d</m:t>
                    </m:r>
                    <m:d>
                      <m:dPr>
                        <m:begChr m:val="["/>
                        <m:endChr m:val="]"/>
                        <m:ctrlPr>
                          <a:rPr lang="en-US" sz="2000" b="0" i="1" smtClean="0">
                            <a:solidFill>
                              <a:srgbClr val="008080"/>
                            </a:solidFill>
                            <a:latin typeface="Cambria Math" panose="02040503050406030204" pitchFamily="18" charset="0"/>
                          </a:rPr>
                        </m:ctrlPr>
                      </m:dPr>
                      <m:e>
                        <m:r>
                          <m:rPr>
                            <m:sty m:val="p"/>
                          </m:rPr>
                          <a:rPr lang="en-US" sz="2000" b="0" i="0" smtClean="0">
                            <a:solidFill>
                              <a:srgbClr val="008080"/>
                            </a:solidFill>
                            <a:latin typeface="Cambria Math" panose="02040503050406030204" pitchFamily="18" charset="0"/>
                          </a:rPr>
                          <m:t>i</m:t>
                        </m:r>
                      </m:e>
                    </m:d>
                    <m:r>
                      <a:rPr lang="en-US" sz="2000" b="0" i="0" smtClean="0">
                        <a:solidFill>
                          <a:srgbClr val="008080"/>
                        </a:solidFill>
                        <a:latin typeface="Cambria Math" panose="02040503050406030204" pitchFamily="18" charset="0"/>
                      </a:rPr>
                      <m:t>;</m:t>
                    </m:r>
                  </m:oMath>
                </a14:m>
                <a:r>
                  <a:rPr lang="en-US" sz="2000" dirty="0">
                    <a:solidFill>
                      <a:srgbClr val="008080"/>
                    </a:solidFill>
                    <a:latin typeface="Calibri" panose="020F0502020204030204" pitchFamily="34" charset="0"/>
                    <a:cs typeface="Calibri" panose="020F0502020204030204" pitchFamily="34" charset="0"/>
                  </a:rPr>
                  <a:t/>
                </a:r>
                <a:br>
                  <a:rPr lang="en-US" sz="2000" dirty="0">
                    <a:solidFill>
                      <a:srgbClr val="008080"/>
                    </a:solidFill>
                    <a:latin typeface="Calibri" panose="020F0502020204030204" pitchFamily="34" charset="0"/>
                    <a:cs typeface="Calibri" panose="020F0502020204030204" pitchFamily="34" charset="0"/>
                  </a:rPr>
                </a:br>
                <a14:m>
                  <m:oMath xmlns:m="http://schemas.openxmlformats.org/officeDocument/2006/math">
                    <m:r>
                      <a:rPr lang="en-US" sz="2000" i="1">
                        <a:solidFill>
                          <a:srgbClr val="008080"/>
                        </a:solidFill>
                        <a:latin typeface="Cambria Math" panose="02040503050406030204" pitchFamily="18" charset="0"/>
                      </a:rPr>
                      <m:t>𝑂</m:t>
                    </m:r>
                    <m:d>
                      <m:dPr>
                        <m:ctrlPr>
                          <a:rPr lang="en-US" sz="2000" i="1">
                            <a:solidFill>
                              <a:srgbClr val="008080"/>
                            </a:solidFill>
                            <a:latin typeface="Cambria Math" panose="02040503050406030204" pitchFamily="18" charset="0"/>
                          </a:rPr>
                        </m:ctrlPr>
                      </m:dPr>
                      <m:e>
                        <m:r>
                          <a:rPr lang="en-US" sz="2000" b="0" i="1" smtClean="0">
                            <a:solidFill>
                              <a:srgbClr val="008080"/>
                            </a:solidFill>
                            <a:latin typeface="Cambria Math" panose="02040503050406030204" pitchFamily="18" charset="0"/>
                          </a:rPr>
                          <m:t>𝑛</m:t>
                        </m:r>
                      </m:e>
                    </m:d>
                  </m:oMath>
                </a14:m>
                <a:r>
                  <a:rPr lang="en-US" sz="2000" dirty="0">
                    <a:solidFill>
                      <a:srgbClr val="008080"/>
                    </a:solidFill>
                    <a:latin typeface="Calibri" panose="020F0502020204030204" pitchFamily="34" charset="0"/>
                    <a:cs typeface="Calibri" panose="020F0502020204030204" pitchFamily="34" charset="0"/>
                  </a:rPr>
                  <a:t> time to calculate all the  </a:t>
                </a:r>
                <a14:m>
                  <m:oMath xmlns:m="http://schemas.openxmlformats.org/officeDocument/2006/math">
                    <m:r>
                      <m:rPr>
                        <m:sty m:val="p"/>
                      </m:rPr>
                      <a:rPr lang="en-US" sz="2000">
                        <a:solidFill>
                          <a:srgbClr val="008080"/>
                        </a:solidFill>
                        <a:latin typeface="Cambria Math" panose="02040503050406030204" pitchFamily="18" charset="0"/>
                      </a:rPr>
                      <m:t>d</m:t>
                    </m:r>
                    <m:d>
                      <m:dPr>
                        <m:begChr m:val="["/>
                        <m:endChr m:val="]"/>
                        <m:ctrlPr>
                          <a:rPr lang="en-US" sz="2000" i="1">
                            <a:solidFill>
                              <a:srgbClr val="008080"/>
                            </a:solidFill>
                            <a:latin typeface="Cambria Math" panose="02040503050406030204" pitchFamily="18" charset="0"/>
                          </a:rPr>
                        </m:ctrlPr>
                      </m:dPr>
                      <m:e>
                        <m:r>
                          <m:rPr>
                            <m:sty m:val="p"/>
                          </m:rPr>
                          <a:rPr lang="en-US" sz="2000">
                            <a:solidFill>
                              <a:srgbClr val="008080"/>
                            </a:solidFill>
                            <a:latin typeface="Cambria Math" panose="02040503050406030204" pitchFamily="18" charset="0"/>
                          </a:rPr>
                          <m:t>i</m:t>
                        </m:r>
                      </m:e>
                    </m:d>
                    <m:r>
                      <a:rPr lang="en-US" sz="2000" b="0" i="0" smtClean="0">
                        <a:solidFill>
                          <a:srgbClr val="008080"/>
                        </a:solidFill>
                        <a:latin typeface="Cambria Math" panose="02040503050406030204" pitchFamily="18" charset="0"/>
                      </a:rPr>
                      <m:t>.</m:t>
                    </m:r>
                  </m:oMath>
                </a14:m>
                <a:endParaRPr lang="en-US" sz="2000" dirty="0">
                  <a:solidFill>
                    <a:srgbClr val="008080"/>
                  </a:solidFill>
                  <a:latin typeface="Calibri" panose="020F0502020204030204" pitchFamily="34" charset="0"/>
                  <a:cs typeface="Calibri" panose="020F0502020204030204" pitchFamily="34"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5931636" y="3903813"/>
                <a:ext cx="2511907" cy="1323439"/>
              </a:xfrm>
              <a:prstGeom prst="rect">
                <a:avLst/>
              </a:prstGeom>
              <a:blipFill>
                <a:blip r:embed="rId7"/>
                <a:stretch>
                  <a:fillRect l="-2000" t="-1869" r="-3500" b="-5607"/>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376460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Problem From an Old Exam</a:t>
            </a:r>
          </a:p>
        </p:txBody>
      </p:sp>
      <p:sp>
        <p:nvSpPr>
          <p:cNvPr id="4" name="Slide Number Placeholder 3"/>
          <p:cNvSpPr>
            <a:spLocks noGrp="1"/>
          </p:cNvSpPr>
          <p:nvPr>
            <p:ph type="sldNum" sz="quarter" idx="10"/>
          </p:nvPr>
        </p:nvSpPr>
        <p:spPr/>
        <p:txBody>
          <a:bodyPr/>
          <a:lstStyle/>
          <a:p>
            <a:fld id="{2783EFA4-6284-4AB8-B3E7-5E7F2FB51AB8}" type="slidenum">
              <a:rPr lang="en-US" altLang="en-US" smtClean="0"/>
              <a:pPr/>
              <a:t>12</a:t>
            </a:fld>
            <a:endParaRPr lang="en-US" altLang="en-US" dirty="0"/>
          </a:p>
        </p:txBody>
      </p:sp>
      <mc:AlternateContent xmlns:mc="http://schemas.openxmlformats.org/markup-compatibility/2006" xmlns:a14="http://schemas.microsoft.com/office/drawing/2010/main">
        <mc:Choice Requires="a14">
          <p:sp>
            <p:nvSpPr>
              <p:cNvPr id="5" name="TextBox 4"/>
              <p:cNvSpPr txBox="1"/>
              <p:nvPr/>
            </p:nvSpPr>
            <p:spPr>
              <a:xfrm>
                <a:off x="233917" y="762000"/>
                <a:ext cx="8027582" cy="3170099"/>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2) A sequence of numbers  </a:t>
                </a:r>
                <a14:m>
                  <m:oMath xmlns:m="http://schemas.openxmlformats.org/officeDocument/2006/math">
                    <m:sSub>
                      <m:sSubPr>
                        <m:ctrlPr>
                          <a:rPr lang="en-US" sz="200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𝑎</m:t>
                        </m:r>
                      </m:e>
                      <m:sub>
                        <m:r>
                          <a:rPr lang="en-US" sz="2000" b="0" i="1" smtClean="0">
                            <a:latin typeface="Cambria Math" panose="02040503050406030204" pitchFamily="18" charset="0"/>
                            <a:cs typeface="Calibri" panose="020F0502020204030204" pitchFamily="34" charset="0"/>
                          </a:rPr>
                          <m:t>1</m:t>
                        </m:r>
                      </m:sub>
                    </m:sSub>
                    <m:r>
                      <a:rPr lang="en-US" sz="2000" b="0" i="1" smtClean="0">
                        <a:latin typeface="Cambria Math" panose="02040503050406030204" pitchFamily="18" charset="0"/>
                        <a:cs typeface="Calibri" panose="020F0502020204030204" pitchFamily="34" charset="0"/>
                      </a:rPr>
                      <m:t>,</m:t>
                    </m:r>
                    <m:sSub>
                      <m:sSubPr>
                        <m:ctrlPr>
                          <a:rPr lang="en-US" sz="2000" i="1">
                            <a:latin typeface="Cambria Math" panose="02040503050406030204" pitchFamily="18" charset="0"/>
                            <a:cs typeface="Calibri" panose="020F0502020204030204" pitchFamily="34" charset="0"/>
                          </a:rPr>
                        </m:ctrlPr>
                      </m:sSubPr>
                      <m:e>
                        <m:r>
                          <a:rPr lang="en-US" sz="2000" i="1">
                            <a:latin typeface="Cambria Math" panose="02040503050406030204" pitchFamily="18" charset="0"/>
                            <a:cs typeface="Calibri" panose="020F0502020204030204" pitchFamily="34" charset="0"/>
                          </a:rPr>
                          <m:t>𝑎</m:t>
                        </m:r>
                      </m:e>
                      <m:sub>
                        <m:r>
                          <a:rPr lang="en-US" sz="2000" i="1">
                            <a:latin typeface="Cambria Math" panose="02040503050406030204" pitchFamily="18" charset="0"/>
                            <a:cs typeface="Calibri" panose="020F0502020204030204" pitchFamily="34" charset="0"/>
                          </a:rPr>
                          <m:t>1</m:t>
                        </m:r>
                      </m:sub>
                    </m:sSub>
                    <m:r>
                      <a:rPr lang="en-US" sz="2000" b="0" i="1" smtClean="0">
                        <a:latin typeface="Cambria Math" panose="02040503050406030204" pitchFamily="18" charset="0"/>
                        <a:cs typeface="Calibri" panose="020F0502020204030204" pitchFamily="34" charset="0"/>
                      </a:rPr>
                      <m:t>,…</m:t>
                    </m:r>
                    <m:sSub>
                      <m:sSubPr>
                        <m:ctrlPr>
                          <a:rPr lang="en-US" sz="2000" i="1">
                            <a:latin typeface="Cambria Math" panose="02040503050406030204" pitchFamily="18" charset="0"/>
                            <a:cs typeface="Calibri" panose="020F0502020204030204" pitchFamily="34" charset="0"/>
                          </a:rPr>
                        </m:ctrlPr>
                      </m:sSubPr>
                      <m:e>
                        <m:r>
                          <a:rPr lang="en-US" sz="2000" i="1">
                            <a:latin typeface="Cambria Math" panose="02040503050406030204" pitchFamily="18" charset="0"/>
                            <a:cs typeface="Calibri" panose="020F0502020204030204" pitchFamily="34" charset="0"/>
                          </a:rPr>
                          <m:t>𝑎</m:t>
                        </m:r>
                      </m:e>
                      <m:sub>
                        <m:r>
                          <a:rPr lang="en-US" sz="2000" b="0" i="1" smtClean="0">
                            <a:latin typeface="Cambria Math" panose="02040503050406030204" pitchFamily="18" charset="0"/>
                            <a:cs typeface="Calibri" panose="020F0502020204030204" pitchFamily="34" charset="0"/>
                          </a:rPr>
                          <m:t>𝑛</m:t>
                        </m:r>
                      </m:sub>
                    </m:sSub>
                    <m:r>
                      <a:rPr lang="en-US" sz="2000" b="0" i="0" smtClean="0">
                        <a:latin typeface="Cambria Math" panose="02040503050406030204" pitchFamily="18" charset="0"/>
                        <a:cs typeface="Calibri" panose="020F0502020204030204" pitchFamily="34" charset="0"/>
                      </a:rPr>
                      <m:t>  </m:t>
                    </m:r>
                  </m:oMath>
                </a14:m>
                <a:r>
                  <a:rPr lang="en-US" sz="2000" dirty="0">
                    <a:latin typeface="Calibri" panose="020F0502020204030204" pitchFamily="34" charset="0"/>
                    <a:cs typeface="Calibri" panose="020F0502020204030204" pitchFamily="34" charset="0"/>
                  </a:rPr>
                  <a:t>is </a:t>
                </a:r>
                <a:r>
                  <a:rPr lang="en-US" sz="2000" i="1" dirty="0">
                    <a:solidFill>
                      <a:srgbClr val="C00000"/>
                    </a:solidFill>
                    <a:latin typeface="Calibri" panose="020F0502020204030204" pitchFamily="34" charset="0"/>
                    <a:cs typeface="Calibri" panose="020F0502020204030204" pitchFamily="34" charset="0"/>
                  </a:rPr>
                  <a:t>oscillating</a:t>
                </a:r>
                <a:r>
                  <a:rPr lang="en-US" sz="2000" dirty="0">
                    <a:latin typeface="Calibri" panose="020F0502020204030204" pitchFamily="34" charset="0"/>
                    <a:cs typeface="Calibri" panose="020F0502020204030204" pitchFamily="34" charset="0"/>
                  </a:rPr>
                  <a:t> if </a:t>
                </a:r>
              </a:p>
              <a:p>
                <a:r>
                  <a:rPr lang="en-US" sz="2000" dirty="0">
                    <a:solidFill>
                      <a:srgbClr val="C00000"/>
                    </a:solidFill>
                    <a:latin typeface="Calibri" panose="020F0502020204030204" pitchFamily="34" charset="0"/>
                    <a:cs typeface="Calibri" panose="020F0502020204030204" pitchFamily="34" charset="0"/>
                  </a:rPr>
                  <a:t> 		</a:t>
                </a:r>
                <a14:m>
                  <m:oMath xmlns:m="http://schemas.openxmlformats.org/officeDocument/2006/math">
                    <m:sSub>
                      <m:sSubPr>
                        <m:ctrlPr>
                          <a:rPr lang="en-US" sz="2000" i="1">
                            <a:solidFill>
                              <a:srgbClr val="C00000"/>
                            </a:solidFill>
                            <a:latin typeface="Cambria Math" panose="02040503050406030204" pitchFamily="18" charset="0"/>
                            <a:cs typeface="Calibri" panose="020F0502020204030204" pitchFamily="34" charset="0"/>
                          </a:rPr>
                        </m:ctrlPr>
                      </m:sSubPr>
                      <m:e>
                        <m:r>
                          <a:rPr lang="en-US" sz="2000" i="1">
                            <a:solidFill>
                              <a:srgbClr val="C00000"/>
                            </a:solidFill>
                            <a:latin typeface="Cambria Math" panose="02040503050406030204" pitchFamily="18" charset="0"/>
                            <a:cs typeface="Calibri" panose="020F0502020204030204" pitchFamily="34" charset="0"/>
                          </a:rPr>
                          <m:t>𝑎</m:t>
                        </m:r>
                      </m:e>
                      <m:sub>
                        <m:r>
                          <a:rPr lang="en-US" sz="2000" b="0" i="1" smtClean="0">
                            <a:solidFill>
                              <a:srgbClr val="C00000"/>
                            </a:solidFill>
                            <a:latin typeface="Cambria Math" panose="02040503050406030204" pitchFamily="18" charset="0"/>
                            <a:cs typeface="Calibri" panose="020F0502020204030204" pitchFamily="34" charset="0"/>
                          </a:rPr>
                          <m:t>𝑖</m:t>
                        </m:r>
                      </m:sub>
                    </m:sSub>
                    <m:r>
                      <a:rPr lang="en-US" sz="2000" b="0" i="1" smtClean="0">
                        <a:solidFill>
                          <a:srgbClr val="C00000"/>
                        </a:solidFill>
                        <a:latin typeface="Cambria Math" panose="02040503050406030204" pitchFamily="18" charset="0"/>
                        <a:cs typeface="Calibri" panose="020F0502020204030204" pitchFamily="34" charset="0"/>
                      </a:rPr>
                      <m:t>&lt;</m:t>
                    </m:r>
                    <m:sSub>
                      <m:sSubPr>
                        <m:ctrlPr>
                          <a:rPr lang="en-US" sz="2000" i="1">
                            <a:solidFill>
                              <a:srgbClr val="C00000"/>
                            </a:solidFill>
                            <a:latin typeface="Cambria Math" panose="02040503050406030204" pitchFamily="18" charset="0"/>
                            <a:cs typeface="Calibri" panose="020F0502020204030204" pitchFamily="34" charset="0"/>
                          </a:rPr>
                        </m:ctrlPr>
                      </m:sSubPr>
                      <m:e>
                        <m:r>
                          <a:rPr lang="en-US" sz="2000" i="1">
                            <a:solidFill>
                              <a:srgbClr val="C00000"/>
                            </a:solidFill>
                            <a:latin typeface="Cambria Math" panose="02040503050406030204" pitchFamily="18" charset="0"/>
                            <a:cs typeface="Calibri" panose="020F0502020204030204" pitchFamily="34" charset="0"/>
                          </a:rPr>
                          <m:t>𝑎</m:t>
                        </m:r>
                      </m:e>
                      <m:sub>
                        <m:r>
                          <a:rPr lang="en-US" sz="2000" b="0" i="1" smtClean="0">
                            <a:solidFill>
                              <a:srgbClr val="C00000"/>
                            </a:solidFill>
                            <a:latin typeface="Cambria Math" panose="02040503050406030204" pitchFamily="18" charset="0"/>
                            <a:cs typeface="Calibri" panose="020F0502020204030204" pitchFamily="34" charset="0"/>
                          </a:rPr>
                          <m:t>𝑖</m:t>
                        </m:r>
                        <m:r>
                          <a:rPr lang="en-US" sz="2000" b="0" i="1" smtClean="0">
                            <a:solidFill>
                              <a:srgbClr val="C00000"/>
                            </a:solidFill>
                            <a:latin typeface="Cambria Math" panose="02040503050406030204" pitchFamily="18" charset="0"/>
                            <a:cs typeface="Calibri" panose="020F0502020204030204" pitchFamily="34" charset="0"/>
                          </a:rPr>
                          <m:t>+1</m:t>
                        </m:r>
                      </m:sub>
                    </m:sSub>
                  </m:oMath>
                </a14:m>
                <a:r>
                  <a:rPr lang="en-US" sz="2000" dirty="0">
                    <a:solidFill>
                      <a:srgbClr val="C00000"/>
                    </a:solidFill>
                    <a:latin typeface="Calibri" panose="020F0502020204030204" pitchFamily="34" charset="0"/>
                    <a:cs typeface="Calibri" panose="020F0502020204030204" pitchFamily="34" charset="0"/>
                  </a:rPr>
                  <a:t> for every odd index </a:t>
                </a:r>
                <a:r>
                  <a:rPr lang="en-US" sz="2000" i="1" dirty="0" err="1">
                    <a:solidFill>
                      <a:srgbClr val="C00000"/>
                    </a:solidFill>
                    <a:latin typeface="Calibri" panose="020F0502020204030204" pitchFamily="34" charset="0"/>
                    <a:cs typeface="Calibri" panose="020F0502020204030204" pitchFamily="34" charset="0"/>
                  </a:rPr>
                  <a:t>i</a:t>
                </a:r>
                <a:r>
                  <a:rPr lang="en-US" sz="2000" dirty="0">
                    <a:solidFill>
                      <a:srgbClr val="C00000"/>
                    </a:solidFill>
                    <a:latin typeface="Calibri" panose="020F0502020204030204" pitchFamily="34" charset="0"/>
                    <a:cs typeface="Calibri" panose="020F0502020204030204" pitchFamily="34" charset="0"/>
                  </a:rPr>
                  <a:t> </a:t>
                </a:r>
              </a:p>
              <a:p>
                <a:r>
                  <a:rPr lang="en-US" sz="2000" dirty="0">
                    <a:solidFill>
                      <a:srgbClr val="C00000"/>
                    </a:solidFill>
                    <a:latin typeface="Calibri" panose="020F0502020204030204" pitchFamily="34" charset="0"/>
                    <a:cs typeface="Calibri" panose="020F0502020204030204" pitchFamily="34" charset="0"/>
                  </a:rPr>
                  <a:t>			     and</a:t>
                </a:r>
              </a:p>
              <a:p>
                <a:r>
                  <a:rPr lang="en-US" sz="2000" dirty="0">
                    <a:solidFill>
                      <a:srgbClr val="C00000"/>
                    </a:solidFill>
                    <a:latin typeface="Calibri" panose="020F0502020204030204" pitchFamily="34" charset="0"/>
                    <a:cs typeface="Calibri" panose="020F0502020204030204" pitchFamily="34" charset="0"/>
                  </a:rPr>
                  <a:t> 		</a:t>
                </a:r>
                <a14:m>
                  <m:oMath xmlns:m="http://schemas.openxmlformats.org/officeDocument/2006/math">
                    <m:sSub>
                      <m:sSubPr>
                        <m:ctrlPr>
                          <a:rPr lang="en-US" sz="2000" i="1">
                            <a:solidFill>
                              <a:srgbClr val="C00000"/>
                            </a:solidFill>
                            <a:latin typeface="Cambria Math" panose="02040503050406030204" pitchFamily="18" charset="0"/>
                            <a:cs typeface="Calibri" panose="020F0502020204030204" pitchFamily="34" charset="0"/>
                          </a:rPr>
                        </m:ctrlPr>
                      </m:sSubPr>
                      <m:e>
                        <m:r>
                          <a:rPr lang="en-US" sz="2000" i="1">
                            <a:solidFill>
                              <a:srgbClr val="C00000"/>
                            </a:solidFill>
                            <a:latin typeface="Cambria Math" panose="02040503050406030204" pitchFamily="18" charset="0"/>
                            <a:cs typeface="Calibri" panose="020F0502020204030204" pitchFamily="34" charset="0"/>
                          </a:rPr>
                          <m:t>𝑎</m:t>
                        </m:r>
                      </m:e>
                      <m:sub>
                        <m:r>
                          <a:rPr lang="en-US" sz="2000" i="1">
                            <a:solidFill>
                              <a:srgbClr val="C00000"/>
                            </a:solidFill>
                            <a:latin typeface="Cambria Math" panose="02040503050406030204" pitchFamily="18" charset="0"/>
                            <a:cs typeface="Calibri" panose="020F0502020204030204" pitchFamily="34" charset="0"/>
                          </a:rPr>
                          <m:t>𝑖</m:t>
                        </m:r>
                      </m:sub>
                    </m:sSub>
                    <m:r>
                      <a:rPr lang="en-US" sz="2000" b="0" i="1" smtClean="0">
                        <a:solidFill>
                          <a:srgbClr val="C00000"/>
                        </a:solidFill>
                        <a:latin typeface="Cambria Math" panose="02040503050406030204" pitchFamily="18" charset="0"/>
                        <a:cs typeface="Calibri" panose="020F0502020204030204" pitchFamily="34" charset="0"/>
                      </a:rPr>
                      <m:t>&gt;</m:t>
                    </m:r>
                    <m:sSub>
                      <m:sSubPr>
                        <m:ctrlPr>
                          <a:rPr lang="en-US" sz="2000" i="1">
                            <a:solidFill>
                              <a:srgbClr val="C00000"/>
                            </a:solidFill>
                            <a:latin typeface="Cambria Math" panose="02040503050406030204" pitchFamily="18" charset="0"/>
                            <a:cs typeface="Calibri" panose="020F0502020204030204" pitchFamily="34" charset="0"/>
                          </a:rPr>
                        </m:ctrlPr>
                      </m:sSubPr>
                      <m:e>
                        <m:r>
                          <a:rPr lang="en-US" sz="2000" i="1">
                            <a:solidFill>
                              <a:srgbClr val="C00000"/>
                            </a:solidFill>
                            <a:latin typeface="Cambria Math" panose="02040503050406030204" pitchFamily="18" charset="0"/>
                            <a:cs typeface="Calibri" panose="020F0502020204030204" pitchFamily="34" charset="0"/>
                          </a:rPr>
                          <m:t>𝑎</m:t>
                        </m:r>
                      </m:e>
                      <m:sub>
                        <m:r>
                          <a:rPr lang="en-US" sz="2000" i="1">
                            <a:solidFill>
                              <a:srgbClr val="C00000"/>
                            </a:solidFill>
                            <a:latin typeface="Cambria Math" panose="02040503050406030204" pitchFamily="18" charset="0"/>
                            <a:cs typeface="Calibri" panose="020F0502020204030204" pitchFamily="34" charset="0"/>
                          </a:rPr>
                          <m:t>𝑖</m:t>
                        </m:r>
                        <m:r>
                          <a:rPr lang="en-US" sz="2000" i="1">
                            <a:solidFill>
                              <a:srgbClr val="C00000"/>
                            </a:solidFill>
                            <a:latin typeface="Cambria Math" panose="02040503050406030204" pitchFamily="18" charset="0"/>
                            <a:cs typeface="Calibri" panose="020F0502020204030204" pitchFamily="34" charset="0"/>
                          </a:rPr>
                          <m:t>+1</m:t>
                        </m:r>
                      </m:sub>
                    </m:sSub>
                  </m:oMath>
                </a14:m>
                <a:r>
                  <a:rPr lang="en-US" sz="2000" dirty="0">
                    <a:solidFill>
                      <a:srgbClr val="C00000"/>
                    </a:solidFill>
                    <a:latin typeface="Calibri" panose="020F0502020204030204" pitchFamily="34" charset="0"/>
                    <a:cs typeface="Calibri" panose="020F0502020204030204" pitchFamily="34" charset="0"/>
                  </a:rPr>
                  <a:t> for every odd index </a:t>
                </a:r>
                <a:r>
                  <a:rPr lang="en-US" sz="2000" i="1" dirty="0" err="1">
                    <a:solidFill>
                      <a:srgbClr val="C00000"/>
                    </a:solidFill>
                    <a:latin typeface="Calibri" panose="020F0502020204030204" pitchFamily="34" charset="0"/>
                    <a:cs typeface="Calibri" panose="020F0502020204030204" pitchFamily="34" charset="0"/>
                  </a:rPr>
                  <a:t>i</a:t>
                </a:r>
                <a:r>
                  <a:rPr lang="en-US" sz="2000" dirty="0">
                    <a:solidFill>
                      <a:srgbClr val="C00000"/>
                    </a:solidFill>
                    <a:latin typeface="Calibri" panose="020F0502020204030204" pitchFamily="34" charset="0"/>
                    <a:cs typeface="Calibri" panose="020F0502020204030204" pitchFamily="34" charset="0"/>
                  </a:rPr>
                  <a:t> </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For example, the sequence below is oscillating. </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2, 7, 1, 8, 2, 6, 1, 8, 3 </a:t>
                </a:r>
                <a:br>
                  <a:rPr lang="en-US" sz="2000" dirty="0">
                    <a:latin typeface="Calibri" panose="020F0502020204030204" pitchFamily="34" charset="0"/>
                    <a:cs typeface="Calibri" panose="020F0502020204030204" pitchFamily="34" charset="0"/>
                  </a:rPr>
                </a:br>
                <a:endParaRPr lang="en-US" sz="2000"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Describe and analyze an efficient algorithm to find a longest oscillating subsequence in a sequence of </a:t>
                </a:r>
                <a:r>
                  <a:rPr lang="en-US" sz="2000" b="1" i="1" dirty="0">
                    <a:latin typeface="Calibri" panose="020F0502020204030204" pitchFamily="34" charset="0"/>
                    <a:cs typeface="Calibri" panose="020F0502020204030204" pitchFamily="34" charset="0"/>
                  </a:rPr>
                  <a:t>n</a:t>
                </a:r>
                <a:r>
                  <a:rPr lang="en-US" sz="2000" b="1" dirty="0">
                    <a:latin typeface="Calibri" panose="020F0502020204030204" pitchFamily="34" charset="0"/>
                    <a:cs typeface="Calibri" panose="020F0502020204030204" pitchFamily="34" charset="0"/>
                  </a:rPr>
                  <a:t> integers. </a:t>
                </a:r>
              </a:p>
            </p:txBody>
          </p:sp>
        </mc:Choice>
        <mc:Fallback xmlns="">
          <p:sp>
            <p:nvSpPr>
              <p:cNvPr id="5" name="TextBox 4"/>
              <p:cNvSpPr txBox="1">
                <a:spLocks noRot="1" noChangeAspect="1" noMove="1" noResize="1" noEditPoints="1" noAdjustHandles="1" noChangeArrowheads="1" noChangeShapeType="1" noTextEdit="1"/>
              </p:cNvSpPr>
              <p:nvPr/>
            </p:nvSpPr>
            <p:spPr>
              <a:xfrm>
                <a:off x="233917" y="762000"/>
                <a:ext cx="8027582" cy="3170099"/>
              </a:xfrm>
              <a:prstGeom prst="rect">
                <a:avLst/>
              </a:prstGeom>
              <a:blipFill>
                <a:blip r:embed="rId2"/>
                <a:stretch>
                  <a:fillRect l="-631" t="-1200" b="-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33962BF-4BA4-9F49-8C47-F30E424661FB}"/>
                  </a:ext>
                </a:extLst>
              </p:cNvPr>
              <p:cNvSpPr txBox="1"/>
              <p:nvPr/>
            </p:nvSpPr>
            <p:spPr>
              <a:xfrm>
                <a:off x="233916" y="4037147"/>
                <a:ext cx="8546099" cy="2246769"/>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Your algorithm only needs to output the </a:t>
                </a:r>
                <a:r>
                  <a:rPr lang="en-US" sz="2000" b="1" dirty="0">
                    <a:latin typeface="Calibri" panose="020F0502020204030204" pitchFamily="34" charset="0"/>
                    <a:cs typeface="Calibri" panose="020F0502020204030204" pitchFamily="34" charset="0"/>
                  </a:rPr>
                  <a:t>length</a:t>
                </a:r>
                <a:r>
                  <a:rPr lang="en-US" sz="2000" dirty="0">
                    <a:latin typeface="Calibri" panose="020F0502020204030204" pitchFamily="34" charset="0"/>
                    <a:cs typeface="Calibri" panose="020F0502020204030204" pitchFamily="34" charset="0"/>
                  </a:rPr>
                  <a:t> of the oscillating subsequence. </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For example if the input sequence is </a:t>
                </a:r>
                <a:r>
                  <a:rPr lang="en-US" sz="2000" dirty="0">
                    <a:solidFill>
                      <a:srgbClr val="C00000"/>
                    </a:solidFill>
                    <a:latin typeface="Calibri" panose="020F0502020204030204" pitchFamily="34" charset="0"/>
                    <a:cs typeface="Calibri" panose="020F0502020204030204" pitchFamily="34" charset="0"/>
                  </a:rPr>
                  <a:t>2, 4, 5, 1, 4, 2, 1</a:t>
                </a:r>
                <a:r>
                  <a:rPr lang="en-US" sz="2000" dirty="0">
                    <a:latin typeface="Calibri" panose="020F0502020204030204" pitchFamily="34" charset="0"/>
                    <a:cs typeface="Calibri" panose="020F0502020204030204" pitchFamily="34" charset="0"/>
                  </a:rPr>
                  <a:t>, your algorithm should output 5, corresponding to the subsequence </a:t>
                </a:r>
                <a:r>
                  <a:rPr lang="en-US" sz="2000" b="1" dirty="0">
                    <a:solidFill>
                      <a:srgbClr val="C00000"/>
                    </a:solidFill>
                    <a:latin typeface="Calibri" panose="020F0502020204030204" pitchFamily="34" charset="0"/>
                    <a:cs typeface="Calibri" panose="020F0502020204030204" pitchFamily="34" charset="0"/>
                  </a:rPr>
                  <a:t>2, 4, 1, 4, 1</a:t>
                </a:r>
                <a:r>
                  <a:rPr lang="en-US" sz="2000" dirty="0">
                    <a:latin typeface="Calibri" panose="020F0502020204030204" pitchFamily="34" charset="0"/>
                    <a:cs typeface="Calibri" panose="020F0502020204030204" pitchFamily="34" charset="0"/>
                  </a:rPr>
                  <a:t>, or </a:t>
                </a:r>
                <a:r>
                  <a:rPr lang="en-US" sz="2000" b="1" dirty="0">
                    <a:solidFill>
                      <a:srgbClr val="C00000"/>
                    </a:solidFill>
                    <a:latin typeface="Calibri" panose="020F0502020204030204" pitchFamily="34" charset="0"/>
                    <a:cs typeface="Calibri" panose="020F0502020204030204" pitchFamily="34" charset="0"/>
                  </a:rPr>
                  <a:t>2, 4, 1, 4, 2</a:t>
                </a:r>
                <a:r>
                  <a:rPr lang="en-US" sz="2000" dirty="0">
                    <a:latin typeface="Calibri" panose="020F0502020204030204" pitchFamily="34" charset="0"/>
                    <a:cs typeface="Calibri" panose="020F0502020204030204" pitchFamily="34" charset="0"/>
                  </a:rPr>
                  <a:t>, or any other such subsequence. </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For full credit, your algorithm should run in</a:t>
                </a:r>
                <a14:m>
                  <m:oMath xmlns:m="http://schemas.openxmlformats.org/officeDocument/2006/math">
                    <m:r>
                      <a:rPr lang="en-US" sz="2000" b="0" i="0" smtClean="0">
                        <a:latin typeface="Cambria Math" panose="02040503050406030204" pitchFamily="18" charset="0"/>
                        <a:cs typeface="Calibri" panose="020F0502020204030204" pitchFamily="34" charset="0"/>
                      </a:rPr>
                      <m:t>   </m:t>
                    </m:r>
                    <m:r>
                      <a:rPr lang="en-US" sz="2000" b="0" i="1" smtClean="0">
                        <a:latin typeface="Cambria Math" panose="02040503050406030204" pitchFamily="18" charset="0"/>
                        <a:cs typeface="Calibri" panose="020F0502020204030204" pitchFamily="34" charset="0"/>
                      </a:rPr>
                      <m:t>𝑂</m:t>
                    </m:r>
                    <m:d>
                      <m:dPr>
                        <m:ctrlPr>
                          <a:rPr lang="en-US" sz="2000" b="0" i="1" smtClean="0">
                            <a:latin typeface="Cambria Math" panose="02040503050406030204" pitchFamily="18" charset="0"/>
                            <a:cs typeface="Calibri" panose="020F0502020204030204" pitchFamily="34" charset="0"/>
                          </a:rPr>
                        </m:ctrlPr>
                      </m:dPr>
                      <m:e>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𝑛</m:t>
                            </m:r>
                          </m:e>
                          <m:sup>
                            <m:r>
                              <a:rPr lang="en-US" sz="2000" b="0" i="1" smtClean="0">
                                <a:latin typeface="Cambria Math" panose="02040503050406030204" pitchFamily="18" charset="0"/>
                                <a:cs typeface="Calibri" panose="020F0502020204030204" pitchFamily="34" charset="0"/>
                              </a:rPr>
                              <m:t>2</m:t>
                            </m:r>
                          </m:sup>
                        </m:sSup>
                      </m:e>
                    </m:d>
                  </m:oMath>
                </a14:m>
                <a:r>
                  <a:rPr lang="en-US" sz="2000" dirty="0">
                    <a:latin typeface="Calibri" panose="020F0502020204030204" pitchFamily="34" charset="0"/>
                    <a:cs typeface="Calibri" panose="020F0502020204030204" pitchFamily="34" charset="0"/>
                  </a:rPr>
                  <a:t>  time.</a:t>
                </a:r>
              </a:p>
            </p:txBody>
          </p:sp>
        </mc:Choice>
        <mc:Fallback xmlns="">
          <p:sp>
            <p:nvSpPr>
              <p:cNvPr id="6" name="TextBox 5">
                <a:extLst>
                  <a:ext uri="{FF2B5EF4-FFF2-40B4-BE49-F238E27FC236}">
                    <a16:creationId xmlns:a16="http://schemas.microsoft.com/office/drawing/2014/main" id="{033962BF-4BA4-9F49-8C47-F30E424661FB}"/>
                  </a:ext>
                </a:extLst>
              </p:cNvPr>
              <p:cNvSpPr txBox="1">
                <a:spLocks noRot="1" noChangeAspect="1" noMove="1" noResize="1" noEditPoints="1" noAdjustHandles="1" noChangeArrowheads="1" noChangeShapeType="1" noTextEdit="1"/>
              </p:cNvSpPr>
              <p:nvPr/>
            </p:nvSpPr>
            <p:spPr>
              <a:xfrm>
                <a:off x="233916" y="4037147"/>
                <a:ext cx="8546099" cy="2246769"/>
              </a:xfrm>
              <a:prstGeom prst="rect">
                <a:avLst/>
              </a:prstGeom>
              <a:blipFill>
                <a:blip r:embed="rId3"/>
                <a:stretch>
                  <a:fillRect l="-593" t="-1124" b="-3371"/>
                </a:stretch>
              </a:blipFill>
            </p:spPr>
            <p:txBody>
              <a:bodyPr/>
              <a:lstStyle/>
              <a:p>
                <a:r>
                  <a:rPr lang="en-US">
                    <a:noFill/>
                  </a:rPr>
                  <a:t> </a:t>
                </a:r>
              </a:p>
            </p:txBody>
          </p:sp>
        </mc:Fallback>
      </mc:AlternateContent>
    </p:spTree>
    <p:extLst>
      <p:ext uri="{BB962C8B-B14F-4D97-AF65-F5344CB8AC3E}">
        <p14:creationId xmlns:p14="http://schemas.microsoft.com/office/powerpoint/2010/main" val="1341022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2E6735-A599-4D39-81F8-A4D3334C1AE3}"/>
              </a:ext>
            </a:extLst>
          </p:cNvPr>
          <p:cNvSpPr>
            <a:spLocks noGrp="1"/>
          </p:cNvSpPr>
          <p:nvPr>
            <p:ph type="title"/>
          </p:nvPr>
        </p:nvSpPr>
        <p:spPr/>
        <p:txBody>
          <a:bodyPr/>
          <a:lstStyle/>
          <a:p>
            <a:r>
              <a:rPr lang="en-US" dirty="0"/>
              <a:t>Recall Old Tutorial Question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95650C2-5671-465D-899C-26F96972CAAB}"/>
                  </a:ext>
                </a:extLst>
              </p:cNvPr>
              <p:cNvSpPr>
                <a:spLocks noGrp="1"/>
              </p:cNvSpPr>
              <p:nvPr>
                <p:ph idx="1"/>
              </p:nvPr>
            </p:nvSpPr>
            <p:spPr>
              <a:xfrm>
                <a:off x="724163" y="962233"/>
                <a:ext cx="8039100" cy="3166164"/>
              </a:xfrm>
            </p:spPr>
            <p:txBody>
              <a:bodyPr/>
              <a:lstStyle/>
              <a:p>
                <a:r>
                  <a:rPr lang="en-US" altLang="zh-CN" dirty="0"/>
                  <a:t>Give an </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i="1" dirty="0" smtClean="0">
                            <a:latin typeface="Cambria Math" panose="02040503050406030204" pitchFamily="18" charset="0"/>
                          </a:rPr>
                          <m:t>𝑛</m:t>
                        </m:r>
                      </m:e>
                      <m:sup>
                        <m:r>
                          <a:rPr lang="en-US" altLang="zh-CN" b="0" i="1" dirty="0" smtClean="0">
                            <a:latin typeface="Cambria Math" panose="02040503050406030204" pitchFamily="18" charset="0"/>
                          </a:rPr>
                          <m:t>2</m:t>
                        </m:r>
                      </m:sup>
                    </m:sSup>
                    <m:r>
                      <a:rPr lang="en-US" altLang="zh-CN" i="1" dirty="0" smtClean="0">
                        <a:latin typeface="Cambria Math" panose="02040503050406030204" pitchFamily="18" charset="0"/>
                      </a:rPr>
                      <m:t>)</m:t>
                    </m:r>
                  </m:oMath>
                </a14:m>
                <a:r>
                  <a:rPr lang="en-US" altLang="zh-CN" dirty="0"/>
                  <a:t> time dynamic programming algorithm to find the length of the longest monotonically increasing subsequence of a sequence of </a:t>
                </a:r>
                <a14:m>
                  <m:oMath xmlns:m="http://schemas.openxmlformats.org/officeDocument/2006/math">
                    <m:r>
                      <a:rPr lang="en-US" altLang="zh-CN" i="1" dirty="0" smtClean="0">
                        <a:latin typeface="Cambria Math" panose="02040503050406030204" pitchFamily="18" charset="0"/>
                      </a:rPr>
                      <m:t>𝑛</m:t>
                    </m:r>
                  </m:oMath>
                </a14:m>
                <a:r>
                  <a:rPr lang="en-US" altLang="zh-CN" dirty="0"/>
                  <a:t> numbers, </a:t>
                </a:r>
                <a:r>
                  <a:rPr lang="en-US" altLang="zh-CN" dirty="0" err="1"/>
                  <a:t>i.e</a:t>
                </a:r>
                <a:r>
                  <a:rPr lang="en-US" altLang="zh-CN" dirty="0"/>
                  <a:t>, each successive number in the subsequence is greater than or equal to its predecessor.</a:t>
                </a:r>
              </a:p>
              <a:p>
                <a:r>
                  <a:rPr lang="en-US" altLang="zh-CN" dirty="0"/>
                  <a:t>For example, if the input sequence is </a:t>
                </a:r>
              </a:p>
              <a:p>
                <a:r>
                  <a:rPr lang="en-US" altLang="zh-CN" dirty="0">
                    <a:ea typeface="Cambria Math" panose="02040503050406030204" pitchFamily="18" charset="0"/>
                  </a:rPr>
                  <a:t>                                        </a:t>
                </a:r>
                <a14:m>
                  <m:oMath xmlns:m="http://schemas.openxmlformats.org/officeDocument/2006/math">
                    <m:d>
                      <m:dPr>
                        <m:begChr m:val="⟨"/>
                        <m:endChr m:val="⟩"/>
                        <m:ctrlPr>
                          <a:rPr lang="en-US" altLang="zh-CN" i="1" smtClean="0">
                            <a:solidFill>
                              <a:srgbClr val="C00000"/>
                            </a:solidFill>
                            <a:latin typeface="Cambria Math" panose="02040503050406030204" pitchFamily="18" charset="0"/>
                            <a:ea typeface="Cambria Math" panose="02040503050406030204" pitchFamily="18" charset="0"/>
                          </a:rPr>
                        </m:ctrlPr>
                      </m:dPr>
                      <m:e>
                        <m:r>
                          <a:rPr lang="en-US" altLang="zh-CN" i="1">
                            <a:solidFill>
                              <a:srgbClr val="C00000"/>
                            </a:solidFill>
                            <a:latin typeface="Cambria Math" panose="02040503050406030204" pitchFamily="18" charset="0"/>
                            <a:ea typeface="Cambria Math" panose="02040503050406030204" pitchFamily="18" charset="0"/>
                          </a:rPr>
                          <m:t>5,</m:t>
                        </m:r>
                        <m:r>
                          <a:rPr lang="en-US" altLang="zh-CN" b="0" i="1" smtClean="0">
                            <a:solidFill>
                              <a:srgbClr val="C00000"/>
                            </a:solidFill>
                            <a:latin typeface="Cambria Math" panose="02040503050406030204" pitchFamily="18" charset="0"/>
                            <a:ea typeface="Cambria Math" panose="02040503050406030204" pitchFamily="18" charset="0"/>
                          </a:rPr>
                          <m:t> </m:t>
                        </m:r>
                        <m:r>
                          <a:rPr lang="en-US" altLang="zh-CN" i="1">
                            <a:solidFill>
                              <a:srgbClr val="C00000"/>
                            </a:solidFill>
                            <a:latin typeface="Cambria Math" panose="02040503050406030204" pitchFamily="18" charset="0"/>
                            <a:ea typeface="Cambria Math" panose="02040503050406030204" pitchFamily="18" charset="0"/>
                          </a:rPr>
                          <m:t>24,</m:t>
                        </m:r>
                        <m:r>
                          <a:rPr lang="en-US" altLang="zh-CN" b="0" i="1" smtClean="0">
                            <a:solidFill>
                              <a:srgbClr val="C00000"/>
                            </a:solidFill>
                            <a:latin typeface="Cambria Math" panose="02040503050406030204" pitchFamily="18" charset="0"/>
                            <a:ea typeface="Cambria Math" panose="02040503050406030204" pitchFamily="18" charset="0"/>
                          </a:rPr>
                          <m:t> </m:t>
                        </m:r>
                        <m:r>
                          <a:rPr lang="en-US" altLang="zh-CN" i="1">
                            <a:solidFill>
                              <a:srgbClr val="C00000"/>
                            </a:solidFill>
                            <a:latin typeface="Cambria Math" panose="02040503050406030204" pitchFamily="18" charset="0"/>
                            <a:ea typeface="Cambria Math" panose="02040503050406030204" pitchFamily="18" charset="0"/>
                          </a:rPr>
                          <m:t>8,</m:t>
                        </m:r>
                        <m:r>
                          <a:rPr lang="en-US" altLang="zh-CN" b="0" i="1" smtClean="0">
                            <a:solidFill>
                              <a:srgbClr val="C00000"/>
                            </a:solidFill>
                            <a:latin typeface="Cambria Math" panose="02040503050406030204" pitchFamily="18" charset="0"/>
                            <a:ea typeface="Cambria Math" panose="02040503050406030204" pitchFamily="18" charset="0"/>
                          </a:rPr>
                          <m:t> </m:t>
                        </m:r>
                        <m:r>
                          <a:rPr lang="en-US" altLang="zh-CN" i="1">
                            <a:solidFill>
                              <a:srgbClr val="C00000"/>
                            </a:solidFill>
                            <a:latin typeface="Cambria Math" panose="02040503050406030204" pitchFamily="18" charset="0"/>
                            <a:ea typeface="Cambria Math" panose="02040503050406030204" pitchFamily="18" charset="0"/>
                          </a:rPr>
                          <m:t>17,</m:t>
                        </m:r>
                        <m:r>
                          <a:rPr lang="en-US" altLang="zh-CN" b="0" i="1" smtClean="0">
                            <a:solidFill>
                              <a:srgbClr val="C00000"/>
                            </a:solidFill>
                            <a:latin typeface="Cambria Math" panose="02040503050406030204" pitchFamily="18" charset="0"/>
                            <a:ea typeface="Cambria Math" panose="02040503050406030204" pitchFamily="18" charset="0"/>
                          </a:rPr>
                          <m:t> </m:t>
                        </m:r>
                        <m:r>
                          <a:rPr lang="en-US" altLang="zh-CN" i="1">
                            <a:solidFill>
                              <a:srgbClr val="C00000"/>
                            </a:solidFill>
                            <a:latin typeface="Cambria Math" panose="02040503050406030204" pitchFamily="18" charset="0"/>
                            <a:ea typeface="Cambria Math" panose="02040503050406030204" pitchFamily="18" charset="0"/>
                          </a:rPr>
                          <m:t>12,</m:t>
                        </m:r>
                        <m:r>
                          <a:rPr lang="en-US" altLang="zh-CN" b="0" i="1" smtClean="0">
                            <a:solidFill>
                              <a:srgbClr val="C00000"/>
                            </a:solidFill>
                            <a:latin typeface="Cambria Math" panose="02040503050406030204" pitchFamily="18" charset="0"/>
                            <a:ea typeface="Cambria Math" panose="02040503050406030204" pitchFamily="18" charset="0"/>
                          </a:rPr>
                          <m:t> </m:t>
                        </m:r>
                        <m:r>
                          <a:rPr lang="en-US" altLang="zh-CN" i="1">
                            <a:solidFill>
                              <a:srgbClr val="C00000"/>
                            </a:solidFill>
                            <a:latin typeface="Cambria Math" panose="02040503050406030204" pitchFamily="18" charset="0"/>
                            <a:ea typeface="Cambria Math" panose="02040503050406030204" pitchFamily="18" charset="0"/>
                          </a:rPr>
                          <m:t>45</m:t>
                        </m:r>
                      </m:e>
                    </m:d>
                  </m:oMath>
                </a14:m>
                <a:r>
                  <a:rPr lang="en-US" altLang="zh-CN" dirty="0"/>
                  <a:t>,</a:t>
                </a:r>
              </a:p>
              <a:p>
                <a:r>
                  <a:rPr lang="en-US" altLang="zh-CN" dirty="0"/>
                  <a:t>the output should be either   </a:t>
                </a:r>
              </a:p>
              <a:p>
                <a:r>
                  <a:rPr lang="en-US" altLang="zh-CN" dirty="0">
                    <a:solidFill>
                      <a:srgbClr val="C00000"/>
                    </a:solidFill>
                    <a:ea typeface="Cambria Math" panose="02040503050406030204" pitchFamily="18" charset="0"/>
                  </a:rPr>
                  <a:t>                            </a:t>
                </a:r>
                <a14:m>
                  <m:oMath xmlns:m="http://schemas.openxmlformats.org/officeDocument/2006/math">
                    <m:r>
                      <a:rPr lang="en-US" altLang="zh-CN" i="1" smtClean="0">
                        <a:solidFill>
                          <a:srgbClr val="C00000"/>
                        </a:solidFill>
                        <a:latin typeface="Cambria Math" panose="02040503050406030204" pitchFamily="18" charset="0"/>
                        <a:ea typeface="Cambria Math" panose="02040503050406030204" pitchFamily="18" charset="0"/>
                      </a:rPr>
                      <m:t>⟨5,</m:t>
                    </m:r>
                    <m:r>
                      <a:rPr lang="en-US" altLang="zh-CN" b="0" i="1" smtClean="0">
                        <a:solidFill>
                          <a:srgbClr val="C00000"/>
                        </a:solidFill>
                        <a:latin typeface="Cambria Math" panose="02040503050406030204" pitchFamily="18" charset="0"/>
                        <a:ea typeface="Cambria Math" panose="02040503050406030204" pitchFamily="18" charset="0"/>
                      </a:rPr>
                      <m:t> </m:t>
                    </m:r>
                    <m:r>
                      <a:rPr lang="en-US" altLang="zh-CN" i="1" smtClean="0">
                        <a:solidFill>
                          <a:srgbClr val="C00000"/>
                        </a:solidFill>
                        <a:latin typeface="Cambria Math" panose="02040503050406030204" pitchFamily="18" charset="0"/>
                        <a:ea typeface="Cambria Math" panose="02040503050406030204" pitchFamily="18" charset="0"/>
                      </a:rPr>
                      <m:t>8,</m:t>
                    </m:r>
                    <m:r>
                      <a:rPr lang="en-US" altLang="zh-CN" b="0" i="1" smtClean="0">
                        <a:solidFill>
                          <a:srgbClr val="C00000"/>
                        </a:solidFill>
                        <a:latin typeface="Cambria Math" panose="02040503050406030204" pitchFamily="18" charset="0"/>
                        <a:ea typeface="Cambria Math" panose="02040503050406030204" pitchFamily="18" charset="0"/>
                      </a:rPr>
                      <m:t> </m:t>
                    </m:r>
                    <m:r>
                      <a:rPr lang="en-US" altLang="zh-CN" i="1" smtClean="0">
                        <a:solidFill>
                          <a:srgbClr val="C00000"/>
                        </a:solidFill>
                        <a:latin typeface="Cambria Math" panose="02040503050406030204" pitchFamily="18" charset="0"/>
                        <a:ea typeface="Cambria Math" panose="02040503050406030204" pitchFamily="18" charset="0"/>
                      </a:rPr>
                      <m:t>12,</m:t>
                    </m:r>
                    <m:r>
                      <a:rPr lang="en-US" altLang="zh-CN" b="0" i="1" smtClean="0">
                        <a:solidFill>
                          <a:srgbClr val="C00000"/>
                        </a:solidFill>
                        <a:latin typeface="Cambria Math" panose="02040503050406030204" pitchFamily="18" charset="0"/>
                        <a:ea typeface="Cambria Math" panose="02040503050406030204" pitchFamily="18" charset="0"/>
                      </a:rPr>
                      <m:t> </m:t>
                    </m:r>
                    <m:r>
                      <a:rPr lang="en-US" altLang="zh-CN" i="1" smtClean="0">
                        <a:solidFill>
                          <a:srgbClr val="C00000"/>
                        </a:solidFill>
                        <a:latin typeface="Cambria Math" panose="02040503050406030204" pitchFamily="18" charset="0"/>
                        <a:ea typeface="Cambria Math" panose="02040503050406030204" pitchFamily="18" charset="0"/>
                      </a:rPr>
                      <m:t>45⟩</m:t>
                    </m:r>
                  </m:oMath>
                </a14:m>
                <a:r>
                  <a:rPr lang="en-US" altLang="zh-CN" dirty="0">
                    <a:solidFill>
                      <a:srgbClr val="C00000"/>
                    </a:solidFill>
                  </a:rPr>
                  <a:t>    </a:t>
                </a:r>
                <a:r>
                  <a:rPr lang="en-US" altLang="zh-CN" dirty="0"/>
                  <a:t>or </a:t>
                </a:r>
                <a14:m>
                  <m:oMath xmlns:m="http://schemas.openxmlformats.org/officeDocument/2006/math">
                    <m:r>
                      <a:rPr lang="en-US" altLang="zh-CN" b="0" i="0" smtClean="0">
                        <a:latin typeface="Cambria Math" panose="02040503050406030204" pitchFamily="18" charset="0"/>
                        <a:ea typeface="Cambria Math" panose="02040503050406030204" pitchFamily="18" charset="0"/>
                      </a:rPr>
                      <m:t>  </m:t>
                    </m:r>
                    <m:r>
                      <a:rPr lang="en-US" altLang="zh-CN" i="1" smtClean="0">
                        <a:solidFill>
                          <a:srgbClr val="C00000"/>
                        </a:solidFill>
                        <a:latin typeface="Cambria Math" panose="02040503050406030204" pitchFamily="18" charset="0"/>
                        <a:ea typeface="Cambria Math" panose="02040503050406030204" pitchFamily="18" charset="0"/>
                      </a:rPr>
                      <m:t>⟨5,</m:t>
                    </m:r>
                    <m:r>
                      <a:rPr lang="en-US" altLang="zh-CN" b="0" i="1" smtClean="0">
                        <a:solidFill>
                          <a:srgbClr val="C00000"/>
                        </a:solidFill>
                        <a:latin typeface="Cambria Math" panose="02040503050406030204" pitchFamily="18" charset="0"/>
                        <a:ea typeface="Cambria Math" panose="02040503050406030204" pitchFamily="18" charset="0"/>
                      </a:rPr>
                      <m:t> </m:t>
                    </m:r>
                    <m:r>
                      <a:rPr lang="en-US" altLang="zh-CN" i="1" smtClean="0">
                        <a:solidFill>
                          <a:srgbClr val="C00000"/>
                        </a:solidFill>
                        <a:latin typeface="Cambria Math" panose="02040503050406030204" pitchFamily="18" charset="0"/>
                        <a:ea typeface="Cambria Math" panose="02040503050406030204" pitchFamily="18" charset="0"/>
                      </a:rPr>
                      <m:t>8,</m:t>
                    </m:r>
                    <m:r>
                      <a:rPr lang="en-US" altLang="zh-CN" b="0" i="1" smtClean="0">
                        <a:solidFill>
                          <a:srgbClr val="C00000"/>
                        </a:solidFill>
                        <a:latin typeface="Cambria Math" panose="02040503050406030204" pitchFamily="18" charset="0"/>
                        <a:ea typeface="Cambria Math" panose="02040503050406030204" pitchFamily="18" charset="0"/>
                      </a:rPr>
                      <m:t> </m:t>
                    </m:r>
                    <m:r>
                      <a:rPr lang="en-US" altLang="zh-CN" i="1" smtClean="0">
                        <a:solidFill>
                          <a:srgbClr val="C00000"/>
                        </a:solidFill>
                        <a:latin typeface="Cambria Math" panose="02040503050406030204" pitchFamily="18" charset="0"/>
                        <a:ea typeface="Cambria Math" panose="02040503050406030204" pitchFamily="18" charset="0"/>
                      </a:rPr>
                      <m:t>17,</m:t>
                    </m:r>
                    <m:r>
                      <a:rPr lang="en-US" altLang="zh-CN" b="0" i="1" smtClean="0">
                        <a:solidFill>
                          <a:srgbClr val="C00000"/>
                        </a:solidFill>
                        <a:latin typeface="Cambria Math" panose="02040503050406030204" pitchFamily="18" charset="0"/>
                        <a:ea typeface="Cambria Math" panose="02040503050406030204" pitchFamily="18" charset="0"/>
                      </a:rPr>
                      <m:t> </m:t>
                    </m:r>
                    <m:r>
                      <a:rPr lang="en-US" altLang="zh-CN" i="1" smtClean="0">
                        <a:solidFill>
                          <a:srgbClr val="C00000"/>
                        </a:solidFill>
                        <a:latin typeface="Cambria Math" panose="02040503050406030204" pitchFamily="18" charset="0"/>
                        <a:ea typeface="Cambria Math" panose="02040503050406030204" pitchFamily="18" charset="0"/>
                      </a:rPr>
                      <m:t>45⟩</m:t>
                    </m:r>
                  </m:oMath>
                </a14:m>
                <a:r>
                  <a:rPr lang="en-US" altLang="zh-CN" dirty="0"/>
                  <a:t>.</a:t>
                </a:r>
              </a:p>
            </p:txBody>
          </p:sp>
        </mc:Choice>
        <mc:Fallback xmlns="">
          <p:sp>
            <p:nvSpPr>
              <p:cNvPr id="3" name="内容占位符 2">
                <a:extLst>
                  <a:ext uri="{FF2B5EF4-FFF2-40B4-BE49-F238E27FC236}">
                    <a16:creationId xmlns:a16="http://schemas.microsoft.com/office/drawing/2014/main" id="{695650C2-5671-465D-899C-26F96972CAAB}"/>
                  </a:ext>
                </a:extLst>
              </p:cNvPr>
              <p:cNvSpPr>
                <a:spLocks noGrp="1" noRot="1" noChangeAspect="1" noMove="1" noResize="1" noEditPoints="1" noAdjustHandles="1" noChangeArrowheads="1" noChangeShapeType="1" noTextEdit="1"/>
              </p:cNvSpPr>
              <p:nvPr>
                <p:ph idx="1"/>
              </p:nvPr>
            </p:nvSpPr>
            <p:spPr>
              <a:xfrm>
                <a:off x="724163" y="962233"/>
                <a:ext cx="8039100" cy="3166164"/>
              </a:xfrm>
              <a:blipFill>
                <a:blip r:embed="rId2"/>
                <a:stretch>
                  <a:fillRect l="-946" t="-1200" b="-10400"/>
                </a:stretch>
              </a:blipFill>
            </p:spPr>
            <p:txBody>
              <a:bodyPr/>
              <a:lstStyle/>
              <a:p>
                <a:r>
                  <a:rPr lang="en-US">
                    <a:noFill/>
                  </a:rPr>
                  <a:t> </a:t>
                </a:r>
              </a:p>
            </p:txBody>
          </p:sp>
        </mc:Fallback>
      </mc:AlternateContent>
      <p:sp>
        <p:nvSpPr>
          <p:cNvPr id="4" name="灯片编号占位符 3">
            <a:extLst>
              <a:ext uri="{FF2B5EF4-FFF2-40B4-BE49-F238E27FC236}">
                <a16:creationId xmlns:a16="http://schemas.microsoft.com/office/drawing/2014/main" id="{C4142F20-5E3D-4BE6-8313-DF596072DA0D}"/>
              </a:ext>
            </a:extLst>
          </p:cNvPr>
          <p:cNvSpPr>
            <a:spLocks noGrp="1"/>
          </p:cNvSpPr>
          <p:nvPr>
            <p:ph type="sldNum" sz="quarter" idx="10"/>
          </p:nvPr>
        </p:nvSpPr>
        <p:spPr/>
        <p:txBody>
          <a:bodyPr/>
          <a:lstStyle/>
          <a:p>
            <a:fld id="{2783EFA4-6284-4AB8-B3E7-5E7F2FB51AB8}" type="slidenum">
              <a:rPr lang="en-US" altLang="en-US" smtClean="0"/>
              <a:pPr/>
              <a:t>13</a:t>
            </a:fld>
            <a:endParaRPr lang="en-US" altLang="en-US" sz="1400"/>
          </a:p>
        </p:txBody>
      </p:sp>
      <p:sp>
        <p:nvSpPr>
          <p:cNvPr id="5" name="TextBox 4"/>
          <p:cNvSpPr txBox="1"/>
          <p:nvPr/>
        </p:nvSpPr>
        <p:spPr>
          <a:xfrm>
            <a:off x="722839" y="4997787"/>
            <a:ext cx="7421526" cy="584775"/>
          </a:xfrm>
          <a:prstGeom prst="rect">
            <a:avLst/>
          </a:prstGeom>
          <a:noFill/>
        </p:spPr>
        <p:txBody>
          <a:bodyPr wrap="square" rtlCol="0">
            <a:spAutoFit/>
          </a:bodyPr>
          <a:lstStyle/>
          <a:p>
            <a:r>
              <a:rPr lang="en-US" dirty="0"/>
              <a:t>The tutorial question asked to find the actual subsequence.  </a:t>
            </a:r>
          </a:p>
          <a:p>
            <a:r>
              <a:rPr lang="en-US" dirty="0"/>
              <a:t>We have modified it here to only find the length</a:t>
            </a:r>
          </a:p>
        </p:txBody>
      </p:sp>
    </p:spTree>
    <p:extLst>
      <p:ext uri="{BB962C8B-B14F-4D97-AF65-F5344CB8AC3E}">
        <p14:creationId xmlns:p14="http://schemas.microsoft.com/office/powerpoint/2010/main" val="2472365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441FDD4-1F77-4862-B770-FBC17F3703AD}"/>
              </a:ext>
            </a:extLst>
          </p:cNvPr>
          <p:cNvSpPr>
            <a:spLocks noGrp="1"/>
          </p:cNvSpPr>
          <p:nvPr>
            <p:ph type="sldNum" sz="quarter" idx="10"/>
          </p:nvPr>
        </p:nvSpPr>
        <p:spPr/>
        <p:txBody>
          <a:bodyPr/>
          <a:lstStyle/>
          <a:p>
            <a:fld id="{2783EFA4-6284-4AB8-B3E7-5E7F2FB51AB8}" type="slidenum">
              <a:rPr lang="en-US" altLang="en-US" smtClean="0"/>
              <a:pPr/>
              <a:t>14</a:t>
            </a:fld>
            <a:endParaRPr lang="en-US" altLang="en-US" sz="1400"/>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474E9815-B8FA-4F6A-AFF4-5E1BF3C6AE08}"/>
                  </a:ext>
                </a:extLst>
              </p:cNvPr>
              <p:cNvSpPr txBox="1">
                <a:spLocks/>
              </p:cNvSpPr>
              <p:nvPr/>
            </p:nvSpPr>
            <p:spPr bwMode="auto">
              <a:xfrm>
                <a:off x="492642" y="1073185"/>
                <a:ext cx="7848600" cy="173577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lvl1pPr algn="l" rtl="0" eaLnBrk="1" fontAlgn="base" hangingPunct="1">
                  <a:lnSpc>
                    <a:spcPct val="100000"/>
                  </a:lnSpc>
                  <a:spcBef>
                    <a:spcPts val="1200"/>
                  </a:spcBef>
                  <a:spcAft>
                    <a:spcPts val="0"/>
                  </a:spcAft>
                  <a:buClr>
                    <a:srgbClr val="003399"/>
                  </a:buClr>
                  <a:buSzPct val="50000"/>
                  <a:buFont typeface="Monotype Sorts" pitchFamily="92" charset="2"/>
                  <a:defRPr kumimoji="1" sz="2200" baseline="0">
                    <a:solidFill>
                      <a:schemeClr val="tx1"/>
                    </a:solidFill>
                    <a:latin typeface="Calibri" panose="020F0502020204030204" pitchFamily="34" charset="0"/>
                    <a:ea typeface="+mn-ea"/>
                    <a:cs typeface="+mn-cs"/>
                  </a:defRPr>
                </a:lvl1pPr>
                <a:lvl2pPr marL="346075" indent="-231775" algn="l" rtl="0" eaLnBrk="1" fontAlgn="base" hangingPunct="1">
                  <a:lnSpc>
                    <a:spcPts val="2600"/>
                  </a:lnSpc>
                  <a:spcBef>
                    <a:spcPct val="0"/>
                  </a:spcBef>
                  <a:spcAft>
                    <a:spcPct val="0"/>
                  </a:spcAft>
                  <a:buClr>
                    <a:schemeClr val="tx1"/>
                  </a:buClr>
                  <a:buSzPct val="35000"/>
                  <a:buFont typeface="Monotype Sorts" pitchFamily="92" charset="2"/>
                  <a:buChar char="n"/>
                  <a:defRPr kumimoji="1" sz="2200" baseline="0">
                    <a:solidFill>
                      <a:schemeClr val="tx1"/>
                    </a:solidFill>
                    <a:latin typeface="Calibri" panose="020F0502020204030204" pitchFamily="34" charset="0"/>
                  </a:defRPr>
                </a:lvl2pPr>
                <a:lvl3pPr marL="627063" indent="-166688" algn="l" rtl="0" eaLnBrk="1" fontAlgn="base" hangingPunct="1">
                  <a:lnSpc>
                    <a:spcPts val="2600"/>
                  </a:lnSpc>
                  <a:spcBef>
                    <a:spcPct val="0"/>
                  </a:spcBef>
                  <a:spcAft>
                    <a:spcPct val="0"/>
                  </a:spcAft>
                  <a:buClr>
                    <a:schemeClr val="tx1"/>
                  </a:buClr>
                  <a:buSzPct val="80000"/>
                  <a:buChar char="–"/>
                  <a:defRPr kumimoji="1" sz="2200" baseline="0">
                    <a:solidFill>
                      <a:schemeClr val="tx1"/>
                    </a:solidFill>
                    <a:latin typeface="Calibri" panose="020F0502020204030204" pitchFamily="34" charset="0"/>
                  </a:defRPr>
                </a:lvl3pPr>
                <a:lvl4pPr marL="1147763" indent="-404813" algn="l" rtl="0" eaLnBrk="1" fontAlgn="base" hangingPunct="1">
                  <a:lnSpc>
                    <a:spcPts val="2600"/>
                  </a:lnSpc>
                  <a:spcBef>
                    <a:spcPct val="0"/>
                  </a:spcBef>
                  <a:spcAft>
                    <a:spcPct val="0"/>
                  </a:spcAft>
                  <a:buClr>
                    <a:schemeClr val="tx1"/>
                  </a:buClr>
                  <a:buFont typeface="Wingdings" pitchFamily="92" charset="2"/>
                  <a:buChar char="!"/>
                  <a:defRPr kumimoji="1" sz="2200" baseline="0">
                    <a:solidFill>
                      <a:schemeClr val="tx1"/>
                    </a:solidFill>
                    <a:latin typeface="Calibri" panose="020F0502020204030204" pitchFamily="34" charset="0"/>
                  </a:defRPr>
                </a:lvl4pPr>
                <a:lvl5pPr marL="1539875" indent="-169863" algn="l" rtl="0" eaLnBrk="1" fontAlgn="base" hangingPunct="1">
                  <a:lnSpc>
                    <a:spcPts val="2600"/>
                  </a:lnSpc>
                  <a:spcBef>
                    <a:spcPct val="0"/>
                  </a:spcBef>
                  <a:spcAft>
                    <a:spcPct val="0"/>
                  </a:spcAft>
                  <a:buClr>
                    <a:schemeClr val="tx1"/>
                  </a:buClr>
                  <a:buSzPct val="100000"/>
                  <a:buChar char="–"/>
                  <a:defRPr kumimoji="1" sz="2200" baseline="0">
                    <a:solidFill>
                      <a:schemeClr val="tx1"/>
                    </a:solidFill>
                    <a:latin typeface="Calibri" panose="020F0502020204030204" pitchFamily="34" charset="0"/>
                  </a:defRPr>
                </a:lvl5pPr>
                <a:lvl6pPr marL="19970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6pPr>
                <a:lvl7pPr marL="24542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7pPr>
                <a:lvl8pPr marL="29114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8pPr>
                <a:lvl9pPr marL="33686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9pPr>
              </a:lstStyle>
              <a:p>
                <a:r>
                  <a:rPr lang="en-US" altLang="zh-CN" kern="0" dirty="0"/>
                  <a:t>Let </a:t>
                </a:r>
                <a14:m>
                  <m:oMath xmlns:m="http://schemas.openxmlformats.org/officeDocument/2006/math">
                    <m:sSub>
                      <m:sSubPr>
                        <m:ctrlPr>
                          <a:rPr lang="en-US" altLang="zh-CN" i="1" kern="0" dirty="0" smtClean="0">
                            <a:solidFill>
                              <a:srgbClr val="C00000"/>
                            </a:solidFill>
                            <a:latin typeface="Cambria Math" panose="02040503050406030204" pitchFamily="18" charset="0"/>
                          </a:rPr>
                        </m:ctrlPr>
                      </m:sSubPr>
                      <m:e>
                        <m:r>
                          <a:rPr lang="en-US" altLang="zh-CN" i="1" kern="0" dirty="0" smtClean="0">
                            <a:solidFill>
                              <a:srgbClr val="C00000"/>
                            </a:solidFill>
                            <a:latin typeface="Cambria Math" panose="02040503050406030204" pitchFamily="18" charset="0"/>
                          </a:rPr>
                          <m:t>𝑋</m:t>
                        </m:r>
                      </m:e>
                      <m:sub>
                        <m:r>
                          <a:rPr lang="en-US" altLang="zh-CN" i="1" kern="0" dirty="0" smtClean="0">
                            <a:solidFill>
                              <a:srgbClr val="C00000"/>
                            </a:solidFill>
                            <a:latin typeface="Cambria Math" panose="02040503050406030204" pitchFamily="18" charset="0"/>
                          </a:rPr>
                          <m:t>𝑖</m:t>
                        </m:r>
                      </m:sub>
                    </m:sSub>
                    <m:r>
                      <a:rPr lang="en-US" altLang="zh-CN" i="1" kern="0" dirty="0" smtClean="0">
                        <a:solidFill>
                          <a:srgbClr val="C00000"/>
                        </a:solidFill>
                        <a:latin typeface="Cambria Math" panose="02040503050406030204" pitchFamily="18" charset="0"/>
                      </a:rPr>
                      <m:t>=⟨</m:t>
                    </m:r>
                    <m:sSub>
                      <m:sSubPr>
                        <m:ctrlPr>
                          <a:rPr lang="en-US" altLang="zh-CN" i="1" kern="0" dirty="0" smtClean="0">
                            <a:solidFill>
                              <a:srgbClr val="C00000"/>
                            </a:solidFill>
                            <a:latin typeface="Cambria Math" panose="02040503050406030204" pitchFamily="18" charset="0"/>
                          </a:rPr>
                        </m:ctrlPr>
                      </m:sSubPr>
                      <m:e>
                        <m:r>
                          <a:rPr lang="en-US" altLang="zh-CN" i="1" kern="0" dirty="0" smtClean="0">
                            <a:solidFill>
                              <a:srgbClr val="C00000"/>
                            </a:solidFill>
                            <a:latin typeface="Cambria Math" panose="02040503050406030204" pitchFamily="18" charset="0"/>
                          </a:rPr>
                          <m:t>𝑥</m:t>
                        </m:r>
                      </m:e>
                      <m:sub>
                        <m:r>
                          <a:rPr lang="en-US" altLang="zh-CN" i="1" kern="0" dirty="0" smtClean="0">
                            <a:solidFill>
                              <a:srgbClr val="C00000"/>
                            </a:solidFill>
                            <a:latin typeface="Cambria Math" panose="02040503050406030204" pitchFamily="18" charset="0"/>
                          </a:rPr>
                          <m:t>1</m:t>
                        </m:r>
                      </m:sub>
                    </m:sSub>
                    <m:r>
                      <a:rPr lang="en-US" altLang="zh-CN" i="1" kern="0" dirty="0" smtClean="0">
                        <a:solidFill>
                          <a:srgbClr val="C00000"/>
                        </a:solidFill>
                        <a:latin typeface="Cambria Math" panose="02040503050406030204" pitchFamily="18" charset="0"/>
                      </a:rPr>
                      <m:t>,⋯,</m:t>
                    </m:r>
                    <m:sSub>
                      <m:sSubPr>
                        <m:ctrlPr>
                          <a:rPr lang="en-US" altLang="zh-CN" i="1" kern="0" dirty="0" smtClean="0">
                            <a:solidFill>
                              <a:srgbClr val="C00000"/>
                            </a:solidFill>
                            <a:latin typeface="Cambria Math" panose="02040503050406030204" pitchFamily="18" charset="0"/>
                          </a:rPr>
                        </m:ctrlPr>
                      </m:sSubPr>
                      <m:e>
                        <m:r>
                          <a:rPr lang="en-US" altLang="zh-CN" i="1" kern="0" dirty="0" smtClean="0">
                            <a:solidFill>
                              <a:srgbClr val="C00000"/>
                            </a:solidFill>
                            <a:latin typeface="Cambria Math" panose="02040503050406030204" pitchFamily="18" charset="0"/>
                          </a:rPr>
                          <m:t>𝑥</m:t>
                        </m:r>
                      </m:e>
                      <m:sub>
                        <m:r>
                          <a:rPr lang="en-US" altLang="zh-CN" i="1" kern="0" dirty="0" smtClean="0">
                            <a:solidFill>
                              <a:srgbClr val="C00000"/>
                            </a:solidFill>
                            <a:latin typeface="Cambria Math" panose="02040503050406030204" pitchFamily="18" charset="0"/>
                          </a:rPr>
                          <m:t>𝑖</m:t>
                        </m:r>
                      </m:sub>
                    </m:sSub>
                    <m:r>
                      <a:rPr lang="en-US" altLang="zh-CN" i="1" kern="0" dirty="0" smtClean="0">
                        <a:solidFill>
                          <a:srgbClr val="C00000"/>
                        </a:solidFill>
                        <a:latin typeface="Cambria Math" panose="02040503050406030204" pitchFamily="18" charset="0"/>
                      </a:rPr>
                      <m:t>⟩</m:t>
                    </m:r>
                  </m:oMath>
                </a14:m>
                <a:r>
                  <a:rPr lang="en-US" altLang="zh-CN" kern="0" dirty="0">
                    <a:solidFill>
                      <a:srgbClr val="C00000"/>
                    </a:solidFill>
                  </a:rPr>
                  <a:t> </a:t>
                </a:r>
                <a:r>
                  <a:rPr lang="en-US" altLang="zh-CN" kern="0" dirty="0"/>
                  <a:t>denote the prefix of </a:t>
                </a:r>
                <a14:m>
                  <m:oMath xmlns:m="http://schemas.openxmlformats.org/officeDocument/2006/math">
                    <m:r>
                      <a:rPr lang="en-US" altLang="zh-CN" i="1" kern="0" dirty="0" smtClean="0">
                        <a:latin typeface="Cambria Math" panose="02040503050406030204" pitchFamily="18" charset="0"/>
                      </a:rPr>
                      <m:t>𝑋</m:t>
                    </m:r>
                  </m:oMath>
                </a14:m>
                <a:r>
                  <a:rPr lang="en-US" altLang="zh-CN" kern="0" dirty="0"/>
                  <a:t> consisting of the first </a:t>
                </a:r>
                <a14:m>
                  <m:oMath xmlns:m="http://schemas.openxmlformats.org/officeDocument/2006/math">
                    <m:r>
                      <a:rPr lang="en-US" altLang="zh-CN" i="1" kern="0" dirty="0" smtClean="0">
                        <a:latin typeface="Cambria Math" panose="02040503050406030204" pitchFamily="18" charset="0"/>
                      </a:rPr>
                      <m:t>𝑖</m:t>
                    </m:r>
                  </m:oMath>
                </a14:m>
                <a:r>
                  <a:rPr lang="en-US" altLang="zh-CN" kern="0" dirty="0"/>
                  <a:t> items.</a:t>
                </a:r>
              </a:p>
              <a:p>
                <a:r>
                  <a:rPr lang="en-US" altLang="zh-CN" kern="0" dirty="0"/>
                  <a:t>Define </a:t>
                </a:r>
                <a14:m>
                  <m:oMath xmlns:m="http://schemas.openxmlformats.org/officeDocument/2006/math">
                    <m:r>
                      <a:rPr lang="en-US" altLang="zh-CN" i="1" kern="0" dirty="0" smtClean="0">
                        <a:latin typeface="Cambria Math" panose="02040503050406030204" pitchFamily="18" charset="0"/>
                      </a:rPr>
                      <m:t>𝑐</m:t>
                    </m:r>
                    <m:r>
                      <a:rPr lang="en-US" altLang="zh-CN" i="1" kern="0" dirty="0" smtClean="0">
                        <a:latin typeface="Cambria Math" panose="02040503050406030204" pitchFamily="18" charset="0"/>
                      </a:rPr>
                      <m:t>[</m:t>
                    </m:r>
                    <m:r>
                      <a:rPr lang="en-US" altLang="zh-CN" i="1" kern="0" dirty="0" err="1" smtClean="0">
                        <a:latin typeface="Cambria Math" panose="02040503050406030204" pitchFamily="18" charset="0"/>
                      </a:rPr>
                      <m:t>𝑖</m:t>
                    </m:r>
                    <m:r>
                      <a:rPr lang="en-US" altLang="zh-CN" i="1" kern="0" dirty="0" smtClean="0">
                        <a:latin typeface="Cambria Math" panose="02040503050406030204" pitchFamily="18" charset="0"/>
                      </a:rPr>
                      <m:t>]</m:t>
                    </m:r>
                  </m:oMath>
                </a14:m>
                <a:r>
                  <a:rPr lang="en-US" altLang="zh-CN" kern="0" dirty="0"/>
                  <a:t> to be the length of the longest increasing subsequence that </a:t>
                </a:r>
                <a:r>
                  <a:rPr lang="en-US" altLang="zh-CN" b="1" kern="0" dirty="0"/>
                  <a:t>ends</a:t>
                </a:r>
                <a:r>
                  <a:rPr lang="en-US" altLang="zh-CN" kern="0" dirty="0"/>
                  <a:t> with </a:t>
                </a:r>
                <a14:m>
                  <m:oMath xmlns:m="http://schemas.openxmlformats.org/officeDocument/2006/math">
                    <m:sSub>
                      <m:sSubPr>
                        <m:ctrlPr>
                          <a:rPr lang="en-US" altLang="zh-CN" i="1" kern="0" dirty="0" smtClean="0">
                            <a:latin typeface="Cambria Math" panose="02040503050406030204" pitchFamily="18" charset="0"/>
                          </a:rPr>
                        </m:ctrlPr>
                      </m:sSubPr>
                      <m:e>
                        <m:r>
                          <a:rPr lang="en-US" altLang="zh-CN" i="1" kern="0" dirty="0" smtClean="0">
                            <a:latin typeface="Cambria Math" panose="02040503050406030204" pitchFamily="18" charset="0"/>
                          </a:rPr>
                          <m:t>𝑥</m:t>
                        </m:r>
                      </m:e>
                      <m:sub>
                        <m:r>
                          <a:rPr lang="en-US" altLang="zh-CN" i="1" kern="0" dirty="0" smtClean="0">
                            <a:latin typeface="Cambria Math" panose="02040503050406030204" pitchFamily="18" charset="0"/>
                          </a:rPr>
                          <m:t>𝑖</m:t>
                        </m:r>
                      </m:sub>
                    </m:sSub>
                  </m:oMath>
                </a14:m>
                <a:r>
                  <a:rPr lang="en-US" altLang="zh-CN" kern="0" dirty="0"/>
                  <a:t>.</a:t>
                </a:r>
              </a:p>
              <a:p>
                <a:endParaRPr lang="en-US" altLang="zh-CN" kern="0" dirty="0">
                  <a:solidFill>
                    <a:srgbClr val="FF0000"/>
                  </a:solidFill>
                </a:endParaRPr>
              </a:p>
            </p:txBody>
          </p:sp>
        </mc:Choice>
        <mc:Fallback xmlns="">
          <p:sp>
            <p:nvSpPr>
              <p:cNvPr id="5" name="内容占位符 2">
                <a:extLst>
                  <a:ext uri="{FF2B5EF4-FFF2-40B4-BE49-F238E27FC236}">
                    <a16:creationId xmlns:a16="http://schemas.microsoft.com/office/drawing/2014/main" id="{474E9815-B8FA-4F6A-AFF4-5E1BF3C6AE08}"/>
                  </a:ext>
                </a:extLst>
              </p:cNvPr>
              <p:cNvSpPr txBox="1">
                <a:spLocks noRot="1" noChangeAspect="1" noMove="1" noResize="1" noEditPoints="1" noAdjustHandles="1" noChangeArrowheads="1" noChangeShapeType="1" noTextEdit="1"/>
              </p:cNvSpPr>
              <p:nvPr/>
            </p:nvSpPr>
            <p:spPr bwMode="auto">
              <a:xfrm>
                <a:off x="492642" y="1073185"/>
                <a:ext cx="7848600" cy="1735774"/>
              </a:xfrm>
              <a:prstGeom prst="rect">
                <a:avLst/>
              </a:prstGeom>
              <a:blipFill>
                <a:blip r:embed="rId2"/>
                <a:stretch>
                  <a:fillRect l="-1010" t="-245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内容占位符 2">
                <a:extLst>
                  <a:ext uri="{FF2B5EF4-FFF2-40B4-BE49-F238E27FC236}">
                    <a16:creationId xmlns:a16="http://schemas.microsoft.com/office/drawing/2014/main" id="{474E9815-B8FA-4F6A-AFF4-5E1BF3C6AE08}"/>
                  </a:ext>
                </a:extLst>
              </p:cNvPr>
              <p:cNvSpPr txBox="1">
                <a:spLocks/>
              </p:cNvSpPr>
              <p:nvPr/>
            </p:nvSpPr>
            <p:spPr bwMode="auto">
              <a:xfrm>
                <a:off x="492642" y="3215322"/>
                <a:ext cx="7848600" cy="174614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lvl1pPr algn="l" rtl="0" eaLnBrk="1" fontAlgn="base" hangingPunct="1">
                  <a:lnSpc>
                    <a:spcPct val="100000"/>
                  </a:lnSpc>
                  <a:spcBef>
                    <a:spcPts val="1200"/>
                  </a:spcBef>
                  <a:spcAft>
                    <a:spcPts val="0"/>
                  </a:spcAft>
                  <a:buClr>
                    <a:srgbClr val="003399"/>
                  </a:buClr>
                  <a:buSzPct val="50000"/>
                  <a:buFont typeface="Monotype Sorts" pitchFamily="92" charset="2"/>
                  <a:defRPr kumimoji="1" sz="2200" baseline="0">
                    <a:solidFill>
                      <a:schemeClr val="tx1"/>
                    </a:solidFill>
                    <a:latin typeface="Calibri" panose="020F0502020204030204" pitchFamily="34" charset="0"/>
                    <a:ea typeface="+mn-ea"/>
                    <a:cs typeface="+mn-cs"/>
                  </a:defRPr>
                </a:lvl1pPr>
                <a:lvl2pPr marL="346075" indent="-231775" algn="l" rtl="0" eaLnBrk="1" fontAlgn="base" hangingPunct="1">
                  <a:lnSpc>
                    <a:spcPts val="2600"/>
                  </a:lnSpc>
                  <a:spcBef>
                    <a:spcPct val="0"/>
                  </a:spcBef>
                  <a:spcAft>
                    <a:spcPct val="0"/>
                  </a:spcAft>
                  <a:buClr>
                    <a:schemeClr val="tx1"/>
                  </a:buClr>
                  <a:buSzPct val="35000"/>
                  <a:buFont typeface="Monotype Sorts" pitchFamily="92" charset="2"/>
                  <a:buChar char="n"/>
                  <a:defRPr kumimoji="1" sz="2200" baseline="0">
                    <a:solidFill>
                      <a:schemeClr val="tx1"/>
                    </a:solidFill>
                    <a:latin typeface="Calibri" panose="020F0502020204030204" pitchFamily="34" charset="0"/>
                  </a:defRPr>
                </a:lvl2pPr>
                <a:lvl3pPr marL="627063" indent="-166688" algn="l" rtl="0" eaLnBrk="1" fontAlgn="base" hangingPunct="1">
                  <a:lnSpc>
                    <a:spcPts val="2600"/>
                  </a:lnSpc>
                  <a:spcBef>
                    <a:spcPct val="0"/>
                  </a:spcBef>
                  <a:spcAft>
                    <a:spcPct val="0"/>
                  </a:spcAft>
                  <a:buClr>
                    <a:schemeClr val="tx1"/>
                  </a:buClr>
                  <a:buSzPct val="80000"/>
                  <a:buChar char="–"/>
                  <a:defRPr kumimoji="1" sz="2200" baseline="0">
                    <a:solidFill>
                      <a:schemeClr val="tx1"/>
                    </a:solidFill>
                    <a:latin typeface="Calibri" panose="020F0502020204030204" pitchFamily="34" charset="0"/>
                  </a:defRPr>
                </a:lvl3pPr>
                <a:lvl4pPr marL="1147763" indent="-404813" algn="l" rtl="0" eaLnBrk="1" fontAlgn="base" hangingPunct="1">
                  <a:lnSpc>
                    <a:spcPts val="2600"/>
                  </a:lnSpc>
                  <a:spcBef>
                    <a:spcPct val="0"/>
                  </a:spcBef>
                  <a:spcAft>
                    <a:spcPct val="0"/>
                  </a:spcAft>
                  <a:buClr>
                    <a:schemeClr val="tx1"/>
                  </a:buClr>
                  <a:buFont typeface="Wingdings" pitchFamily="92" charset="2"/>
                  <a:buChar char="!"/>
                  <a:defRPr kumimoji="1" sz="2200" baseline="0">
                    <a:solidFill>
                      <a:schemeClr val="tx1"/>
                    </a:solidFill>
                    <a:latin typeface="Calibri" panose="020F0502020204030204" pitchFamily="34" charset="0"/>
                  </a:defRPr>
                </a:lvl4pPr>
                <a:lvl5pPr marL="1539875" indent="-169863" algn="l" rtl="0" eaLnBrk="1" fontAlgn="base" hangingPunct="1">
                  <a:lnSpc>
                    <a:spcPts val="2600"/>
                  </a:lnSpc>
                  <a:spcBef>
                    <a:spcPct val="0"/>
                  </a:spcBef>
                  <a:spcAft>
                    <a:spcPct val="0"/>
                  </a:spcAft>
                  <a:buClr>
                    <a:schemeClr val="tx1"/>
                  </a:buClr>
                  <a:buSzPct val="100000"/>
                  <a:buChar char="–"/>
                  <a:defRPr kumimoji="1" sz="2200" baseline="0">
                    <a:solidFill>
                      <a:schemeClr val="tx1"/>
                    </a:solidFill>
                    <a:latin typeface="Calibri" panose="020F0502020204030204" pitchFamily="34" charset="0"/>
                  </a:defRPr>
                </a:lvl5pPr>
                <a:lvl6pPr marL="19970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6pPr>
                <a:lvl7pPr marL="24542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7pPr>
                <a:lvl8pPr marL="29114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8pPr>
                <a:lvl9pPr marL="33686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9pPr>
              </a:lstStyle>
              <a:p>
                <a:r>
                  <a:rPr lang="en-US" altLang="zh-CN" kern="0" dirty="0"/>
                  <a:t>It is clear that the length of the longest increasing subsequence in </a:t>
                </a:r>
                <a14:m>
                  <m:oMath xmlns:m="http://schemas.openxmlformats.org/officeDocument/2006/math">
                    <m:r>
                      <a:rPr lang="en-US" altLang="zh-CN" i="1" kern="0" dirty="0" smtClean="0">
                        <a:latin typeface="Cambria Math" panose="02040503050406030204" pitchFamily="18" charset="0"/>
                      </a:rPr>
                      <m:t>𝑋</m:t>
                    </m:r>
                  </m:oMath>
                </a14:m>
                <a:r>
                  <a:rPr lang="en-US" altLang="zh-CN" kern="0" dirty="0"/>
                  <a:t> is given by</a:t>
                </a:r>
              </a:p>
              <a:p>
                <a:endParaRPr lang="en-US" altLang="zh-CN" kern="0" dirty="0"/>
              </a:p>
              <a:p>
                <a:pPr/>
                <a14:m>
                  <m:oMathPara xmlns:m="http://schemas.openxmlformats.org/officeDocument/2006/math">
                    <m:oMathParaPr>
                      <m:jc m:val="centerGroup"/>
                    </m:oMathParaPr>
                    <m:oMath xmlns:m="http://schemas.openxmlformats.org/officeDocument/2006/math">
                      <m:func>
                        <m:funcPr>
                          <m:ctrlPr>
                            <a:rPr lang="en-US" altLang="zh-CN" i="1" kern="0" smtClean="0">
                              <a:solidFill>
                                <a:srgbClr val="C00000"/>
                              </a:solidFill>
                              <a:latin typeface="Cambria Math" panose="02040503050406030204" pitchFamily="18" charset="0"/>
                            </a:rPr>
                          </m:ctrlPr>
                        </m:funcPr>
                        <m:fName>
                          <m:limLow>
                            <m:limLowPr>
                              <m:ctrlPr>
                                <a:rPr lang="en-US" altLang="zh-CN" i="1" kern="0" smtClean="0">
                                  <a:solidFill>
                                    <a:srgbClr val="C00000"/>
                                  </a:solidFill>
                                  <a:latin typeface="Cambria Math" panose="02040503050406030204" pitchFamily="18" charset="0"/>
                                </a:rPr>
                              </m:ctrlPr>
                            </m:limLowPr>
                            <m:e>
                              <m:r>
                                <m:rPr>
                                  <m:sty m:val="p"/>
                                </m:rPr>
                                <a:rPr lang="en-US" altLang="zh-CN" kern="0" smtClean="0">
                                  <a:solidFill>
                                    <a:srgbClr val="C00000"/>
                                  </a:solidFill>
                                  <a:latin typeface="Cambria Math" panose="02040503050406030204" pitchFamily="18" charset="0"/>
                                </a:rPr>
                                <m:t>max</m:t>
                              </m:r>
                            </m:e>
                            <m:lim>
                              <m:r>
                                <a:rPr lang="en-US" altLang="zh-CN" i="1" kern="0" smtClean="0">
                                  <a:solidFill>
                                    <a:srgbClr val="C00000"/>
                                  </a:solidFill>
                                  <a:latin typeface="Cambria Math" panose="02040503050406030204" pitchFamily="18" charset="0"/>
                                </a:rPr>
                                <m:t>1≤</m:t>
                              </m:r>
                              <m:r>
                                <a:rPr lang="en-US" altLang="zh-CN" i="1" kern="0" smtClean="0">
                                  <a:solidFill>
                                    <a:srgbClr val="C00000"/>
                                  </a:solidFill>
                                  <a:latin typeface="Cambria Math" panose="02040503050406030204" pitchFamily="18" charset="0"/>
                                </a:rPr>
                                <m:t>𝑖</m:t>
                              </m:r>
                              <m:r>
                                <a:rPr lang="en-US" altLang="zh-CN" i="1" kern="0" smtClean="0">
                                  <a:solidFill>
                                    <a:srgbClr val="C00000"/>
                                  </a:solidFill>
                                  <a:latin typeface="Cambria Math" panose="02040503050406030204" pitchFamily="18" charset="0"/>
                                </a:rPr>
                                <m:t>≤</m:t>
                              </m:r>
                              <m:r>
                                <a:rPr lang="en-US" altLang="zh-CN" i="1" kern="0" smtClean="0">
                                  <a:solidFill>
                                    <a:srgbClr val="C00000"/>
                                  </a:solidFill>
                                  <a:latin typeface="Cambria Math" panose="02040503050406030204" pitchFamily="18" charset="0"/>
                                </a:rPr>
                                <m:t>𝑛</m:t>
                              </m:r>
                            </m:lim>
                          </m:limLow>
                        </m:fName>
                        <m:e>
                          <m:r>
                            <a:rPr lang="en-US" altLang="zh-CN" i="1" kern="0" smtClean="0">
                              <a:solidFill>
                                <a:srgbClr val="C00000"/>
                              </a:solidFill>
                              <a:latin typeface="Cambria Math" panose="02040503050406030204" pitchFamily="18" charset="0"/>
                            </a:rPr>
                            <m:t>𝑐</m:t>
                          </m:r>
                          <m:d>
                            <m:dPr>
                              <m:begChr m:val="["/>
                              <m:endChr m:val="]"/>
                              <m:ctrlPr>
                                <a:rPr lang="en-US" altLang="zh-CN" i="1" kern="0" smtClean="0">
                                  <a:solidFill>
                                    <a:srgbClr val="C00000"/>
                                  </a:solidFill>
                                  <a:latin typeface="Cambria Math" panose="02040503050406030204" pitchFamily="18" charset="0"/>
                                </a:rPr>
                              </m:ctrlPr>
                            </m:dPr>
                            <m:e>
                              <m:r>
                                <a:rPr lang="en-US" altLang="zh-CN" i="1" kern="0" smtClean="0">
                                  <a:solidFill>
                                    <a:srgbClr val="C00000"/>
                                  </a:solidFill>
                                  <a:latin typeface="Cambria Math" panose="02040503050406030204" pitchFamily="18" charset="0"/>
                                </a:rPr>
                                <m:t>𝑖</m:t>
                              </m:r>
                            </m:e>
                          </m:d>
                          <m:r>
                            <a:rPr lang="en-US" altLang="zh-CN" i="1" kern="0" smtClean="0">
                              <a:solidFill>
                                <a:srgbClr val="C00000"/>
                              </a:solidFill>
                              <a:latin typeface="Cambria Math" panose="02040503050406030204" pitchFamily="18" charset="0"/>
                            </a:rPr>
                            <m:t>.</m:t>
                          </m:r>
                        </m:e>
                      </m:func>
                    </m:oMath>
                  </m:oMathPara>
                </a14:m>
                <a:endParaRPr lang="en-US" altLang="zh-CN" kern="0" dirty="0">
                  <a:solidFill>
                    <a:srgbClr val="FF0000"/>
                  </a:solidFill>
                </a:endParaRPr>
              </a:p>
            </p:txBody>
          </p:sp>
        </mc:Choice>
        <mc:Fallback xmlns="">
          <p:sp>
            <p:nvSpPr>
              <p:cNvPr id="6" name="内容占位符 2">
                <a:extLst>
                  <a:ext uri="{FF2B5EF4-FFF2-40B4-BE49-F238E27FC236}">
                    <a16:creationId xmlns:a16="http://schemas.microsoft.com/office/drawing/2014/main" id="{474E9815-B8FA-4F6A-AFF4-5E1BF3C6AE08}"/>
                  </a:ext>
                </a:extLst>
              </p:cNvPr>
              <p:cNvSpPr txBox="1">
                <a:spLocks noRot="1" noChangeAspect="1" noMove="1" noResize="1" noEditPoints="1" noAdjustHandles="1" noChangeArrowheads="1" noChangeShapeType="1" noTextEdit="1"/>
              </p:cNvSpPr>
              <p:nvPr/>
            </p:nvSpPr>
            <p:spPr bwMode="auto">
              <a:xfrm>
                <a:off x="492642" y="3215322"/>
                <a:ext cx="7848600" cy="1746146"/>
              </a:xfrm>
              <a:prstGeom prst="rect">
                <a:avLst/>
              </a:prstGeom>
              <a:blipFill>
                <a:blip r:embed="rId3"/>
                <a:stretch>
                  <a:fillRect l="-1010" t="-209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
        <p:nvSpPr>
          <p:cNvPr id="8" name="标题 1">
            <a:extLst>
              <a:ext uri="{FF2B5EF4-FFF2-40B4-BE49-F238E27FC236}">
                <a16:creationId xmlns:a16="http://schemas.microsoft.com/office/drawing/2014/main" id="{69D9EBB1-E26F-4693-83B3-106C6D7D1AFE}"/>
              </a:ext>
            </a:extLst>
          </p:cNvPr>
          <p:cNvSpPr>
            <a:spLocks noGrp="1"/>
          </p:cNvSpPr>
          <p:nvPr>
            <p:ph type="title"/>
          </p:nvPr>
        </p:nvSpPr>
        <p:spPr>
          <a:xfrm>
            <a:off x="0" y="304800"/>
            <a:ext cx="9144000" cy="457200"/>
          </a:xfrm>
        </p:spPr>
        <p:txBody>
          <a:bodyPr/>
          <a:lstStyle/>
          <a:p>
            <a:r>
              <a:rPr lang="en-US" altLang="zh-CN" dirty="0"/>
              <a:t>Solution to Tutorial Question</a:t>
            </a:r>
            <a:endParaRPr lang="zh-CN" altLang="en-US" dirty="0"/>
          </a:p>
        </p:txBody>
      </p:sp>
    </p:spTree>
    <p:extLst>
      <p:ext uri="{BB962C8B-B14F-4D97-AF65-F5344CB8AC3E}">
        <p14:creationId xmlns:p14="http://schemas.microsoft.com/office/powerpoint/2010/main" val="94400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D9EBB1-E26F-4693-83B3-106C6D7D1AFE}"/>
              </a:ext>
            </a:extLst>
          </p:cNvPr>
          <p:cNvSpPr>
            <a:spLocks noGrp="1"/>
          </p:cNvSpPr>
          <p:nvPr>
            <p:ph type="title"/>
          </p:nvPr>
        </p:nvSpPr>
        <p:spPr/>
        <p:txBody>
          <a:bodyPr/>
          <a:lstStyle/>
          <a:p>
            <a:r>
              <a:rPr lang="en-US" altLang="zh-CN" dirty="0"/>
              <a:t>Solution to Tutorial Question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74E9815-B8FA-4F6A-AFF4-5E1BF3C6AE08}"/>
                  </a:ext>
                </a:extLst>
              </p:cNvPr>
              <p:cNvSpPr>
                <a:spLocks noGrp="1"/>
              </p:cNvSpPr>
              <p:nvPr>
                <p:ph idx="1"/>
              </p:nvPr>
            </p:nvSpPr>
            <p:spPr>
              <a:xfrm>
                <a:off x="145985" y="762000"/>
                <a:ext cx="9372365" cy="2018328"/>
              </a:xfrm>
            </p:spPr>
            <p:txBody>
              <a:bodyPr/>
              <a:lstStyle/>
              <a:p>
                <a14:m>
                  <m:oMath xmlns:m="http://schemas.openxmlformats.org/officeDocument/2006/math">
                    <m:r>
                      <a:rPr lang="en-US" altLang="zh-CN" i="1" dirty="0" smtClean="0">
                        <a:latin typeface="Cambria Math" panose="02040503050406030204" pitchFamily="18" charset="0"/>
                      </a:rPr>
                      <m:t>𝑐</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𝑖</m:t>
                    </m:r>
                    <m:r>
                      <a:rPr lang="en-US" altLang="zh-CN" i="1" dirty="0" smtClean="0">
                        <a:latin typeface="Cambria Math" panose="02040503050406030204" pitchFamily="18" charset="0"/>
                      </a:rPr>
                      <m:t>]</m:t>
                    </m:r>
                  </m:oMath>
                </a14:m>
                <a:r>
                  <a:rPr lang="en-US" altLang="zh-CN" dirty="0"/>
                  <a:t> is the length of the longest increasing subsequence </a:t>
                </a:r>
                <a:r>
                  <a:rPr lang="en-US" altLang="zh-CN" b="1" dirty="0"/>
                  <a:t>that ends with </a:t>
                </a:r>
                <a14:m>
                  <m:oMath xmlns:m="http://schemas.openxmlformats.org/officeDocument/2006/math">
                    <m:sSub>
                      <m:sSubPr>
                        <m:ctrlPr>
                          <a:rPr lang="en-US" altLang="zh-CN" b="1" i="1" dirty="0" smtClean="0">
                            <a:latin typeface="Cambria Math" panose="02040503050406030204" pitchFamily="18" charset="0"/>
                          </a:rPr>
                        </m:ctrlPr>
                      </m:sSubPr>
                      <m:e>
                        <m:r>
                          <a:rPr lang="en-US" altLang="zh-CN" b="1" i="1" dirty="0" smtClean="0">
                            <a:latin typeface="Cambria Math" panose="02040503050406030204" pitchFamily="18" charset="0"/>
                          </a:rPr>
                          <m:t>𝒙</m:t>
                        </m:r>
                      </m:e>
                      <m:sub>
                        <m:r>
                          <a:rPr lang="en-US" altLang="zh-CN" b="1" i="1" dirty="0" smtClean="0">
                            <a:latin typeface="Cambria Math" panose="02040503050406030204" pitchFamily="18" charset="0"/>
                          </a:rPr>
                          <m:t>𝒊</m:t>
                        </m:r>
                      </m:sub>
                    </m:sSub>
                  </m:oMath>
                </a14:m>
                <a:r>
                  <a:rPr lang="en-US" altLang="zh-CN" dirty="0"/>
                  <a:t>.</a:t>
                </a:r>
              </a:p>
              <a:p>
                <a:r>
                  <a:rPr lang="en-US" altLang="zh-CN" dirty="0"/>
                  <a:t>If </a:t>
                </a:r>
                <a14:m>
                  <m:oMath xmlns:m="http://schemas.openxmlformats.org/officeDocument/2006/math">
                    <m:r>
                      <a:rPr lang="en-US" altLang="zh-CN" i="1">
                        <a:solidFill>
                          <a:srgbClr val="003399"/>
                        </a:solidFill>
                        <a:latin typeface="Cambria Math" panose="02040503050406030204" pitchFamily="18" charset="0"/>
                      </a:rPr>
                      <m:t>𝑐</m:t>
                    </m:r>
                    <m:d>
                      <m:dPr>
                        <m:begChr m:val="["/>
                        <m:endChr m:val="]"/>
                        <m:ctrlPr>
                          <a:rPr lang="en-US" altLang="zh-CN" i="1">
                            <a:solidFill>
                              <a:srgbClr val="003399"/>
                            </a:solidFill>
                            <a:latin typeface="Cambria Math" panose="02040503050406030204" pitchFamily="18" charset="0"/>
                          </a:rPr>
                        </m:ctrlPr>
                      </m:dPr>
                      <m:e>
                        <m:r>
                          <a:rPr lang="en-US" altLang="zh-CN" i="1">
                            <a:solidFill>
                              <a:srgbClr val="003399"/>
                            </a:solidFill>
                            <a:latin typeface="Cambria Math" panose="02040503050406030204" pitchFamily="18" charset="0"/>
                          </a:rPr>
                          <m:t>𝑖</m:t>
                        </m:r>
                      </m:e>
                    </m:d>
                    <m:r>
                      <a:rPr lang="en-US" altLang="zh-CN" i="1" dirty="0" smtClean="0">
                        <a:solidFill>
                          <a:srgbClr val="003399"/>
                        </a:solidFill>
                        <a:latin typeface="Cambria Math" panose="02040503050406030204" pitchFamily="18" charset="0"/>
                        <a:ea typeface="Cambria Math" panose="02040503050406030204" pitchFamily="18" charset="0"/>
                      </a:rPr>
                      <m:t>≠</m:t>
                    </m:r>
                    <m:r>
                      <a:rPr lang="en-US" altLang="zh-CN" b="0" i="1" smtClean="0">
                        <a:solidFill>
                          <a:srgbClr val="003399"/>
                        </a:solidFill>
                        <a:latin typeface="Cambria Math" panose="02040503050406030204" pitchFamily="18" charset="0"/>
                      </a:rPr>
                      <m:t>1,</m:t>
                    </m:r>
                    <m:r>
                      <a:rPr lang="en-US" altLang="zh-CN" i="1">
                        <a:solidFill>
                          <a:srgbClr val="003399"/>
                        </a:solidFill>
                        <a:latin typeface="Cambria Math" panose="02040503050406030204" pitchFamily="18" charset="0"/>
                      </a:rPr>
                      <m:t> </m:t>
                    </m:r>
                  </m:oMath>
                </a14:m>
                <a:r>
                  <a:rPr lang="en-US" altLang="zh-CN" dirty="0"/>
                  <a:t> longest increasing subsequence </a:t>
                </a:r>
                <a:r>
                  <a:rPr lang="en-US" altLang="zh-CN" b="1" dirty="0"/>
                  <a:t>that ends with </a:t>
                </a:r>
                <a14:m>
                  <m:oMath xmlns:m="http://schemas.openxmlformats.org/officeDocument/2006/math">
                    <m:sSub>
                      <m:sSubPr>
                        <m:ctrlPr>
                          <a:rPr lang="en-US" altLang="zh-CN" b="1" i="1" dirty="0" smtClean="0">
                            <a:latin typeface="Cambria Math" panose="02040503050406030204" pitchFamily="18" charset="0"/>
                          </a:rPr>
                        </m:ctrlPr>
                      </m:sSubPr>
                      <m:e>
                        <m:r>
                          <a:rPr lang="en-US" altLang="zh-CN" b="1" i="1" dirty="0" smtClean="0">
                            <a:latin typeface="Cambria Math" panose="02040503050406030204" pitchFamily="18" charset="0"/>
                          </a:rPr>
                          <m:t>𝒙</m:t>
                        </m:r>
                      </m:e>
                      <m:sub>
                        <m:r>
                          <a:rPr lang="en-US" altLang="zh-CN" b="1" i="1" dirty="0" smtClean="0">
                            <a:latin typeface="Cambria Math" panose="02040503050406030204" pitchFamily="18" charset="0"/>
                          </a:rPr>
                          <m:t>𝒊</m:t>
                        </m:r>
                      </m:sub>
                    </m:sSub>
                  </m:oMath>
                </a14:m>
                <a:r>
                  <a:rPr lang="en-US" altLang="zh-CN" dirty="0"/>
                  <a:t> </a:t>
                </a:r>
              </a:p>
              <a:p>
                <a:r>
                  <a:rPr lang="en-US" altLang="zh-CN" dirty="0"/>
                  <a:t>   has form </a:t>
                </a:r>
                <a14:m>
                  <m:oMath xmlns:m="http://schemas.openxmlformats.org/officeDocument/2006/math">
                    <m:r>
                      <a:rPr lang="en-US" altLang="zh-CN" b="0" i="1" dirty="0" smtClean="0">
                        <a:latin typeface="Cambria Math" panose="02040503050406030204" pitchFamily="18" charset="0"/>
                      </a:rPr>
                      <m:t>⟨</m:t>
                    </m:r>
                    <m:r>
                      <a:rPr lang="en-US" altLang="zh-CN" i="1" dirty="0" err="1" smtClean="0">
                        <a:latin typeface="Cambria Math" panose="02040503050406030204" pitchFamily="18" charset="0"/>
                      </a:rPr>
                      <m:t>𝑍</m:t>
                    </m:r>
                    <m:r>
                      <a:rPr lang="en-US" altLang="zh-CN" i="1" dirty="0" err="1"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err="1" smtClean="0">
                            <a:latin typeface="Cambria Math" panose="02040503050406030204" pitchFamily="18" charset="0"/>
                          </a:rPr>
                          <m:t>𝑥</m:t>
                        </m:r>
                      </m:e>
                      <m:sub>
                        <m:r>
                          <a:rPr lang="en-US" altLang="zh-CN" i="1" dirty="0" err="1" smtClean="0">
                            <a:latin typeface="Cambria Math" panose="02040503050406030204" pitchFamily="18" charset="0"/>
                          </a:rPr>
                          <m:t>𝑖</m:t>
                        </m:r>
                      </m:sub>
                    </m:sSub>
                    <m:r>
                      <a:rPr lang="en-US" altLang="zh-CN" b="0" i="1" dirty="0" smtClean="0">
                        <a:latin typeface="Cambria Math" panose="02040503050406030204" pitchFamily="18" charset="0"/>
                      </a:rPr>
                      <m:t>⟩</m:t>
                    </m:r>
                  </m:oMath>
                </a14:m>
                <a:r>
                  <a:rPr lang="en-US" altLang="zh-CN" dirty="0"/>
                  <a:t> </a:t>
                </a:r>
                <a:br>
                  <a:rPr lang="en-US" altLang="zh-CN" dirty="0"/>
                </a:br>
                <a:r>
                  <a:rPr lang="en-US" altLang="zh-CN" dirty="0"/>
                  <a:t>        where </a:t>
                </a:r>
                <a14:m>
                  <m:oMath xmlns:m="http://schemas.openxmlformats.org/officeDocument/2006/math">
                    <m:r>
                      <a:rPr lang="en-US" altLang="zh-CN" i="1" dirty="0" smtClean="0">
                        <a:latin typeface="Cambria Math" panose="02040503050406030204" pitchFamily="18" charset="0"/>
                      </a:rPr>
                      <m:t>𝑍</m:t>
                    </m:r>
                  </m:oMath>
                </a14:m>
                <a:r>
                  <a:rPr lang="en-US" altLang="zh-CN" dirty="0"/>
                  <a:t> is the longest increasing subsequence </a:t>
                </a:r>
                <a:r>
                  <a:rPr lang="en-US" altLang="zh-CN" b="1" dirty="0"/>
                  <a:t>that ends with </a:t>
                </a:r>
                <a14:m>
                  <m:oMath xmlns:m="http://schemas.openxmlformats.org/officeDocument/2006/math">
                    <m:sSub>
                      <m:sSubPr>
                        <m:ctrlPr>
                          <a:rPr lang="en-US" altLang="zh-CN" b="1" i="1" dirty="0" smtClean="0">
                            <a:latin typeface="Cambria Math" panose="02040503050406030204" pitchFamily="18" charset="0"/>
                          </a:rPr>
                        </m:ctrlPr>
                      </m:sSubPr>
                      <m:e>
                        <m:r>
                          <a:rPr lang="en-US" altLang="zh-CN" b="1" i="1" dirty="0" smtClean="0">
                            <a:latin typeface="Cambria Math" panose="02040503050406030204" pitchFamily="18" charset="0"/>
                          </a:rPr>
                          <m:t>𝒙</m:t>
                        </m:r>
                      </m:e>
                      <m:sub>
                        <m:r>
                          <a:rPr lang="en-US" altLang="zh-CN" b="1" i="1" dirty="0" smtClean="0">
                            <a:latin typeface="Cambria Math" panose="02040503050406030204" pitchFamily="18" charset="0"/>
                          </a:rPr>
                          <m:t>𝒓</m:t>
                        </m:r>
                      </m:sub>
                    </m:sSub>
                  </m:oMath>
                </a14:m>
                <a:r>
                  <a:rPr lang="en-US" altLang="zh-CN" dirty="0"/>
                  <a:t> </a:t>
                </a:r>
                <a:br>
                  <a:rPr lang="en-US" altLang="zh-CN" dirty="0"/>
                </a:br>
                <a:r>
                  <a:rPr lang="en-US" altLang="zh-CN" dirty="0"/>
                  <a:t>             for some </a:t>
                </a:r>
                <a14:m>
                  <m:oMath xmlns:m="http://schemas.openxmlformats.org/officeDocument/2006/math">
                    <m:r>
                      <a:rPr lang="en-US" altLang="zh-CN" i="1" dirty="0" smtClean="0">
                        <a:latin typeface="Cambria Math" panose="02040503050406030204" pitchFamily="18" charset="0"/>
                      </a:rPr>
                      <m:t>𝑟</m:t>
                    </m:r>
                    <m:r>
                      <a:rPr lang="en-US" altLang="zh-CN" i="1" dirty="0" smtClean="0">
                        <a:latin typeface="Cambria Math" panose="02040503050406030204" pitchFamily="18" charset="0"/>
                      </a:rPr>
                      <m:t>&lt;</m:t>
                    </m:r>
                    <m:r>
                      <a:rPr lang="en-US" altLang="zh-CN" i="1" dirty="0" err="1" smtClean="0">
                        <a:latin typeface="Cambria Math" panose="02040503050406030204" pitchFamily="18" charset="0"/>
                      </a:rPr>
                      <m:t>𝑖</m:t>
                    </m:r>
                  </m:oMath>
                </a14:m>
                <a:r>
                  <a:rPr lang="en-US" altLang="zh-CN" dirty="0"/>
                  <a:t> and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𝑟</m:t>
                        </m:r>
                      </m:sub>
                    </m:sSub>
                    <m:r>
                      <a:rPr lang="en-US" altLang="zh-CN" i="1" dirty="0" smtClean="0">
                        <a:latin typeface="Cambria Math" panose="02040503050406030204" pitchFamily="18" charset="0"/>
                      </a:rPr>
                      <m:t>&lt;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𝑖</m:t>
                        </m:r>
                      </m:sub>
                    </m:sSub>
                  </m:oMath>
                </a14:m>
                <a:r>
                  <a:rPr lang="en-US" altLang="zh-CN" dirty="0"/>
                  <a:t>.</a:t>
                </a:r>
              </a:p>
              <a:p>
                <a:endParaRPr lang="en-US" altLang="zh-CN" dirty="0"/>
              </a:p>
            </p:txBody>
          </p:sp>
        </mc:Choice>
        <mc:Fallback xmlns="">
          <p:sp>
            <p:nvSpPr>
              <p:cNvPr id="3" name="内容占位符 2">
                <a:extLst>
                  <a:ext uri="{FF2B5EF4-FFF2-40B4-BE49-F238E27FC236}">
                    <a16:creationId xmlns:a16="http://schemas.microsoft.com/office/drawing/2014/main" id="{474E9815-B8FA-4F6A-AFF4-5E1BF3C6AE08}"/>
                  </a:ext>
                </a:extLst>
              </p:cNvPr>
              <p:cNvSpPr>
                <a:spLocks noGrp="1" noRot="1" noChangeAspect="1" noMove="1" noResize="1" noEditPoints="1" noAdjustHandles="1" noChangeArrowheads="1" noChangeShapeType="1" noTextEdit="1"/>
              </p:cNvSpPr>
              <p:nvPr>
                <p:ph idx="1"/>
              </p:nvPr>
            </p:nvSpPr>
            <p:spPr>
              <a:xfrm>
                <a:off x="145985" y="762000"/>
                <a:ext cx="9372365" cy="2018328"/>
              </a:xfrm>
              <a:blipFill>
                <a:blip r:embed="rId2"/>
                <a:stretch>
                  <a:fillRect l="-677" t="-1887" b="-8176"/>
                </a:stretch>
              </a:blipFill>
            </p:spPr>
            <p:txBody>
              <a:bodyPr/>
              <a:lstStyle/>
              <a:p>
                <a:r>
                  <a:rPr lang="en-US">
                    <a:noFill/>
                  </a:rPr>
                  <a:t> </a:t>
                </a:r>
              </a:p>
            </p:txBody>
          </p:sp>
        </mc:Fallback>
      </mc:AlternateContent>
      <p:sp>
        <p:nvSpPr>
          <p:cNvPr id="4" name="灯片编号占位符 3">
            <a:extLst>
              <a:ext uri="{FF2B5EF4-FFF2-40B4-BE49-F238E27FC236}">
                <a16:creationId xmlns:a16="http://schemas.microsoft.com/office/drawing/2014/main" id="{E441FDD4-1F77-4862-B770-FBC17F3703AD}"/>
              </a:ext>
            </a:extLst>
          </p:cNvPr>
          <p:cNvSpPr>
            <a:spLocks noGrp="1"/>
          </p:cNvSpPr>
          <p:nvPr>
            <p:ph type="sldNum" sz="quarter" idx="10"/>
          </p:nvPr>
        </p:nvSpPr>
        <p:spPr/>
        <p:txBody>
          <a:bodyPr/>
          <a:lstStyle/>
          <a:p>
            <a:fld id="{2783EFA4-6284-4AB8-B3E7-5E7F2FB51AB8}" type="slidenum">
              <a:rPr lang="en-US" altLang="en-US" smtClean="0"/>
              <a:pPr/>
              <a:t>15</a:t>
            </a:fld>
            <a:endParaRPr lang="en-US" altLang="en-US" sz="1400"/>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474E9815-B8FA-4F6A-AFF4-5E1BF3C6AE08}"/>
                  </a:ext>
                </a:extLst>
              </p:cNvPr>
              <p:cNvSpPr txBox="1">
                <a:spLocks/>
              </p:cNvSpPr>
              <p:nvPr/>
            </p:nvSpPr>
            <p:spPr bwMode="auto">
              <a:xfrm>
                <a:off x="1014865" y="5211008"/>
                <a:ext cx="7814341" cy="1609284"/>
              </a:xfrm>
              <a:prstGeom prst="rect">
                <a:avLst/>
              </a:prstGeom>
              <a:noFill/>
              <a:ln w="9525">
                <a:solidFill>
                  <a:schemeClr val="tx1"/>
                </a:solidFill>
                <a:miter lim="800000"/>
                <a:headEnd/>
                <a:tailEnd/>
              </a:ln>
              <a:effectLst/>
              <a:extLst>
                <a:ext uri="{909E8E84-426E-40DD-AFC4-6F175D3DCCD1}">
                  <a14:hiddenFill>
                    <a:solidFill>
                      <a:schemeClr val="accent1"/>
                    </a:solidFill>
                  </a14:hiddenFill>
                </a:ext>
                <a:ext uri="{AF507438-7753-43E0-B8FC-AC1667EBCBE1}">
                  <a14:hiddenEffects>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lvl1pPr algn="l" rtl="0" eaLnBrk="1" fontAlgn="base" hangingPunct="1">
                  <a:lnSpc>
                    <a:spcPct val="100000"/>
                  </a:lnSpc>
                  <a:spcBef>
                    <a:spcPts val="1200"/>
                  </a:spcBef>
                  <a:spcAft>
                    <a:spcPts val="0"/>
                  </a:spcAft>
                  <a:buClr>
                    <a:srgbClr val="003399"/>
                  </a:buClr>
                  <a:buSzPct val="50000"/>
                  <a:buFont typeface="Monotype Sorts" pitchFamily="92" charset="2"/>
                  <a:defRPr kumimoji="1" sz="2200" baseline="0">
                    <a:solidFill>
                      <a:schemeClr val="tx1"/>
                    </a:solidFill>
                    <a:latin typeface="Calibri" panose="020F0502020204030204" pitchFamily="34" charset="0"/>
                    <a:ea typeface="+mn-ea"/>
                    <a:cs typeface="+mn-cs"/>
                  </a:defRPr>
                </a:lvl1pPr>
                <a:lvl2pPr marL="346075" indent="-231775" algn="l" rtl="0" eaLnBrk="1" fontAlgn="base" hangingPunct="1">
                  <a:lnSpc>
                    <a:spcPts val="2600"/>
                  </a:lnSpc>
                  <a:spcBef>
                    <a:spcPct val="0"/>
                  </a:spcBef>
                  <a:spcAft>
                    <a:spcPct val="0"/>
                  </a:spcAft>
                  <a:buClr>
                    <a:schemeClr val="tx1"/>
                  </a:buClr>
                  <a:buSzPct val="35000"/>
                  <a:buFont typeface="Monotype Sorts" pitchFamily="92" charset="2"/>
                  <a:buChar char="n"/>
                  <a:defRPr kumimoji="1" sz="2200" baseline="0">
                    <a:solidFill>
                      <a:schemeClr val="tx1"/>
                    </a:solidFill>
                    <a:latin typeface="Calibri" panose="020F0502020204030204" pitchFamily="34" charset="0"/>
                  </a:defRPr>
                </a:lvl2pPr>
                <a:lvl3pPr marL="627063" indent="-166688" algn="l" rtl="0" eaLnBrk="1" fontAlgn="base" hangingPunct="1">
                  <a:lnSpc>
                    <a:spcPts val="2600"/>
                  </a:lnSpc>
                  <a:spcBef>
                    <a:spcPct val="0"/>
                  </a:spcBef>
                  <a:spcAft>
                    <a:spcPct val="0"/>
                  </a:spcAft>
                  <a:buClr>
                    <a:schemeClr val="tx1"/>
                  </a:buClr>
                  <a:buSzPct val="80000"/>
                  <a:buChar char="–"/>
                  <a:defRPr kumimoji="1" sz="2200" baseline="0">
                    <a:solidFill>
                      <a:schemeClr val="tx1"/>
                    </a:solidFill>
                    <a:latin typeface="Calibri" panose="020F0502020204030204" pitchFamily="34" charset="0"/>
                  </a:defRPr>
                </a:lvl3pPr>
                <a:lvl4pPr marL="1147763" indent="-404813" algn="l" rtl="0" eaLnBrk="1" fontAlgn="base" hangingPunct="1">
                  <a:lnSpc>
                    <a:spcPts val="2600"/>
                  </a:lnSpc>
                  <a:spcBef>
                    <a:spcPct val="0"/>
                  </a:spcBef>
                  <a:spcAft>
                    <a:spcPct val="0"/>
                  </a:spcAft>
                  <a:buClr>
                    <a:schemeClr val="tx1"/>
                  </a:buClr>
                  <a:buFont typeface="Wingdings" pitchFamily="92" charset="2"/>
                  <a:buChar char="!"/>
                  <a:defRPr kumimoji="1" sz="2200" baseline="0">
                    <a:solidFill>
                      <a:schemeClr val="tx1"/>
                    </a:solidFill>
                    <a:latin typeface="Calibri" panose="020F0502020204030204" pitchFamily="34" charset="0"/>
                  </a:defRPr>
                </a:lvl4pPr>
                <a:lvl5pPr marL="1539875" indent="-169863" algn="l" rtl="0" eaLnBrk="1" fontAlgn="base" hangingPunct="1">
                  <a:lnSpc>
                    <a:spcPts val="2600"/>
                  </a:lnSpc>
                  <a:spcBef>
                    <a:spcPct val="0"/>
                  </a:spcBef>
                  <a:spcAft>
                    <a:spcPct val="0"/>
                  </a:spcAft>
                  <a:buClr>
                    <a:schemeClr val="tx1"/>
                  </a:buClr>
                  <a:buSzPct val="100000"/>
                  <a:buChar char="–"/>
                  <a:defRPr kumimoji="1" sz="2200" baseline="0">
                    <a:solidFill>
                      <a:schemeClr val="tx1"/>
                    </a:solidFill>
                    <a:latin typeface="Calibri" panose="020F0502020204030204" pitchFamily="34" charset="0"/>
                  </a:defRPr>
                </a:lvl5pPr>
                <a:lvl6pPr marL="19970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6pPr>
                <a:lvl7pPr marL="24542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7pPr>
                <a:lvl8pPr marL="29114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8pPr>
                <a:lvl9pPr marL="33686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9pPr>
              </a:lstStyle>
              <a:p>
                <a:pPr/>
                <a14:m>
                  <m:oMathPara xmlns:m="http://schemas.openxmlformats.org/officeDocument/2006/math">
                    <m:oMathParaPr>
                      <m:jc m:val="centerGroup"/>
                    </m:oMathParaPr>
                    <m:oMath xmlns:m="http://schemas.openxmlformats.org/officeDocument/2006/math">
                      <m:r>
                        <a:rPr lang="en-US" altLang="zh-CN" i="1" kern="0" smtClean="0">
                          <a:solidFill>
                            <a:srgbClr val="003399"/>
                          </a:solidFill>
                          <a:latin typeface="Cambria Math" panose="02040503050406030204" pitchFamily="18" charset="0"/>
                        </a:rPr>
                        <m:t>𝑐</m:t>
                      </m:r>
                      <m:d>
                        <m:dPr>
                          <m:begChr m:val="["/>
                          <m:endChr m:val="]"/>
                          <m:ctrlPr>
                            <a:rPr lang="en-US" altLang="zh-CN" i="1" kern="0" smtClean="0">
                              <a:solidFill>
                                <a:srgbClr val="003399"/>
                              </a:solidFill>
                              <a:latin typeface="Cambria Math" panose="02040503050406030204" pitchFamily="18" charset="0"/>
                            </a:rPr>
                          </m:ctrlPr>
                        </m:dPr>
                        <m:e>
                          <m:r>
                            <a:rPr lang="en-US" altLang="zh-CN" i="1" kern="0" smtClean="0">
                              <a:solidFill>
                                <a:srgbClr val="003399"/>
                              </a:solidFill>
                              <a:latin typeface="Cambria Math" panose="02040503050406030204" pitchFamily="18" charset="0"/>
                            </a:rPr>
                            <m:t>𝑖</m:t>
                          </m:r>
                        </m:e>
                      </m:d>
                      <m:r>
                        <a:rPr lang="en-US" altLang="zh-CN" i="1" kern="0" smtClean="0">
                          <a:solidFill>
                            <a:srgbClr val="003399"/>
                          </a:solidFill>
                          <a:latin typeface="Cambria Math" panose="02040503050406030204" pitchFamily="18" charset="0"/>
                        </a:rPr>
                        <m:t>=</m:t>
                      </m:r>
                      <m:d>
                        <m:dPr>
                          <m:begChr m:val="{"/>
                          <m:endChr m:val=""/>
                          <m:ctrlPr>
                            <a:rPr lang="en-US" altLang="zh-CN" i="1" kern="0" smtClean="0">
                              <a:solidFill>
                                <a:srgbClr val="003399"/>
                              </a:solidFill>
                              <a:latin typeface="Cambria Math" panose="02040503050406030204" pitchFamily="18" charset="0"/>
                            </a:rPr>
                          </m:ctrlPr>
                        </m:dPr>
                        <m:e>
                          <m:eqArr>
                            <m:eqArrPr>
                              <m:ctrlPr>
                                <a:rPr lang="en-US" altLang="zh-CN" i="1" kern="0" smtClean="0">
                                  <a:solidFill>
                                    <a:srgbClr val="003399"/>
                                  </a:solidFill>
                                  <a:latin typeface="Cambria Math" panose="02040503050406030204" pitchFamily="18" charset="0"/>
                                </a:rPr>
                              </m:ctrlPr>
                            </m:eqArrPr>
                            <m:e>
                              <m:r>
                                <a:rPr lang="en-US" altLang="zh-CN" b="1" i="1" kern="0" smtClean="0">
                                  <a:solidFill>
                                    <a:srgbClr val="006600"/>
                                  </a:solidFill>
                                  <a:latin typeface="Cambria Math" panose="02040503050406030204" pitchFamily="18" charset="0"/>
                                </a:rPr>
                                <m:t>𝟏</m:t>
                              </m:r>
                              <m:r>
                                <a:rPr lang="en-US" altLang="zh-CN" b="1" i="1" kern="0" smtClean="0">
                                  <a:solidFill>
                                    <a:srgbClr val="006600"/>
                                  </a:solidFill>
                                  <a:latin typeface="Cambria Math" panose="02040503050406030204" pitchFamily="18" charset="0"/>
                                </a:rPr>
                                <m:t>                           </m:t>
                              </m:r>
                              <m:r>
                                <m:rPr>
                                  <m:nor/>
                                </m:rPr>
                                <a:rPr lang="en-US" altLang="zh-CN" b="1" kern="0" smtClean="0">
                                  <a:solidFill>
                                    <a:srgbClr val="006600"/>
                                  </a:solidFill>
                                  <a:latin typeface="Cambria Math" panose="02040503050406030204" pitchFamily="18" charset="0"/>
                                </a:rPr>
                                <m:t>if</m:t>
                              </m:r>
                              <m:r>
                                <a:rPr lang="en-US" altLang="zh-CN" b="1" i="1" kern="0" smtClean="0">
                                  <a:solidFill>
                                    <a:srgbClr val="006600"/>
                                  </a:solidFill>
                                  <a:latin typeface="Cambria Math" panose="02040503050406030204" pitchFamily="18" charset="0"/>
                                </a:rPr>
                                <m:t> </m:t>
                              </m:r>
                              <m:r>
                                <a:rPr lang="en-US" altLang="zh-CN" b="1" i="1" kern="0" smtClean="0">
                                  <a:solidFill>
                                    <a:srgbClr val="006600"/>
                                  </a:solidFill>
                                  <a:latin typeface="Cambria Math" panose="02040503050406030204" pitchFamily="18" charset="0"/>
                                </a:rPr>
                                <m:t>𝒊</m:t>
                              </m:r>
                              <m:r>
                                <a:rPr lang="en-US" altLang="zh-CN" b="1" i="1" kern="0" smtClean="0">
                                  <a:solidFill>
                                    <a:srgbClr val="006600"/>
                                  </a:solidFill>
                                  <a:latin typeface="Cambria Math" panose="02040503050406030204" pitchFamily="18" charset="0"/>
                                </a:rPr>
                                <m:t>=</m:t>
                              </m:r>
                              <m:r>
                                <a:rPr lang="en-US" altLang="zh-CN" b="1" i="1" kern="0" smtClean="0">
                                  <a:solidFill>
                                    <a:srgbClr val="006600"/>
                                  </a:solidFill>
                                  <a:latin typeface="Cambria Math" panose="02040503050406030204" pitchFamily="18" charset="0"/>
                                </a:rPr>
                                <m:t>𝟏</m:t>
                              </m:r>
                              <m:r>
                                <a:rPr lang="en-US" altLang="zh-CN" b="1" i="1" kern="0" smtClean="0">
                                  <a:solidFill>
                                    <a:srgbClr val="006600"/>
                                  </a:solidFill>
                                  <a:latin typeface="Cambria Math" panose="02040503050406030204" pitchFamily="18" charset="0"/>
                                </a:rPr>
                                <m:t>                                              </m:t>
                              </m:r>
                            </m:e>
                            <m:e>
                              <m:r>
                                <a:rPr lang="en-US" altLang="zh-CN" b="1" i="1" kern="0" smtClean="0">
                                  <a:solidFill>
                                    <a:srgbClr val="003399"/>
                                  </a:solidFill>
                                  <a:latin typeface="Cambria Math" panose="02040503050406030204" pitchFamily="18" charset="0"/>
                                </a:rPr>
                                <m:t> </m:t>
                              </m:r>
                              <m:r>
                                <a:rPr lang="en-US" altLang="zh-CN" b="1" i="1" kern="0" smtClean="0">
                                  <a:solidFill>
                                    <a:srgbClr val="006600"/>
                                  </a:solidFill>
                                  <a:latin typeface="Cambria Math" panose="02040503050406030204" pitchFamily="18" charset="0"/>
                                </a:rPr>
                                <m:t>𝟏</m:t>
                              </m:r>
                              <m:r>
                                <a:rPr lang="en-US" altLang="zh-CN" b="1" i="1" kern="0" smtClean="0">
                                  <a:solidFill>
                                    <a:srgbClr val="006600"/>
                                  </a:solidFill>
                                  <a:latin typeface="Cambria Math" panose="02040503050406030204" pitchFamily="18" charset="0"/>
                                </a:rPr>
                                <m:t>                           </m:t>
                              </m:r>
                              <m:r>
                                <m:rPr>
                                  <m:nor/>
                                </m:rPr>
                                <a:rPr lang="en-US" altLang="zh-CN" b="1" kern="0" smtClean="0">
                                  <a:solidFill>
                                    <a:srgbClr val="006600"/>
                                  </a:solidFill>
                                  <a:latin typeface="Cambria Math" panose="02040503050406030204" pitchFamily="18" charset="0"/>
                                </a:rPr>
                                <m:t>if</m:t>
                              </m:r>
                              <m:r>
                                <a:rPr lang="en-US" altLang="zh-CN" b="1" i="1" kern="0" smtClean="0">
                                  <a:solidFill>
                                    <a:srgbClr val="006600"/>
                                  </a:solidFill>
                                  <a:latin typeface="Cambria Math" panose="02040503050406030204" pitchFamily="18" charset="0"/>
                                </a:rPr>
                                <m:t> </m:t>
                              </m:r>
                              <m:sSub>
                                <m:sSubPr>
                                  <m:ctrlPr>
                                    <a:rPr lang="en-US" altLang="zh-CN" b="1" i="1" kern="0" smtClean="0">
                                      <a:solidFill>
                                        <a:srgbClr val="006600"/>
                                      </a:solidFill>
                                      <a:latin typeface="Cambria Math" panose="02040503050406030204" pitchFamily="18" charset="0"/>
                                    </a:rPr>
                                  </m:ctrlPr>
                                </m:sSubPr>
                                <m:e>
                                  <m:r>
                                    <a:rPr lang="en-US" altLang="zh-CN" b="1" i="1" kern="0" smtClean="0">
                                      <a:solidFill>
                                        <a:srgbClr val="006600"/>
                                      </a:solidFill>
                                      <a:latin typeface="Cambria Math" panose="02040503050406030204" pitchFamily="18" charset="0"/>
                                    </a:rPr>
                                    <m:t>𝒙</m:t>
                                  </m:r>
                                </m:e>
                                <m:sub>
                                  <m:r>
                                    <a:rPr lang="en-US" altLang="zh-CN" b="1" i="1" kern="0" smtClean="0">
                                      <a:solidFill>
                                        <a:srgbClr val="006600"/>
                                      </a:solidFill>
                                      <a:latin typeface="Cambria Math" panose="02040503050406030204" pitchFamily="18" charset="0"/>
                                    </a:rPr>
                                    <m:t>𝒓</m:t>
                                  </m:r>
                                </m:sub>
                              </m:sSub>
                              <m:r>
                                <a:rPr lang="en-US" altLang="zh-CN" b="1" i="1" kern="0" smtClean="0">
                                  <a:solidFill>
                                    <a:srgbClr val="006600"/>
                                  </a:solidFill>
                                  <a:latin typeface="Cambria Math" panose="02040503050406030204" pitchFamily="18" charset="0"/>
                                </a:rPr>
                                <m:t>&gt;</m:t>
                              </m:r>
                              <m:sSub>
                                <m:sSubPr>
                                  <m:ctrlPr>
                                    <a:rPr lang="en-US" altLang="zh-CN" b="1" i="1" kern="0" smtClean="0">
                                      <a:solidFill>
                                        <a:srgbClr val="006600"/>
                                      </a:solidFill>
                                      <a:latin typeface="Cambria Math" panose="02040503050406030204" pitchFamily="18" charset="0"/>
                                    </a:rPr>
                                  </m:ctrlPr>
                                </m:sSubPr>
                                <m:e>
                                  <m:r>
                                    <a:rPr lang="en-US" altLang="zh-CN" b="1" i="1" kern="0" smtClean="0">
                                      <a:solidFill>
                                        <a:srgbClr val="006600"/>
                                      </a:solidFill>
                                      <a:latin typeface="Cambria Math" panose="02040503050406030204" pitchFamily="18" charset="0"/>
                                    </a:rPr>
                                    <m:t>𝒙</m:t>
                                  </m:r>
                                </m:e>
                                <m:sub>
                                  <m:r>
                                    <a:rPr lang="en-US" altLang="zh-CN" b="1" i="1" kern="0" smtClean="0">
                                      <a:solidFill>
                                        <a:srgbClr val="006600"/>
                                      </a:solidFill>
                                      <a:latin typeface="Cambria Math" panose="02040503050406030204" pitchFamily="18" charset="0"/>
                                    </a:rPr>
                                    <m:t>𝒊</m:t>
                                  </m:r>
                                </m:sub>
                              </m:sSub>
                              <m:r>
                                <a:rPr lang="en-US" altLang="zh-CN" b="1" i="1" kern="0" smtClean="0">
                                  <a:solidFill>
                                    <a:srgbClr val="006600"/>
                                  </a:solidFill>
                                  <a:latin typeface="Cambria Math" panose="02040503050406030204" pitchFamily="18" charset="0"/>
                                </a:rPr>
                                <m:t> </m:t>
                              </m:r>
                              <m:r>
                                <m:rPr>
                                  <m:nor/>
                                </m:rPr>
                                <a:rPr lang="en-US" altLang="zh-CN" b="1" kern="0" smtClean="0">
                                  <a:solidFill>
                                    <a:srgbClr val="006600"/>
                                  </a:solidFill>
                                  <a:latin typeface="Cambria Math" panose="02040503050406030204" pitchFamily="18" charset="0"/>
                                </a:rPr>
                                <m:t>for</m:t>
                              </m:r>
                              <m:r>
                                <a:rPr lang="en-US" altLang="zh-CN" b="1" i="1" kern="0" smtClean="0">
                                  <a:solidFill>
                                    <a:srgbClr val="006600"/>
                                  </a:solidFill>
                                  <a:latin typeface="Cambria Math" panose="02040503050406030204" pitchFamily="18" charset="0"/>
                                </a:rPr>
                                <m:t>  </m:t>
                              </m:r>
                              <m:r>
                                <a:rPr lang="en-US" altLang="zh-CN" b="1" i="0" kern="0" smtClean="0">
                                  <a:solidFill>
                                    <a:srgbClr val="006600"/>
                                  </a:solidFill>
                                  <a:latin typeface="Cambria Math" panose="02040503050406030204" pitchFamily="18" charset="0"/>
                                </a:rPr>
                                <m:t>𝐚𝐥𝐥</m:t>
                              </m:r>
                              <m:r>
                                <a:rPr lang="en-US" altLang="zh-CN" b="1" i="0" kern="0" smtClean="0">
                                  <a:solidFill>
                                    <a:srgbClr val="006600"/>
                                  </a:solidFill>
                                  <a:latin typeface="Cambria Math" panose="02040503050406030204" pitchFamily="18" charset="0"/>
                                </a:rPr>
                                <m:t> </m:t>
                              </m:r>
                              <m:r>
                                <a:rPr lang="en-US" altLang="zh-CN" b="1" i="1" kern="0" smtClean="0">
                                  <a:solidFill>
                                    <a:srgbClr val="006600"/>
                                  </a:solidFill>
                                  <a:latin typeface="Cambria Math" panose="02040503050406030204" pitchFamily="18" charset="0"/>
                                </a:rPr>
                                <m:t> </m:t>
                              </m:r>
                              <m:r>
                                <a:rPr lang="en-US" altLang="zh-CN" b="1" i="1" kern="0" smtClean="0">
                                  <a:solidFill>
                                    <a:srgbClr val="006600"/>
                                  </a:solidFill>
                                  <a:latin typeface="Cambria Math" panose="02040503050406030204" pitchFamily="18" charset="0"/>
                                </a:rPr>
                                <m:t>𝟏</m:t>
                              </m:r>
                              <m:r>
                                <a:rPr lang="en-US" altLang="zh-CN" b="1" i="1" kern="0" smtClean="0">
                                  <a:solidFill>
                                    <a:srgbClr val="006600"/>
                                  </a:solidFill>
                                  <a:latin typeface="Cambria Math" panose="02040503050406030204" pitchFamily="18" charset="0"/>
                                </a:rPr>
                                <m:t>≤</m:t>
                              </m:r>
                              <m:r>
                                <a:rPr lang="en-US" altLang="zh-CN" b="1" i="1" kern="0" smtClean="0">
                                  <a:solidFill>
                                    <a:srgbClr val="006600"/>
                                  </a:solidFill>
                                  <a:latin typeface="Cambria Math" panose="02040503050406030204" pitchFamily="18" charset="0"/>
                                </a:rPr>
                                <m:t>𝒓</m:t>
                              </m:r>
                              <m:r>
                                <a:rPr lang="en-US" altLang="zh-CN" b="1" i="1" kern="0" smtClean="0">
                                  <a:solidFill>
                                    <a:srgbClr val="006600"/>
                                  </a:solidFill>
                                  <a:latin typeface="Cambria Math" panose="02040503050406030204" pitchFamily="18" charset="0"/>
                                </a:rPr>
                                <m:t>&lt;</m:t>
                              </m:r>
                              <m:r>
                                <a:rPr lang="en-US" altLang="zh-CN" b="1" i="1" kern="0" smtClean="0">
                                  <a:solidFill>
                                    <a:srgbClr val="006600"/>
                                  </a:solidFill>
                                  <a:latin typeface="Cambria Math" panose="02040503050406030204" pitchFamily="18" charset="0"/>
                                </a:rPr>
                                <m:t>𝒊</m:t>
                              </m:r>
                              <m:r>
                                <a:rPr lang="en-US" altLang="zh-CN" b="1" i="1" kern="0" smtClean="0">
                                  <a:solidFill>
                                    <a:srgbClr val="006600"/>
                                  </a:solidFill>
                                  <a:latin typeface="Cambria Math" panose="02040503050406030204" pitchFamily="18" charset="0"/>
                                </a:rPr>
                                <m:t>         </m:t>
                              </m:r>
                            </m:e>
                            <m:e>
                              <m:func>
                                <m:funcPr>
                                  <m:ctrlPr>
                                    <a:rPr lang="en-US" altLang="zh-CN" b="1" i="1" kern="0" smtClean="0">
                                      <a:solidFill>
                                        <a:srgbClr val="C00000"/>
                                      </a:solidFill>
                                      <a:latin typeface="Cambria Math" panose="02040503050406030204" pitchFamily="18" charset="0"/>
                                    </a:rPr>
                                  </m:ctrlPr>
                                </m:funcPr>
                                <m:fName>
                                  <m:r>
                                    <a:rPr lang="en-US" altLang="zh-CN" b="1" i="1" kern="0" smtClean="0">
                                      <a:solidFill>
                                        <a:srgbClr val="C00000"/>
                                      </a:solidFill>
                                      <a:latin typeface="Cambria Math" panose="02040503050406030204" pitchFamily="18" charset="0"/>
                                    </a:rPr>
                                    <m:t>𝟏</m:t>
                                  </m:r>
                                  <m:r>
                                    <a:rPr lang="en-US" altLang="zh-CN" b="1" i="1" kern="0" smtClean="0">
                                      <a:solidFill>
                                        <a:srgbClr val="C00000"/>
                                      </a:solidFill>
                                      <a:latin typeface="Cambria Math" panose="02040503050406030204" pitchFamily="18" charset="0"/>
                                    </a:rPr>
                                    <m:t>+</m:t>
                                  </m:r>
                                  <m:limLow>
                                    <m:limLowPr>
                                      <m:ctrlPr>
                                        <a:rPr lang="en-US" altLang="zh-CN" b="1" i="1" kern="0" smtClean="0">
                                          <a:solidFill>
                                            <a:srgbClr val="C00000"/>
                                          </a:solidFill>
                                          <a:latin typeface="Cambria Math" panose="02040503050406030204" pitchFamily="18" charset="0"/>
                                        </a:rPr>
                                      </m:ctrlPr>
                                    </m:limLowPr>
                                    <m:e>
                                      <m:r>
                                        <a:rPr lang="en-US" altLang="zh-CN" b="1" i="1" kern="0" smtClean="0">
                                          <a:solidFill>
                                            <a:srgbClr val="C00000"/>
                                          </a:solidFill>
                                          <a:latin typeface="Cambria Math" panose="02040503050406030204" pitchFamily="18" charset="0"/>
                                        </a:rPr>
                                        <m:t>𝒎𝒂𝒙</m:t>
                                      </m:r>
                                    </m:e>
                                    <m:lim>
                                      <m:eqArr>
                                        <m:eqArrPr>
                                          <m:ctrlPr>
                                            <a:rPr lang="en-US" altLang="zh-CN" b="1" i="1" kern="0" smtClean="0">
                                              <a:solidFill>
                                                <a:srgbClr val="C00000"/>
                                              </a:solidFill>
                                              <a:latin typeface="Cambria Math" panose="02040503050406030204" pitchFamily="18" charset="0"/>
                                            </a:rPr>
                                          </m:ctrlPr>
                                        </m:eqArrPr>
                                        <m:e>
                                          <m:r>
                                            <a:rPr lang="en-US" altLang="zh-CN" b="1" i="1" kern="0" smtClean="0">
                                              <a:solidFill>
                                                <a:srgbClr val="C00000"/>
                                              </a:solidFill>
                                              <a:latin typeface="Cambria Math" panose="02040503050406030204" pitchFamily="18" charset="0"/>
                                            </a:rPr>
                                            <m:t>𝟏</m:t>
                                          </m:r>
                                          <m:r>
                                            <a:rPr lang="en-US" altLang="zh-CN" b="1" i="1" kern="0" smtClean="0">
                                              <a:solidFill>
                                                <a:srgbClr val="C00000"/>
                                              </a:solidFill>
                                              <a:latin typeface="Cambria Math" panose="02040503050406030204" pitchFamily="18" charset="0"/>
                                            </a:rPr>
                                            <m:t>≤</m:t>
                                          </m:r>
                                          <m:r>
                                            <a:rPr lang="en-US" altLang="zh-CN" b="1" i="1" kern="0" smtClean="0">
                                              <a:solidFill>
                                                <a:srgbClr val="C00000"/>
                                              </a:solidFill>
                                              <a:latin typeface="Cambria Math" panose="02040503050406030204" pitchFamily="18" charset="0"/>
                                            </a:rPr>
                                            <m:t>𝒓</m:t>
                                          </m:r>
                                          <m:r>
                                            <a:rPr lang="en-US" altLang="zh-CN" b="1" i="1" kern="0" smtClean="0">
                                              <a:solidFill>
                                                <a:srgbClr val="C00000"/>
                                              </a:solidFill>
                                              <a:latin typeface="Cambria Math" panose="02040503050406030204" pitchFamily="18" charset="0"/>
                                            </a:rPr>
                                            <m:t>&lt;</m:t>
                                          </m:r>
                                          <m:r>
                                            <a:rPr lang="en-US" altLang="zh-CN" b="1" i="1" kern="0" smtClean="0">
                                              <a:solidFill>
                                                <a:srgbClr val="C00000"/>
                                              </a:solidFill>
                                              <a:latin typeface="Cambria Math" panose="02040503050406030204" pitchFamily="18" charset="0"/>
                                            </a:rPr>
                                            <m:t>𝒊</m:t>
                                          </m:r>
                                        </m:e>
                                        <m:e>
                                          <m:sSub>
                                            <m:sSubPr>
                                              <m:ctrlPr>
                                                <a:rPr lang="en-US" altLang="zh-CN" b="1" i="1" kern="0" smtClean="0">
                                                  <a:solidFill>
                                                    <a:srgbClr val="C00000"/>
                                                  </a:solidFill>
                                                  <a:latin typeface="Cambria Math" panose="02040503050406030204" pitchFamily="18" charset="0"/>
                                                </a:rPr>
                                              </m:ctrlPr>
                                            </m:sSubPr>
                                            <m:e>
                                              <m:r>
                                                <a:rPr lang="en-US" altLang="zh-CN" b="1" i="1" kern="0" smtClean="0">
                                                  <a:solidFill>
                                                    <a:srgbClr val="C00000"/>
                                                  </a:solidFill>
                                                  <a:latin typeface="Cambria Math" panose="02040503050406030204" pitchFamily="18" charset="0"/>
                                                </a:rPr>
                                                <m:t>𝒙</m:t>
                                              </m:r>
                                            </m:e>
                                            <m:sub>
                                              <m:r>
                                                <a:rPr lang="en-US" altLang="zh-CN" b="1" i="1" kern="0" smtClean="0">
                                                  <a:solidFill>
                                                    <a:srgbClr val="C00000"/>
                                                  </a:solidFill>
                                                  <a:latin typeface="Cambria Math" panose="02040503050406030204" pitchFamily="18" charset="0"/>
                                                </a:rPr>
                                                <m:t>𝒓</m:t>
                                              </m:r>
                                            </m:sub>
                                          </m:sSub>
                                          <m:r>
                                            <a:rPr lang="en-US" altLang="zh-CN" b="1" i="1" kern="0" smtClean="0">
                                              <a:solidFill>
                                                <a:srgbClr val="C00000"/>
                                              </a:solidFill>
                                              <a:latin typeface="Cambria Math" panose="02040503050406030204" pitchFamily="18" charset="0"/>
                                            </a:rPr>
                                            <m:t>≤</m:t>
                                          </m:r>
                                          <m:sSub>
                                            <m:sSubPr>
                                              <m:ctrlPr>
                                                <a:rPr lang="en-US" altLang="zh-CN" b="1" i="1" kern="0" smtClean="0">
                                                  <a:solidFill>
                                                    <a:srgbClr val="C00000"/>
                                                  </a:solidFill>
                                                  <a:latin typeface="Cambria Math" panose="02040503050406030204" pitchFamily="18" charset="0"/>
                                                </a:rPr>
                                              </m:ctrlPr>
                                            </m:sSubPr>
                                            <m:e>
                                              <m:r>
                                                <a:rPr lang="en-US" altLang="zh-CN" b="1" i="1" kern="0" smtClean="0">
                                                  <a:solidFill>
                                                    <a:srgbClr val="C00000"/>
                                                  </a:solidFill>
                                                  <a:latin typeface="Cambria Math" panose="02040503050406030204" pitchFamily="18" charset="0"/>
                                                </a:rPr>
                                                <m:t>𝒙</m:t>
                                              </m:r>
                                            </m:e>
                                            <m:sub>
                                              <m:r>
                                                <a:rPr lang="en-US" altLang="zh-CN" b="1" i="1" kern="0" smtClean="0">
                                                  <a:solidFill>
                                                    <a:srgbClr val="C00000"/>
                                                  </a:solidFill>
                                                  <a:latin typeface="Cambria Math" panose="02040503050406030204" pitchFamily="18" charset="0"/>
                                                </a:rPr>
                                                <m:t>𝒊</m:t>
                                              </m:r>
                                            </m:sub>
                                          </m:sSub>
                                        </m:e>
                                      </m:eqArr>
                                    </m:lim>
                                  </m:limLow>
                                </m:fName>
                                <m:e>
                                  <m:r>
                                    <a:rPr lang="en-US" altLang="zh-CN" b="1" i="1" kern="0" smtClean="0">
                                      <a:solidFill>
                                        <a:srgbClr val="C00000"/>
                                      </a:solidFill>
                                      <a:latin typeface="Cambria Math" panose="02040503050406030204" pitchFamily="18" charset="0"/>
                                    </a:rPr>
                                    <m:t>𝒄</m:t>
                                  </m:r>
                                  <m:d>
                                    <m:dPr>
                                      <m:begChr m:val="["/>
                                      <m:endChr m:val="]"/>
                                      <m:ctrlPr>
                                        <a:rPr lang="en-US" altLang="zh-CN" b="1" i="1" kern="0" smtClean="0">
                                          <a:solidFill>
                                            <a:srgbClr val="C00000"/>
                                          </a:solidFill>
                                          <a:latin typeface="Cambria Math" panose="02040503050406030204" pitchFamily="18" charset="0"/>
                                        </a:rPr>
                                      </m:ctrlPr>
                                    </m:dPr>
                                    <m:e>
                                      <m:r>
                                        <a:rPr lang="en-US" altLang="zh-CN" b="1" i="1" kern="0" smtClean="0">
                                          <a:solidFill>
                                            <a:srgbClr val="C00000"/>
                                          </a:solidFill>
                                          <a:latin typeface="Cambria Math" panose="02040503050406030204" pitchFamily="18" charset="0"/>
                                        </a:rPr>
                                        <m:t>𝒓</m:t>
                                      </m:r>
                                    </m:e>
                                  </m:d>
                                  <m:r>
                                    <a:rPr lang="en-US" altLang="zh-CN" b="1" i="1" kern="0" smtClean="0">
                                      <a:solidFill>
                                        <a:srgbClr val="C00000"/>
                                      </a:solidFill>
                                      <a:latin typeface="Cambria Math" panose="02040503050406030204" pitchFamily="18" charset="0"/>
                                    </a:rPr>
                                    <m:t>    </m:t>
                                  </m:r>
                                  <m:r>
                                    <m:rPr>
                                      <m:nor/>
                                    </m:rPr>
                                    <a:rPr lang="en-US" altLang="zh-CN" b="1" kern="0" smtClean="0">
                                      <a:solidFill>
                                        <a:srgbClr val="C00000"/>
                                      </a:solidFill>
                                      <a:latin typeface="Cambria Math" panose="02040503050406030204" pitchFamily="18" charset="0"/>
                                    </a:rPr>
                                    <m:t>other</m:t>
                                  </m:r>
                                  <m:r>
                                    <m:rPr>
                                      <m:nor/>
                                    </m:rPr>
                                    <a:rPr lang="en-US" altLang="zh-CN" b="1" kern="0" smtClean="0">
                                      <a:solidFill>
                                        <a:srgbClr val="C00000"/>
                                      </a:solidFill>
                                      <a:latin typeface="Cambria Math" panose="02040503050406030204" pitchFamily="18" charset="0"/>
                                    </a:rPr>
                                    <m:t> </m:t>
                                  </m:r>
                                  <m:r>
                                    <m:rPr>
                                      <m:nor/>
                                    </m:rPr>
                                    <a:rPr lang="en-US" altLang="zh-CN" b="1" kern="0" smtClean="0">
                                      <a:solidFill>
                                        <a:srgbClr val="C00000"/>
                                      </a:solidFill>
                                      <a:latin typeface="Cambria Math" panose="02040503050406030204" pitchFamily="18" charset="0"/>
                                    </a:rPr>
                                    <m:t>cases</m:t>
                                  </m:r>
                                  <m:r>
                                    <m:rPr>
                                      <m:nor/>
                                    </m:rPr>
                                    <a:rPr lang="en-US" altLang="zh-CN" b="1" kern="0" smtClean="0">
                                      <a:solidFill>
                                        <a:srgbClr val="C00000"/>
                                      </a:solidFill>
                                      <a:latin typeface="Cambria Math" panose="02040503050406030204" pitchFamily="18" charset="0"/>
                                    </a:rPr>
                                    <m:t>                                      </m:t>
                                  </m:r>
                                </m:e>
                              </m:func>
                            </m:e>
                          </m:eqArr>
                        </m:e>
                      </m:d>
                    </m:oMath>
                  </m:oMathPara>
                </a14:m>
                <a:endParaRPr lang="en-US" altLang="zh-CN" kern="0" dirty="0"/>
              </a:p>
            </p:txBody>
          </p:sp>
        </mc:Choice>
        <mc:Fallback xmlns="">
          <p:sp>
            <p:nvSpPr>
              <p:cNvPr id="5" name="内容占位符 2">
                <a:extLst>
                  <a:ext uri="{FF2B5EF4-FFF2-40B4-BE49-F238E27FC236}">
                    <a16:creationId xmlns:a16="http://schemas.microsoft.com/office/drawing/2014/main" id="{474E9815-B8FA-4F6A-AFF4-5E1BF3C6AE08}"/>
                  </a:ext>
                </a:extLst>
              </p:cNvPr>
              <p:cNvSpPr txBox="1">
                <a:spLocks noRot="1" noChangeAspect="1" noMove="1" noResize="1" noEditPoints="1" noAdjustHandles="1" noChangeArrowheads="1" noChangeShapeType="1" noTextEdit="1"/>
              </p:cNvSpPr>
              <p:nvPr/>
            </p:nvSpPr>
            <p:spPr bwMode="auto">
              <a:xfrm>
                <a:off x="1014865" y="5211008"/>
                <a:ext cx="7814341" cy="1609284"/>
              </a:xfrm>
              <a:prstGeom prst="rect">
                <a:avLst/>
              </a:prstGeom>
              <a:blipFill>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内容占位符 2">
                <a:extLst>
                  <a:ext uri="{FF2B5EF4-FFF2-40B4-BE49-F238E27FC236}">
                    <a16:creationId xmlns:a16="http://schemas.microsoft.com/office/drawing/2014/main" id="{474E9815-B8FA-4F6A-AFF4-5E1BF3C6AE08}"/>
                  </a:ext>
                </a:extLst>
              </p:cNvPr>
              <p:cNvSpPr txBox="1">
                <a:spLocks/>
              </p:cNvSpPr>
              <p:nvPr/>
            </p:nvSpPr>
            <p:spPr bwMode="auto">
              <a:xfrm>
                <a:off x="193121" y="2961614"/>
                <a:ext cx="8950879" cy="49055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lvl1pPr algn="l" rtl="0" eaLnBrk="1" fontAlgn="base" hangingPunct="1">
                  <a:lnSpc>
                    <a:spcPct val="100000"/>
                  </a:lnSpc>
                  <a:spcBef>
                    <a:spcPts val="1200"/>
                  </a:spcBef>
                  <a:spcAft>
                    <a:spcPts val="0"/>
                  </a:spcAft>
                  <a:buClr>
                    <a:srgbClr val="003399"/>
                  </a:buClr>
                  <a:buSzPct val="50000"/>
                  <a:buFont typeface="Monotype Sorts" pitchFamily="92" charset="2"/>
                  <a:defRPr kumimoji="1" sz="2200" baseline="0">
                    <a:solidFill>
                      <a:schemeClr val="tx1"/>
                    </a:solidFill>
                    <a:latin typeface="Calibri" panose="020F0502020204030204" pitchFamily="34" charset="0"/>
                    <a:ea typeface="+mn-ea"/>
                    <a:cs typeface="+mn-cs"/>
                  </a:defRPr>
                </a:lvl1pPr>
                <a:lvl2pPr marL="346075" indent="-231775" algn="l" rtl="0" eaLnBrk="1" fontAlgn="base" hangingPunct="1">
                  <a:lnSpc>
                    <a:spcPts val="2600"/>
                  </a:lnSpc>
                  <a:spcBef>
                    <a:spcPct val="0"/>
                  </a:spcBef>
                  <a:spcAft>
                    <a:spcPct val="0"/>
                  </a:spcAft>
                  <a:buClr>
                    <a:schemeClr val="tx1"/>
                  </a:buClr>
                  <a:buSzPct val="35000"/>
                  <a:buFont typeface="Monotype Sorts" pitchFamily="92" charset="2"/>
                  <a:buChar char="n"/>
                  <a:defRPr kumimoji="1" sz="2200" baseline="0">
                    <a:solidFill>
                      <a:schemeClr val="tx1"/>
                    </a:solidFill>
                    <a:latin typeface="Calibri" panose="020F0502020204030204" pitchFamily="34" charset="0"/>
                  </a:defRPr>
                </a:lvl2pPr>
                <a:lvl3pPr marL="627063" indent="-166688" algn="l" rtl="0" eaLnBrk="1" fontAlgn="base" hangingPunct="1">
                  <a:lnSpc>
                    <a:spcPts val="2600"/>
                  </a:lnSpc>
                  <a:spcBef>
                    <a:spcPct val="0"/>
                  </a:spcBef>
                  <a:spcAft>
                    <a:spcPct val="0"/>
                  </a:spcAft>
                  <a:buClr>
                    <a:schemeClr val="tx1"/>
                  </a:buClr>
                  <a:buSzPct val="80000"/>
                  <a:buChar char="–"/>
                  <a:defRPr kumimoji="1" sz="2200" baseline="0">
                    <a:solidFill>
                      <a:schemeClr val="tx1"/>
                    </a:solidFill>
                    <a:latin typeface="Calibri" panose="020F0502020204030204" pitchFamily="34" charset="0"/>
                  </a:defRPr>
                </a:lvl3pPr>
                <a:lvl4pPr marL="1147763" indent="-404813" algn="l" rtl="0" eaLnBrk="1" fontAlgn="base" hangingPunct="1">
                  <a:lnSpc>
                    <a:spcPts val="2600"/>
                  </a:lnSpc>
                  <a:spcBef>
                    <a:spcPct val="0"/>
                  </a:spcBef>
                  <a:spcAft>
                    <a:spcPct val="0"/>
                  </a:spcAft>
                  <a:buClr>
                    <a:schemeClr val="tx1"/>
                  </a:buClr>
                  <a:buFont typeface="Wingdings" pitchFamily="92" charset="2"/>
                  <a:buChar char="!"/>
                  <a:defRPr kumimoji="1" sz="2200" baseline="0">
                    <a:solidFill>
                      <a:schemeClr val="tx1"/>
                    </a:solidFill>
                    <a:latin typeface="Calibri" panose="020F0502020204030204" pitchFamily="34" charset="0"/>
                  </a:defRPr>
                </a:lvl4pPr>
                <a:lvl5pPr marL="1539875" indent="-169863" algn="l" rtl="0" eaLnBrk="1" fontAlgn="base" hangingPunct="1">
                  <a:lnSpc>
                    <a:spcPts val="2600"/>
                  </a:lnSpc>
                  <a:spcBef>
                    <a:spcPct val="0"/>
                  </a:spcBef>
                  <a:spcAft>
                    <a:spcPct val="0"/>
                  </a:spcAft>
                  <a:buClr>
                    <a:schemeClr val="tx1"/>
                  </a:buClr>
                  <a:buSzPct val="100000"/>
                  <a:buChar char="–"/>
                  <a:defRPr kumimoji="1" sz="2200" baseline="0">
                    <a:solidFill>
                      <a:schemeClr val="tx1"/>
                    </a:solidFill>
                    <a:latin typeface="Calibri" panose="020F0502020204030204" pitchFamily="34" charset="0"/>
                  </a:defRPr>
                </a:lvl5pPr>
                <a:lvl6pPr marL="19970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6pPr>
                <a:lvl7pPr marL="24542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7pPr>
                <a:lvl8pPr marL="29114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8pPr>
                <a:lvl9pPr marL="33686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9pPr>
              </a:lstStyle>
              <a:p>
                <a:r>
                  <a:rPr lang="en-US" altLang="zh-CN" b="1" kern="0" dirty="0">
                    <a:solidFill>
                      <a:srgbClr val="006600"/>
                    </a:solidFill>
                  </a:rPr>
                  <a:t>If </a:t>
                </a:r>
                <a14:m>
                  <m:oMath xmlns:m="http://schemas.openxmlformats.org/officeDocument/2006/math">
                    <m:r>
                      <a:rPr lang="en-US" altLang="zh-CN" b="1" i="1" kern="0" smtClean="0">
                        <a:solidFill>
                          <a:srgbClr val="006600"/>
                        </a:solidFill>
                        <a:latin typeface="Cambria Math" panose="02040503050406030204" pitchFamily="18" charset="0"/>
                      </a:rPr>
                      <m:t>𝒊</m:t>
                    </m:r>
                    <m:r>
                      <a:rPr lang="en-US" altLang="zh-CN" b="1" i="1" kern="0" smtClean="0">
                        <a:solidFill>
                          <a:srgbClr val="006600"/>
                        </a:solidFill>
                        <a:latin typeface="Cambria Math" panose="02040503050406030204" pitchFamily="18" charset="0"/>
                      </a:rPr>
                      <m:t>=</m:t>
                    </m:r>
                    <m:r>
                      <a:rPr lang="en-US" altLang="zh-CN" b="1" i="1" kern="0" smtClean="0">
                        <a:solidFill>
                          <a:srgbClr val="006600"/>
                        </a:solidFill>
                        <a:latin typeface="Cambria Math" panose="02040503050406030204" pitchFamily="18" charset="0"/>
                      </a:rPr>
                      <m:t>𝟏</m:t>
                    </m:r>
                  </m:oMath>
                </a14:m>
                <a:r>
                  <a:rPr lang="en-US" altLang="zh-CN" b="1" kern="0" dirty="0">
                    <a:solidFill>
                      <a:srgbClr val="006600"/>
                    </a:solidFill>
                  </a:rPr>
                  <a:t>  or all items to its left are </a:t>
                </a:r>
                <a14:m>
                  <m:oMath xmlns:m="http://schemas.openxmlformats.org/officeDocument/2006/math">
                    <m:r>
                      <a:rPr lang="en-US" altLang="zh-CN" b="1" i="1" kern="0" dirty="0" smtClean="0">
                        <a:solidFill>
                          <a:srgbClr val="006600"/>
                        </a:solidFill>
                        <a:latin typeface="Cambria Math" panose="02040503050406030204" pitchFamily="18" charset="0"/>
                      </a:rPr>
                      <m:t>&gt;</m:t>
                    </m:r>
                  </m:oMath>
                </a14:m>
                <a:r>
                  <a:rPr lang="en-US" altLang="zh-CN" b="1" kern="0" dirty="0">
                    <a:solidFill>
                      <a:srgbClr val="006600"/>
                    </a:solidFill>
                  </a:rPr>
                  <a:t> than </a:t>
                </a:r>
                <a14:m>
                  <m:oMath xmlns:m="http://schemas.openxmlformats.org/officeDocument/2006/math">
                    <m:sSub>
                      <m:sSubPr>
                        <m:ctrlPr>
                          <a:rPr lang="en-US" altLang="zh-CN" b="1" i="1" kern="0" dirty="0" smtClean="0">
                            <a:solidFill>
                              <a:srgbClr val="006600"/>
                            </a:solidFill>
                            <a:latin typeface="Cambria Math" panose="02040503050406030204" pitchFamily="18" charset="0"/>
                          </a:rPr>
                        </m:ctrlPr>
                      </m:sSubPr>
                      <m:e>
                        <m:r>
                          <a:rPr lang="en-US" altLang="zh-CN" b="1" i="1" kern="0" dirty="0" smtClean="0">
                            <a:solidFill>
                              <a:srgbClr val="006600"/>
                            </a:solidFill>
                            <a:latin typeface="Cambria Math" panose="02040503050406030204" pitchFamily="18" charset="0"/>
                          </a:rPr>
                          <m:t>𝒙</m:t>
                        </m:r>
                      </m:e>
                      <m:sub>
                        <m:r>
                          <a:rPr lang="en-US" altLang="zh-CN" b="1" i="1" kern="0" dirty="0" smtClean="0">
                            <a:solidFill>
                              <a:srgbClr val="006600"/>
                            </a:solidFill>
                            <a:latin typeface="Cambria Math" panose="02040503050406030204" pitchFamily="18" charset="0"/>
                          </a:rPr>
                          <m:t>𝒊</m:t>
                        </m:r>
                      </m:sub>
                    </m:sSub>
                  </m:oMath>
                </a14:m>
                <a:r>
                  <a:rPr lang="en-US" altLang="zh-CN" b="1" kern="0" dirty="0">
                    <a:solidFill>
                      <a:srgbClr val="006600"/>
                    </a:solidFill>
                  </a:rPr>
                  <a:t>, answer must be </a:t>
                </a:r>
                <a14:m>
                  <m:oMath xmlns:m="http://schemas.openxmlformats.org/officeDocument/2006/math">
                    <m:r>
                      <a:rPr lang="en-US" altLang="zh-CN" b="1" i="1" kern="0" dirty="0" smtClean="0">
                        <a:solidFill>
                          <a:srgbClr val="006600"/>
                        </a:solidFill>
                        <a:latin typeface="Cambria Math" panose="02040503050406030204" pitchFamily="18" charset="0"/>
                      </a:rPr>
                      <m:t>𝟏</m:t>
                    </m:r>
                  </m:oMath>
                </a14:m>
                <a:r>
                  <a:rPr lang="en-US" altLang="zh-CN" b="1" kern="0" dirty="0">
                    <a:solidFill>
                      <a:srgbClr val="006600"/>
                    </a:solidFill>
                  </a:rPr>
                  <a:t>.</a:t>
                </a:r>
              </a:p>
            </p:txBody>
          </p:sp>
        </mc:Choice>
        <mc:Fallback xmlns="">
          <p:sp>
            <p:nvSpPr>
              <p:cNvPr id="6" name="内容占位符 2">
                <a:extLst>
                  <a:ext uri="{FF2B5EF4-FFF2-40B4-BE49-F238E27FC236}">
                    <a16:creationId xmlns:a16="http://schemas.microsoft.com/office/drawing/2014/main" id="{474E9815-B8FA-4F6A-AFF4-5E1BF3C6AE08}"/>
                  </a:ext>
                </a:extLst>
              </p:cNvPr>
              <p:cNvSpPr txBox="1">
                <a:spLocks noRot="1" noChangeAspect="1" noMove="1" noResize="1" noEditPoints="1" noAdjustHandles="1" noChangeArrowheads="1" noChangeShapeType="1" noTextEdit="1"/>
              </p:cNvSpPr>
              <p:nvPr/>
            </p:nvSpPr>
            <p:spPr bwMode="auto">
              <a:xfrm>
                <a:off x="193121" y="2961614"/>
                <a:ext cx="8950879" cy="490556"/>
              </a:xfrm>
              <a:prstGeom prst="rect">
                <a:avLst/>
              </a:prstGeom>
              <a:blipFill>
                <a:blip r:embed="rId4"/>
                <a:stretch>
                  <a:fillRect l="-886" t="-8750" b="-1250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
        <p:nvSpPr>
          <p:cNvPr id="7" name="TextBox 6"/>
          <p:cNvSpPr txBox="1"/>
          <p:nvPr/>
        </p:nvSpPr>
        <p:spPr>
          <a:xfrm>
            <a:off x="145986" y="4614568"/>
            <a:ext cx="7812894" cy="430887"/>
          </a:xfrm>
          <a:prstGeom prst="rect">
            <a:avLst/>
          </a:prstGeom>
          <a:noFill/>
        </p:spPr>
        <p:txBody>
          <a:bodyPr wrap="square" rtlCol="0">
            <a:spAutoFit/>
          </a:bodyPr>
          <a:lstStyle/>
          <a:p>
            <a:pPr lvl="0" eaLnBrk="1" hangingPunct="1">
              <a:spcBef>
                <a:spcPts val="1200"/>
              </a:spcBef>
              <a:spcAft>
                <a:spcPts val="0"/>
              </a:spcAft>
              <a:buClr>
                <a:srgbClr val="003399"/>
              </a:buClr>
              <a:buSzPct val="50000"/>
            </a:pPr>
            <a:r>
              <a:rPr lang="en-US" altLang="zh-CN" sz="2200" kern="0" dirty="0">
                <a:solidFill>
                  <a:srgbClr val="000000"/>
                </a:solidFill>
                <a:latin typeface="Calibri" panose="020F0502020204030204" pitchFamily="34" charset="0"/>
              </a:rPr>
              <a:t>This yields the following recurrence relation:</a:t>
            </a:r>
          </a:p>
        </p:txBody>
      </p:sp>
      <mc:AlternateContent xmlns:mc="http://schemas.openxmlformats.org/markup-compatibility/2006" xmlns:a14="http://schemas.microsoft.com/office/drawing/2010/main">
        <mc:Choice Requires="a14">
          <p:sp>
            <p:nvSpPr>
              <p:cNvPr id="8" name="内容占位符 2">
                <a:extLst>
                  <a:ext uri="{FF2B5EF4-FFF2-40B4-BE49-F238E27FC236}">
                    <a16:creationId xmlns:a16="http://schemas.microsoft.com/office/drawing/2014/main" id="{6B471006-B001-EB48-8595-0CBE483663FA}"/>
                  </a:ext>
                </a:extLst>
              </p:cNvPr>
              <p:cNvSpPr txBox="1">
                <a:spLocks/>
              </p:cNvSpPr>
              <p:nvPr/>
            </p:nvSpPr>
            <p:spPr bwMode="auto">
              <a:xfrm>
                <a:off x="193121" y="3453414"/>
                <a:ext cx="8950879" cy="110087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lvl1pPr algn="l" rtl="0" eaLnBrk="1" fontAlgn="base" hangingPunct="1">
                  <a:lnSpc>
                    <a:spcPct val="100000"/>
                  </a:lnSpc>
                  <a:spcBef>
                    <a:spcPts val="1200"/>
                  </a:spcBef>
                  <a:spcAft>
                    <a:spcPts val="0"/>
                  </a:spcAft>
                  <a:buClr>
                    <a:srgbClr val="003399"/>
                  </a:buClr>
                  <a:buSzPct val="50000"/>
                  <a:buFont typeface="Monotype Sorts" pitchFamily="92" charset="2"/>
                  <a:defRPr kumimoji="1" sz="2200" baseline="0">
                    <a:solidFill>
                      <a:schemeClr val="tx1"/>
                    </a:solidFill>
                    <a:latin typeface="Calibri" panose="020F0502020204030204" pitchFamily="34" charset="0"/>
                    <a:ea typeface="+mn-ea"/>
                    <a:cs typeface="+mn-cs"/>
                  </a:defRPr>
                </a:lvl1pPr>
                <a:lvl2pPr marL="346075" indent="-231775" algn="l" rtl="0" eaLnBrk="1" fontAlgn="base" hangingPunct="1">
                  <a:lnSpc>
                    <a:spcPts val="2600"/>
                  </a:lnSpc>
                  <a:spcBef>
                    <a:spcPct val="0"/>
                  </a:spcBef>
                  <a:spcAft>
                    <a:spcPct val="0"/>
                  </a:spcAft>
                  <a:buClr>
                    <a:schemeClr val="tx1"/>
                  </a:buClr>
                  <a:buSzPct val="35000"/>
                  <a:buFont typeface="Monotype Sorts" pitchFamily="92" charset="2"/>
                  <a:buChar char="n"/>
                  <a:defRPr kumimoji="1" sz="2200" baseline="0">
                    <a:solidFill>
                      <a:schemeClr val="tx1"/>
                    </a:solidFill>
                    <a:latin typeface="Calibri" panose="020F0502020204030204" pitchFamily="34" charset="0"/>
                  </a:defRPr>
                </a:lvl2pPr>
                <a:lvl3pPr marL="627063" indent="-166688" algn="l" rtl="0" eaLnBrk="1" fontAlgn="base" hangingPunct="1">
                  <a:lnSpc>
                    <a:spcPts val="2600"/>
                  </a:lnSpc>
                  <a:spcBef>
                    <a:spcPct val="0"/>
                  </a:spcBef>
                  <a:spcAft>
                    <a:spcPct val="0"/>
                  </a:spcAft>
                  <a:buClr>
                    <a:schemeClr val="tx1"/>
                  </a:buClr>
                  <a:buSzPct val="80000"/>
                  <a:buChar char="–"/>
                  <a:defRPr kumimoji="1" sz="2200" baseline="0">
                    <a:solidFill>
                      <a:schemeClr val="tx1"/>
                    </a:solidFill>
                    <a:latin typeface="Calibri" panose="020F0502020204030204" pitchFamily="34" charset="0"/>
                  </a:defRPr>
                </a:lvl3pPr>
                <a:lvl4pPr marL="1147763" indent="-404813" algn="l" rtl="0" eaLnBrk="1" fontAlgn="base" hangingPunct="1">
                  <a:lnSpc>
                    <a:spcPts val="2600"/>
                  </a:lnSpc>
                  <a:spcBef>
                    <a:spcPct val="0"/>
                  </a:spcBef>
                  <a:spcAft>
                    <a:spcPct val="0"/>
                  </a:spcAft>
                  <a:buClr>
                    <a:schemeClr val="tx1"/>
                  </a:buClr>
                  <a:buFont typeface="Wingdings" pitchFamily="92" charset="2"/>
                  <a:buChar char="!"/>
                  <a:defRPr kumimoji="1" sz="2200" baseline="0">
                    <a:solidFill>
                      <a:schemeClr val="tx1"/>
                    </a:solidFill>
                    <a:latin typeface="Calibri" panose="020F0502020204030204" pitchFamily="34" charset="0"/>
                  </a:defRPr>
                </a:lvl4pPr>
                <a:lvl5pPr marL="1539875" indent="-169863" algn="l" rtl="0" eaLnBrk="1" fontAlgn="base" hangingPunct="1">
                  <a:lnSpc>
                    <a:spcPts val="2600"/>
                  </a:lnSpc>
                  <a:spcBef>
                    <a:spcPct val="0"/>
                  </a:spcBef>
                  <a:spcAft>
                    <a:spcPct val="0"/>
                  </a:spcAft>
                  <a:buClr>
                    <a:schemeClr val="tx1"/>
                  </a:buClr>
                  <a:buSzPct val="100000"/>
                  <a:buChar char="–"/>
                  <a:defRPr kumimoji="1" sz="2200" baseline="0">
                    <a:solidFill>
                      <a:schemeClr val="tx1"/>
                    </a:solidFill>
                    <a:latin typeface="Calibri" panose="020F0502020204030204" pitchFamily="34" charset="0"/>
                  </a:defRPr>
                </a:lvl5pPr>
                <a:lvl6pPr marL="19970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6pPr>
                <a:lvl7pPr marL="24542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7pPr>
                <a:lvl8pPr marL="29114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8pPr>
                <a:lvl9pPr marL="33686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9pPr>
              </a:lstStyle>
              <a:p>
                <a:r>
                  <a:rPr lang="en-US" altLang="zh-CN" kern="0" dirty="0">
                    <a:solidFill>
                      <a:srgbClr val="C00000"/>
                    </a:solidFill>
                  </a:rPr>
                  <a:t>Otherwise length of the longest increasing subsequence </a:t>
                </a:r>
                <a:r>
                  <a:rPr lang="en-US" altLang="zh-CN" b="1" kern="0" dirty="0">
                    <a:solidFill>
                      <a:srgbClr val="C00000"/>
                    </a:solidFill>
                  </a:rPr>
                  <a:t>ending in </a:t>
                </a:r>
                <a14:m>
                  <m:oMath xmlns:m="http://schemas.openxmlformats.org/officeDocument/2006/math">
                    <m:sSub>
                      <m:sSubPr>
                        <m:ctrlPr>
                          <a:rPr lang="en-US" altLang="zh-CN" b="1" i="1" kern="0" dirty="0" smtClean="0">
                            <a:solidFill>
                              <a:srgbClr val="C00000"/>
                            </a:solidFill>
                            <a:latin typeface="Cambria Math" panose="02040503050406030204" pitchFamily="18" charset="0"/>
                          </a:rPr>
                        </m:ctrlPr>
                      </m:sSubPr>
                      <m:e>
                        <m:r>
                          <a:rPr lang="en-US" altLang="zh-CN" b="1" i="1" kern="0" dirty="0" smtClean="0">
                            <a:solidFill>
                              <a:srgbClr val="C00000"/>
                            </a:solidFill>
                            <a:latin typeface="Cambria Math" panose="02040503050406030204" pitchFamily="18" charset="0"/>
                          </a:rPr>
                          <m:t>𝒙</m:t>
                        </m:r>
                      </m:e>
                      <m:sub>
                        <m:r>
                          <a:rPr lang="en-US" altLang="zh-CN" b="1" i="1" kern="0" dirty="0" smtClean="0">
                            <a:solidFill>
                              <a:srgbClr val="C00000"/>
                            </a:solidFill>
                            <a:latin typeface="Cambria Math" panose="02040503050406030204" pitchFamily="18" charset="0"/>
                          </a:rPr>
                          <m:t>𝒊</m:t>
                        </m:r>
                      </m:sub>
                    </m:sSub>
                  </m:oMath>
                </a14:m>
                <a:r>
                  <a:rPr lang="en-US" altLang="zh-CN" kern="0" dirty="0">
                    <a:solidFill>
                      <a:srgbClr val="C00000"/>
                    </a:solidFill>
                  </a:rPr>
                  <a:t> is </a:t>
                </a:r>
                <a:r>
                  <a:rPr lang="en-US" altLang="zh-CN" i="1" kern="0" dirty="0">
                    <a:solidFill>
                      <a:srgbClr val="C00000"/>
                    </a:solidFill>
                    <a:latin typeface="Cambria Math" panose="02040503050406030204" pitchFamily="18" charset="0"/>
                  </a:rPr>
                  <a:t/>
                </a:r>
                <a:br>
                  <a:rPr lang="en-US" altLang="zh-CN" i="1" kern="0" dirty="0">
                    <a:solidFill>
                      <a:srgbClr val="C00000"/>
                    </a:solidFill>
                    <a:latin typeface="Cambria Math" panose="02040503050406030204" pitchFamily="18" charset="0"/>
                  </a:rPr>
                </a:br>
                <a14:m>
                  <m:oMath xmlns:m="http://schemas.openxmlformats.org/officeDocument/2006/math">
                    <m:r>
                      <a:rPr lang="en-US" altLang="zh-CN" i="1" kern="0" dirty="0" smtClean="0">
                        <a:solidFill>
                          <a:srgbClr val="C00000"/>
                        </a:solidFill>
                        <a:latin typeface="Cambria Math" panose="02040503050406030204" pitchFamily="18" charset="0"/>
                      </a:rPr>
                      <m:t>1+</m:t>
                    </m:r>
                  </m:oMath>
                </a14:m>
                <a:r>
                  <a:rPr lang="en-US" altLang="zh-CN" kern="0" dirty="0">
                    <a:solidFill>
                      <a:srgbClr val="C00000"/>
                    </a:solidFill>
                  </a:rPr>
                  <a:t> the length of  longest increasing subsequence ending at a </a:t>
                </a:r>
                <a14:m>
                  <m:oMath xmlns:m="http://schemas.openxmlformats.org/officeDocument/2006/math">
                    <m:sSub>
                      <m:sSubPr>
                        <m:ctrlPr>
                          <a:rPr lang="en-US" altLang="zh-CN" i="1" kern="0" dirty="0" smtClean="0">
                            <a:solidFill>
                              <a:srgbClr val="C00000"/>
                            </a:solidFill>
                            <a:latin typeface="Cambria Math" panose="02040503050406030204" pitchFamily="18" charset="0"/>
                          </a:rPr>
                        </m:ctrlPr>
                      </m:sSubPr>
                      <m:e>
                        <m:r>
                          <a:rPr lang="en-US" altLang="zh-CN" i="1" kern="0" dirty="0" smtClean="0">
                            <a:solidFill>
                              <a:srgbClr val="C00000"/>
                            </a:solidFill>
                            <a:latin typeface="Cambria Math" panose="02040503050406030204" pitchFamily="18" charset="0"/>
                          </a:rPr>
                          <m:t>𝑥</m:t>
                        </m:r>
                      </m:e>
                      <m:sub>
                        <m:r>
                          <a:rPr lang="en-US" altLang="zh-CN" i="1" kern="0" dirty="0" smtClean="0">
                            <a:solidFill>
                              <a:srgbClr val="C00000"/>
                            </a:solidFill>
                            <a:latin typeface="Cambria Math" panose="02040503050406030204" pitchFamily="18" charset="0"/>
                          </a:rPr>
                          <m:t>𝑟</m:t>
                        </m:r>
                      </m:sub>
                    </m:sSub>
                  </m:oMath>
                </a14:m>
                <a:r>
                  <a:rPr lang="en-US" altLang="zh-CN" kern="0" dirty="0">
                    <a:solidFill>
                      <a:srgbClr val="C00000"/>
                    </a:solidFill>
                  </a:rPr>
                  <a:t> to the left of </a:t>
                </a:r>
                <a14:m>
                  <m:oMath xmlns:m="http://schemas.openxmlformats.org/officeDocument/2006/math">
                    <m:sSub>
                      <m:sSubPr>
                        <m:ctrlPr>
                          <a:rPr lang="en-US" altLang="zh-CN" i="1" kern="0" dirty="0">
                            <a:solidFill>
                              <a:srgbClr val="C00000"/>
                            </a:solidFill>
                            <a:latin typeface="Cambria Math" panose="02040503050406030204" pitchFamily="18" charset="0"/>
                          </a:rPr>
                        </m:ctrlPr>
                      </m:sSubPr>
                      <m:e>
                        <m:r>
                          <a:rPr lang="en-US" altLang="zh-CN" i="1" kern="0" dirty="0">
                            <a:solidFill>
                              <a:srgbClr val="C00000"/>
                            </a:solidFill>
                            <a:latin typeface="Cambria Math" panose="02040503050406030204" pitchFamily="18" charset="0"/>
                          </a:rPr>
                          <m:t>𝑥</m:t>
                        </m:r>
                      </m:e>
                      <m:sub>
                        <m:r>
                          <a:rPr lang="en-US" altLang="zh-CN" i="1" kern="0" dirty="0">
                            <a:solidFill>
                              <a:srgbClr val="C00000"/>
                            </a:solidFill>
                            <a:latin typeface="Cambria Math" panose="02040503050406030204" pitchFamily="18" charset="0"/>
                          </a:rPr>
                          <m:t>𝑖</m:t>
                        </m:r>
                      </m:sub>
                    </m:sSub>
                  </m:oMath>
                </a14:m>
                <a:r>
                  <a:rPr lang="en-US" altLang="zh-CN" kern="0" dirty="0">
                    <a:solidFill>
                      <a:srgbClr val="C00000"/>
                    </a:solidFill>
                  </a:rPr>
                  <a:t> such that </a:t>
                </a:r>
                <a14:m>
                  <m:oMath xmlns:m="http://schemas.openxmlformats.org/officeDocument/2006/math">
                    <m:sSub>
                      <m:sSubPr>
                        <m:ctrlPr>
                          <a:rPr lang="en-US" altLang="zh-CN" i="1" kern="0" dirty="0">
                            <a:solidFill>
                              <a:srgbClr val="C00000"/>
                            </a:solidFill>
                            <a:latin typeface="Cambria Math" panose="02040503050406030204" pitchFamily="18" charset="0"/>
                          </a:rPr>
                        </m:ctrlPr>
                      </m:sSubPr>
                      <m:e>
                        <m:r>
                          <a:rPr lang="en-US" altLang="zh-CN" i="1" kern="0" dirty="0">
                            <a:solidFill>
                              <a:srgbClr val="C00000"/>
                            </a:solidFill>
                            <a:latin typeface="Cambria Math" panose="02040503050406030204" pitchFamily="18" charset="0"/>
                          </a:rPr>
                          <m:t>𝑥</m:t>
                        </m:r>
                      </m:e>
                      <m:sub>
                        <m:r>
                          <a:rPr lang="en-US" altLang="zh-CN" i="1" kern="0" dirty="0">
                            <a:solidFill>
                              <a:srgbClr val="C00000"/>
                            </a:solidFill>
                            <a:latin typeface="Cambria Math" panose="02040503050406030204" pitchFamily="18" charset="0"/>
                          </a:rPr>
                          <m:t>𝑟</m:t>
                        </m:r>
                      </m:sub>
                    </m:sSub>
                  </m:oMath>
                </a14:m>
                <a:r>
                  <a:rPr lang="en-US" altLang="zh-CN" kern="0" dirty="0">
                    <a:solidFill>
                      <a:srgbClr val="C00000"/>
                    </a:solidFill>
                  </a:rPr>
                  <a:t> is no greater than the </a:t>
                </a:r>
                <a14:m>
                  <m:oMath xmlns:m="http://schemas.openxmlformats.org/officeDocument/2006/math">
                    <m:sSub>
                      <m:sSubPr>
                        <m:ctrlPr>
                          <a:rPr lang="en-US" altLang="zh-CN" i="1" kern="0" dirty="0">
                            <a:solidFill>
                              <a:srgbClr val="C00000"/>
                            </a:solidFill>
                            <a:latin typeface="Cambria Math" panose="02040503050406030204" pitchFamily="18" charset="0"/>
                          </a:rPr>
                        </m:ctrlPr>
                      </m:sSubPr>
                      <m:e>
                        <m:r>
                          <a:rPr lang="en-US" altLang="zh-CN" i="1" kern="0" dirty="0">
                            <a:solidFill>
                              <a:srgbClr val="C00000"/>
                            </a:solidFill>
                            <a:latin typeface="Cambria Math" panose="02040503050406030204" pitchFamily="18" charset="0"/>
                          </a:rPr>
                          <m:t>𝑥</m:t>
                        </m:r>
                      </m:e>
                      <m:sub>
                        <m:r>
                          <a:rPr lang="en-US" altLang="zh-CN" i="1" kern="0" dirty="0">
                            <a:solidFill>
                              <a:srgbClr val="C00000"/>
                            </a:solidFill>
                            <a:latin typeface="Cambria Math" panose="02040503050406030204" pitchFamily="18" charset="0"/>
                          </a:rPr>
                          <m:t>𝑖</m:t>
                        </m:r>
                      </m:sub>
                    </m:sSub>
                  </m:oMath>
                </a14:m>
                <a:r>
                  <a:rPr lang="en-US" altLang="zh-CN" kern="0" dirty="0">
                    <a:solidFill>
                      <a:srgbClr val="C00000"/>
                    </a:solidFill>
                  </a:rPr>
                  <a:t>.</a:t>
                </a:r>
              </a:p>
            </p:txBody>
          </p:sp>
        </mc:Choice>
        <mc:Fallback xmlns="">
          <p:sp>
            <p:nvSpPr>
              <p:cNvPr id="8" name="内容占位符 2">
                <a:extLst>
                  <a:ext uri="{FF2B5EF4-FFF2-40B4-BE49-F238E27FC236}">
                    <a16:creationId xmlns:a16="http://schemas.microsoft.com/office/drawing/2014/main" id="{6B471006-B001-EB48-8595-0CBE483663FA}"/>
                  </a:ext>
                </a:extLst>
              </p:cNvPr>
              <p:cNvSpPr txBox="1">
                <a:spLocks noRot="1" noChangeAspect="1" noMove="1" noResize="1" noEditPoints="1" noAdjustHandles="1" noChangeArrowheads="1" noChangeShapeType="1" noTextEdit="1"/>
              </p:cNvSpPr>
              <p:nvPr/>
            </p:nvSpPr>
            <p:spPr bwMode="auto">
              <a:xfrm>
                <a:off x="193121" y="3453414"/>
                <a:ext cx="8950879" cy="1100877"/>
              </a:xfrm>
              <a:prstGeom prst="rect">
                <a:avLst/>
              </a:prstGeom>
              <a:blipFill>
                <a:blip r:embed="rId5"/>
                <a:stretch>
                  <a:fillRect l="-708" t="-3409" b="-909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1777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74E9815-B8FA-4F6A-AFF4-5E1BF3C6AE08}"/>
                  </a:ext>
                </a:extLst>
              </p:cNvPr>
              <p:cNvSpPr>
                <a:spLocks noGrp="1"/>
              </p:cNvSpPr>
              <p:nvPr>
                <p:ph idx="1"/>
              </p:nvPr>
            </p:nvSpPr>
            <p:spPr>
              <a:xfrm>
                <a:off x="295819" y="2903687"/>
                <a:ext cx="8669436" cy="2907833"/>
              </a:xfrm>
            </p:spPr>
            <p:txBody>
              <a:bodyPr/>
              <a:lstStyle/>
              <a:p>
                <a:endParaRPr lang="en-US" altLang="zh-CN" dirty="0"/>
              </a:p>
              <a:p>
                <a:r>
                  <a:rPr lang="en-US" altLang="zh-CN" dirty="0"/>
                  <a:t>We do not write the pseudocode but just note that we store the </a:t>
                </a:r>
                <a14:m>
                  <m:oMath xmlns:m="http://schemas.openxmlformats.org/officeDocument/2006/math">
                    <m:r>
                      <a:rPr lang="en-US" altLang="zh-CN" i="1" dirty="0" smtClean="0">
                        <a:latin typeface="Cambria Math" panose="02040503050406030204" pitchFamily="18" charset="0"/>
                      </a:rPr>
                      <m:t>𝑐</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𝑖</m:t>
                    </m:r>
                    <m:r>
                      <a:rPr lang="en-US" altLang="zh-CN" i="1" dirty="0" smtClean="0">
                        <a:latin typeface="Cambria Math" panose="02040503050406030204" pitchFamily="18" charset="0"/>
                      </a:rPr>
                      <m:t>]</m:t>
                    </m:r>
                  </m:oMath>
                </a14:m>
                <a:r>
                  <a:rPr lang="en-US" altLang="zh-CN" dirty="0"/>
                  <a:t>'s in an array whose entries are computed in order of increasing </a:t>
                </a:r>
                <a14:m>
                  <m:oMath xmlns:m="http://schemas.openxmlformats.org/officeDocument/2006/math">
                    <m:r>
                      <a:rPr lang="en-US" altLang="zh-CN" i="1" dirty="0" smtClean="0">
                        <a:latin typeface="Cambria Math" panose="02040503050406030204" pitchFamily="18" charset="0"/>
                      </a:rPr>
                      <m:t>𝑖</m:t>
                    </m:r>
                  </m:oMath>
                </a14:m>
                <a:r>
                  <a:rPr lang="en-US" altLang="zh-CN" dirty="0"/>
                  <a:t> . </a:t>
                </a:r>
              </a:p>
              <a:p>
                <a:r>
                  <a:rPr lang="en-US" altLang="zh-CN" dirty="0"/>
                  <a:t>After computing the </a:t>
                </a:r>
                <a14:m>
                  <m:oMath xmlns:m="http://schemas.openxmlformats.org/officeDocument/2006/math">
                    <m:r>
                      <a:rPr lang="en-US" altLang="zh-CN" i="1" dirty="0" smtClean="0">
                        <a:latin typeface="Cambria Math" panose="02040503050406030204" pitchFamily="18" charset="0"/>
                      </a:rPr>
                      <m:t>𝑐</m:t>
                    </m:r>
                  </m:oMath>
                </a14:m>
                <a:r>
                  <a:rPr lang="en-US" altLang="zh-CN" dirty="0"/>
                  <a:t> array we run through all the entries to find the maximum value.</a:t>
                </a:r>
              </a:p>
              <a:p>
                <a:r>
                  <a:rPr lang="en-US" altLang="zh-CN" dirty="0"/>
                  <a:t> This is the length of the longest increasing subsequence in </a:t>
                </a:r>
                <a14:m>
                  <m:oMath xmlns:m="http://schemas.openxmlformats.org/officeDocument/2006/math">
                    <m:r>
                      <a:rPr lang="en-US" altLang="zh-CN" i="1" dirty="0" smtClean="0">
                        <a:latin typeface="Cambria Math" panose="02040503050406030204" pitchFamily="18" charset="0"/>
                      </a:rPr>
                      <m:t>𝑋</m:t>
                    </m:r>
                  </m:oMath>
                </a14:m>
                <a:r>
                  <a:rPr lang="en-US" altLang="zh-CN" dirty="0"/>
                  <a:t>.</a:t>
                </a:r>
              </a:p>
              <a:p>
                <a:r>
                  <a:rPr lang="en-US" altLang="zh-CN" dirty="0"/>
                  <a:t>For every </a:t>
                </a:r>
                <a14:m>
                  <m:oMath xmlns:m="http://schemas.openxmlformats.org/officeDocument/2006/math">
                    <m:r>
                      <a:rPr lang="en-US" altLang="zh-CN" i="1" dirty="0" smtClean="0">
                        <a:latin typeface="Cambria Math" panose="02040503050406030204" pitchFamily="18" charset="0"/>
                      </a:rPr>
                      <m:t>𝑖</m:t>
                    </m:r>
                  </m:oMath>
                </a14:m>
                <a:r>
                  <a:rPr lang="en-US" altLang="zh-CN" dirty="0"/>
                  <a:t> it takes </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r>
                      <a:rPr lang="en-US" altLang="zh-CN" i="1" dirty="0" err="1">
                        <a:latin typeface="Cambria Math" panose="02040503050406030204" pitchFamily="18" charset="0"/>
                      </a:rPr>
                      <m:t>𝑖</m:t>
                    </m:r>
                    <m:r>
                      <a:rPr lang="en-US" altLang="zh-CN" i="1" dirty="0">
                        <a:latin typeface="Cambria Math" panose="02040503050406030204" pitchFamily="18" charset="0"/>
                      </a:rPr>
                      <m:t>)</m:t>
                    </m:r>
                  </m:oMath>
                </a14:m>
                <a:r>
                  <a:rPr lang="en-US" altLang="zh-CN" dirty="0"/>
                  <a:t> time to calculate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𝑐</m:t>
                        </m:r>
                      </m:e>
                      <m:sub>
                        <m:r>
                          <a:rPr lang="en-US" altLang="zh-CN" i="1" dirty="0" smtClean="0">
                            <a:latin typeface="Cambria Math" panose="02040503050406030204" pitchFamily="18" charset="0"/>
                          </a:rPr>
                          <m:t>𝑖</m:t>
                        </m:r>
                      </m:sub>
                    </m:sSub>
                  </m:oMath>
                </a14:m>
                <a:r>
                  <a:rPr lang="en-US" altLang="zh-CN" dirty="0"/>
                  <a:t>. </a:t>
                </a:r>
              </a:p>
              <a:p>
                <a:r>
                  <a:rPr lang="en-US" altLang="zh-CN" dirty="0"/>
                  <a:t>=&gt; the running time is </a:t>
                </a:r>
                <a14:m>
                  <m:oMath xmlns:m="http://schemas.openxmlformats.org/officeDocument/2006/math">
                    <m:r>
                      <a:rPr lang="en-US" altLang="zh-CN" b="0" i="1" smtClean="0">
                        <a:solidFill>
                          <a:srgbClr val="008080"/>
                        </a:solidFill>
                        <a:latin typeface="Cambria Math" panose="02040503050406030204" pitchFamily="18" charset="0"/>
                      </a:rPr>
                      <m:t>𝑂</m:t>
                    </m:r>
                    <m:d>
                      <m:dPr>
                        <m:ctrlPr>
                          <a:rPr lang="en-US" altLang="zh-CN" b="0" i="1" smtClean="0">
                            <a:solidFill>
                              <a:srgbClr val="008080"/>
                            </a:solidFill>
                            <a:latin typeface="Cambria Math" panose="02040503050406030204" pitchFamily="18" charset="0"/>
                          </a:rPr>
                        </m:ctrlPr>
                      </m:dPr>
                      <m:e>
                        <m:nary>
                          <m:naryPr>
                            <m:chr m:val="∑"/>
                            <m:ctrlPr>
                              <a:rPr lang="en-US" altLang="zh-CN" b="0" i="1" smtClean="0">
                                <a:solidFill>
                                  <a:srgbClr val="008080"/>
                                </a:solidFill>
                                <a:latin typeface="Cambria Math" panose="02040503050406030204" pitchFamily="18" charset="0"/>
                              </a:rPr>
                            </m:ctrlPr>
                          </m:naryPr>
                          <m:sub>
                            <m:r>
                              <a:rPr lang="en-US" altLang="zh-CN" b="0" i="1" smtClean="0">
                                <a:solidFill>
                                  <a:srgbClr val="008080"/>
                                </a:solidFill>
                                <a:latin typeface="Cambria Math" panose="02040503050406030204" pitchFamily="18" charset="0"/>
                              </a:rPr>
                              <m:t>𝑖</m:t>
                            </m:r>
                            <m:r>
                              <a:rPr lang="en-US" altLang="zh-CN" b="0" i="1" smtClean="0">
                                <a:solidFill>
                                  <a:srgbClr val="008080"/>
                                </a:solidFill>
                                <a:latin typeface="Cambria Math" panose="02040503050406030204" pitchFamily="18" charset="0"/>
                              </a:rPr>
                              <m:t>=1</m:t>
                            </m:r>
                          </m:sub>
                          <m:sup>
                            <m:r>
                              <a:rPr lang="en-US" altLang="zh-CN" b="0" i="1" smtClean="0">
                                <a:solidFill>
                                  <a:srgbClr val="008080"/>
                                </a:solidFill>
                                <a:latin typeface="Cambria Math" panose="02040503050406030204" pitchFamily="18" charset="0"/>
                              </a:rPr>
                              <m:t>𝑛</m:t>
                            </m:r>
                          </m:sup>
                          <m:e>
                            <m:r>
                              <a:rPr lang="en-US" altLang="zh-CN" b="0" i="1" smtClean="0">
                                <a:solidFill>
                                  <a:srgbClr val="008080"/>
                                </a:solidFill>
                                <a:latin typeface="Cambria Math" panose="02040503050406030204" pitchFamily="18" charset="0"/>
                              </a:rPr>
                              <m:t>𝑖</m:t>
                            </m:r>
                          </m:e>
                        </m:nary>
                      </m:e>
                    </m:d>
                    <m:r>
                      <a:rPr lang="en-US" altLang="zh-CN" b="0" i="1" smtClean="0">
                        <a:solidFill>
                          <a:srgbClr val="008080"/>
                        </a:solidFill>
                        <a:latin typeface="Cambria Math" panose="02040503050406030204" pitchFamily="18" charset="0"/>
                      </a:rPr>
                      <m:t>=</m:t>
                    </m:r>
                    <m:r>
                      <a:rPr lang="en-US" altLang="zh-CN" b="0" i="1" smtClean="0">
                        <a:solidFill>
                          <a:srgbClr val="008080"/>
                        </a:solidFill>
                        <a:latin typeface="Cambria Math" panose="02040503050406030204" pitchFamily="18" charset="0"/>
                      </a:rPr>
                      <m:t>𝑂</m:t>
                    </m:r>
                    <m:r>
                      <a:rPr lang="en-US" altLang="zh-CN" b="0" i="1" smtClean="0">
                        <a:solidFill>
                          <a:srgbClr val="008080"/>
                        </a:solidFill>
                        <a:latin typeface="Cambria Math" panose="02040503050406030204" pitchFamily="18" charset="0"/>
                      </a:rPr>
                      <m:t>(</m:t>
                    </m:r>
                    <m:sSup>
                      <m:sSupPr>
                        <m:ctrlPr>
                          <a:rPr lang="en-US" altLang="zh-CN" b="0" i="1" smtClean="0">
                            <a:solidFill>
                              <a:srgbClr val="008080"/>
                            </a:solidFill>
                            <a:latin typeface="Cambria Math" panose="02040503050406030204" pitchFamily="18" charset="0"/>
                          </a:rPr>
                        </m:ctrlPr>
                      </m:sSupPr>
                      <m:e>
                        <m:r>
                          <a:rPr lang="en-US" altLang="zh-CN" b="0" i="1" smtClean="0">
                            <a:solidFill>
                              <a:srgbClr val="008080"/>
                            </a:solidFill>
                            <a:latin typeface="Cambria Math" panose="02040503050406030204" pitchFamily="18" charset="0"/>
                          </a:rPr>
                          <m:t>𝑛</m:t>
                        </m:r>
                      </m:e>
                      <m:sup>
                        <m:r>
                          <a:rPr lang="en-US" altLang="zh-CN" b="0" i="1" smtClean="0">
                            <a:solidFill>
                              <a:srgbClr val="008080"/>
                            </a:solidFill>
                            <a:latin typeface="Cambria Math" panose="02040503050406030204" pitchFamily="18" charset="0"/>
                          </a:rPr>
                          <m:t>2</m:t>
                        </m:r>
                      </m:sup>
                    </m:sSup>
                    <m:r>
                      <a:rPr lang="en-US" altLang="zh-CN" b="0" i="1" smtClean="0">
                        <a:solidFill>
                          <a:srgbClr val="008080"/>
                        </a:solidFill>
                        <a:latin typeface="Cambria Math" panose="02040503050406030204" pitchFamily="18" charset="0"/>
                      </a:rPr>
                      <m:t>)</m:t>
                    </m:r>
                  </m:oMath>
                </a14:m>
                <a:r>
                  <a:rPr lang="en-US" altLang="zh-CN" dirty="0">
                    <a:solidFill>
                      <a:srgbClr val="008080"/>
                    </a:solidFill>
                  </a:rPr>
                  <a:t>.</a:t>
                </a:r>
                <a:endParaRPr lang="en-US" altLang="zh-CN" dirty="0"/>
              </a:p>
            </p:txBody>
          </p:sp>
        </mc:Choice>
        <mc:Fallback xmlns="">
          <p:sp>
            <p:nvSpPr>
              <p:cNvPr id="3" name="内容占位符 2">
                <a:extLst>
                  <a:ext uri="{FF2B5EF4-FFF2-40B4-BE49-F238E27FC236}">
                    <a16:creationId xmlns:a16="http://schemas.microsoft.com/office/drawing/2014/main" id="{474E9815-B8FA-4F6A-AFF4-5E1BF3C6AE08}"/>
                  </a:ext>
                </a:extLst>
              </p:cNvPr>
              <p:cNvSpPr>
                <a:spLocks noGrp="1" noRot="1" noChangeAspect="1" noMove="1" noResize="1" noEditPoints="1" noAdjustHandles="1" noChangeArrowheads="1" noChangeShapeType="1" noTextEdit="1"/>
              </p:cNvSpPr>
              <p:nvPr>
                <p:ph idx="1"/>
              </p:nvPr>
            </p:nvSpPr>
            <p:spPr>
              <a:xfrm>
                <a:off x="295819" y="2903687"/>
                <a:ext cx="8669436" cy="2907833"/>
              </a:xfrm>
              <a:blipFill>
                <a:blip r:embed="rId2"/>
                <a:stretch>
                  <a:fillRect l="-731" b="-49565"/>
                </a:stretch>
              </a:blipFill>
            </p:spPr>
            <p:txBody>
              <a:bodyPr/>
              <a:lstStyle/>
              <a:p>
                <a:r>
                  <a:rPr lang="en-US">
                    <a:noFill/>
                  </a:rPr>
                  <a:t> </a:t>
                </a:r>
              </a:p>
            </p:txBody>
          </p:sp>
        </mc:Fallback>
      </mc:AlternateContent>
      <p:sp>
        <p:nvSpPr>
          <p:cNvPr id="4" name="灯片编号占位符 3">
            <a:extLst>
              <a:ext uri="{FF2B5EF4-FFF2-40B4-BE49-F238E27FC236}">
                <a16:creationId xmlns:a16="http://schemas.microsoft.com/office/drawing/2014/main" id="{E441FDD4-1F77-4862-B770-FBC17F3703AD}"/>
              </a:ext>
            </a:extLst>
          </p:cNvPr>
          <p:cNvSpPr>
            <a:spLocks noGrp="1"/>
          </p:cNvSpPr>
          <p:nvPr>
            <p:ph type="sldNum" sz="quarter" idx="10"/>
          </p:nvPr>
        </p:nvSpPr>
        <p:spPr/>
        <p:txBody>
          <a:bodyPr/>
          <a:lstStyle/>
          <a:p>
            <a:fld id="{2783EFA4-6284-4AB8-B3E7-5E7F2FB51AB8}" type="slidenum">
              <a:rPr lang="en-US" altLang="en-US" smtClean="0"/>
              <a:pPr/>
              <a:t>16</a:t>
            </a:fld>
            <a:endParaRPr lang="en-US" altLang="en-US" sz="1400"/>
          </a:p>
        </p:txBody>
      </p:sp>
      <mc:AlternateContent xmlns:mc="http://schemas.openxmlformats.org/markup-compatibility/2006" xmlns:a14="http://schemas.microsoft.com/office/drawing/2010/main">
        <mc:Choice Requires="a14">
          <p:sp>
            <p:nvSpPr>
              <p:cNvPr id="6" name="内容占位符 2">
                <a:extLst>
                  <a:ext uri="{FF2B5EF4-FFF2-40B4-BE49-F238E27FC236}">
                    <a16:creationId xmlns:a16="http://schemas.microsoft.com/office/drawing/2014/main" id="{474E9815-B8FA-4F6A-AFF4-5E1BF3C6AE08}"/>
                  </a:ext>
                </a:extLst>
              </p:cNvPr>
              <p:cNvSpPr txBox="1">
                <a:spLocks/>
              </p:cNvSpPr>
              <p:nvPr/>
            </p:nvSpPr>
            <p:spPr bwMode="auto">
              <a:xfrm>
                <a:off x="1006570" y="1294403"/>
                <a:ext cx="6944014" cy="1609284"/>
              </a:xfrm>
              <a:prstGeom prst="rect">
                <a:avLst/>
              </a:prstGeom>
              <a:noFill/>
              <a:ln w="9525">
                <a:solidFill>
                  <a:schemeClr val="tx1"/>
                </a:solidFill>
                <a:miter lim="800000"/>
                <a:headEnd/>
                <a:tailEnd/>
              </a:ln>
              <a:effectLst/>
              <a:extLst>
                <a:ext uri="{909E8E84-426E-40DD-AFC4-6F175D3DCCD1}">
                  <a14:hiddenFill>
                    <a:solidFill>
                      <a:schemeClr val="accent1"/>
                    </a:solidFill>
                  </a14:hiddenFill>
                </a:ext>
                <a:ext uri="{AF507438-7753-43E0-B8FC-AC1667EBCBE1}">
                  <a14:hiddenEffects>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lvl1pPr algn="l" rtl="0" eaLnBrk="1" fontAlgn="base" hangingPunct="1">
                  <a:lnSpc>
                    <a:spcPct val="100000"/>
                  </a:lnSpc>
                  <a:spcBef>
                    <a:spcPts val="1200"/>
                  </a:spcBef>
                  <a:spcAft>
                    <a:spcPts val="0"/>
                  </a:spcAft>
                  <a:buClr>
                    <a:srgbClr val="003399"/>
                  </a:buClr>
                  <a:buSzPct val="50000"/>
                  <a:buFont typeface="Monotype Sorts" pitchFamily="92" charset="2"/>
                  <a:defRPr kumimoji="1" sz="2200" baseline="0">
                    <a:solidFill>
                      <a:schemeClr val="tx1"/>
                    </a:solidFill>
                    <a:latin typeface="Calibri" panose="020F0502020204030204" pitchFamily="34" charset="0"/>
                    <a:ea typeface="+mn-ea"/>
                    <a:cs typeface="+mn-cs"/>
                  </a:defRPr>
                </a:lvl1pPr>
                <a:lvl2pPr marL="346075" indent="-231775" algn="l" rtl="0" eaLnBrk="1" fontAlgn="base" hangingPunct="1">
                  <a:lnSpc>
                    <a:spcPts val="2600"/>
                  </a:lnSpc>
                  <a:spcBef>
                    <a:spcPct val="0"/>
                  </a:spcBef>
                  <a:spcAft>
                    <a:spcPct val="0"/>
                  </a:spcAft>
                  <a:buClr>
                    <a:schemeClr val="tx1"/>
                  </a:buClr>
                  <a:buSzPct val="35000"/>
                  <a:buFont typeface="Monotype Sorts" pitchFamily="92" charset="2"/>
                  <a:buChar char="n"/>
                  <a:defRPr kumimoji="1" sz="2200" baseline="0">
                    <a:solidFill>
                      <a:schemeClr val="tx1"/>
                    </a:solidFill>
                    <a:latin typeface="Calibri" panose="020F0502020204030204" pitchFamily="34" charset="0"/>
                  </a:defRPr>
                </a:lvl2pPr>
                <a:lvl3pPr marL="627063" indent="-166688" algn="l" rtl="0" eaLnBrk="1" fontAlgn="base" hangingPunct="1">
                  <a:lnSpc>
                    <a:spcPts val="2600"/>
                  </a:lnSpc>
                  <a:spcBef>
                    <a:spcPct val="0"/>
                  </a:spcBef>
                  <a:spcAft>
                    <a:spcPct val="0"/>
                  </a:spcAft>
                  <a:buClr>
                    <a:schemeClr val="tx1"/>
                  </a:buClr>
                  <a:buSzPct val="80000"/>
                  <a:buChar char="–"/>
                  <a:defRPr kumimoji="1" sz="2200" baseline="0">
                    <a:solidFill>
                      <a:schemeClr val="tx1"/>
                    </a:solidFill>
                    <a:latin typeface="Calibri" panose="020F0502020204030204" pitchFamily="34" charset="0"/>
                  </a:defRPr>
                </a:lvl3pPr>
                <a:lvl4pPr marL="1147763" indent="-404813" algn="l" rtl="0" eaLnBrk="1" fontAlgn="base" hangingPunct="1">
                  <a:lnSpc>
                    <a:spcPts val="2600"/>
                  </a:lnSpc>
                  <a:spcBef>
                    <a:spcPct val="0"/>
                  </a:spcBef>
                  <a:spcAft>
                    <a:spcPct val="0"/>
                  </a:spcAft>
                  <a:buClr>
                    <a:schemeClr val="tx1"/>
                  </a:buClr>
                  <a:buFont typeface="Wingdings" pitchFamily="92" charset="2"/>
                  <a:buChar char="!"/>
                  <a:defRPr kumimoji="1" sz="2200" baseline="0">
                    <a:solidFill>
                      <a:schemeClr val="tx1"/>
                    </a:solidFill>
                    <a:latin typeface="Calibri" panose="020F0502020204030204" pitchFamily="34" charset="0"/>
                  </a:defRPr>
                </a:lvl4pPr>
                <a:lvl5pPr marL="1539875" indent="-169863" algn="l" rtl="0" eaLnBrk="1" fontAlgn="base" hangingPunct="1">
                  <a:lnSpc>
                    <a:spcPts val="2600"/>
                  </a:lnSpc>
                  <a:spcBef>
                    <a:spcPct val="0"/>
                  </a:spcBef>
                  <a:spcAft>
                    <a:spcPct val="0"/>
                  </a:spcAft>
                  <a:buClr>
                    <a:schemeClr val="tx1"/>
                  </a:buClr>
                  <a:buSzPct val="100000"/>
                  <a:buChar char="–"/>
                  <a:defRPr kumimoji="1" sz="2200" baseline="0">
                    <a:solidFill>
                      <a:schemeClr val="tx1"/>
                    </a:solidFill>
                    <a:latin typeface="Calibri" panose="020F0502020204030204" pitchFamily="34" charset="0"/>
                  </a:defRPr>
                </a:lvl5pPr>
                <a:lvl6pPr marL="19970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6pPr>
                <a:lvl7pPr marL="24542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7pPr>
                <a:lvl8pPr marL="29114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8pPr>
                <a:lvl9pPr marL="33686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9pPr>
              </a:lstStyle>
              <a:p>
                <a:pPr/>
                <a14:m>
                  <m:oMathPara xmlns:m="http://schemas.openxmlformats.org/officeDocument/2006/math">
                    <m:oMathParaPr>
                      <m:jc m:val="centerGroup"/>
                    </m:oMathParaPr>
                    <m:oMath xmlns:m="http://schemas.openxmlformats.org/officeDocument/2006/math">
                      <m:r>
                        <a:rPr lang="en-US" altLang="zh-CN" i="1" kern="0" smtClean="0">
                          <a:solidFill>
                            <a:srgbClr val="003399"/>
                          </a:solidFill>
                          <a:latin typeface="Cambria Math" panose="02040503050406030204" pitchFamily="18" charset="0"/>
                        </a:rPr>
                        <m:t>𝑐</m:t>
                      </m:r>
                      <m:d>
                        <m:dPr>
                          <m:begChr m:val="["/>
                          <m:endChr m:val="]"/>
                          <m:ctrlPr>
                            <a:rPr lang="en-US" altLang="zh-CN" i="1" kern="0" smtClean="0">
                              <a:solidFill>
                                <a:srgbClr val="003399"/>
                              </a:solidFill>
                              <a:latin typeface="Cambria Math" panose="02040503050406030204" pitchFamily="18" charset="0"/>
                            </a:rPr>
                          </m:ctrlPr>
                        </m:dPr>
                        <m:e>
                          <m:r>
                            <a:rPr lang="en-US" altLang="zh-CN" i="1" kern="0" smtClean="0">
                              <a:solidFill>
                                <a:srgbClr val="003399"/>
                              </a:solidFill>
                              <a:latin typeface="Cambria Math" panose="02040503050406030204" pitchFamily="18" charset="0"/>
                            </a:rPr>
                            <m:t>𝑖</m:t>
                          </m:r>
                        </m:e>
                      </m:d>
                      <m:r>
                        <a:rPr lang="en-US" altLang="zh-CN" i="1" kern="0" smtClean="0">
                          <a:solidFill>
                            <a:srgbClr val="003399"/>
                          </a:solidFill>
                          <a:latin typeface="Cambria Math" panose="02040503050406030204" pitchFamily="18" charset="0"/>
                        </a:rPr>
                        <m:t>=</m:t>
                      </m:r>
                      <m:d>
                        <m:dPr>
                          <m:begChr m:val="{"/>
                          <m:endChr m:val=""/>
                          <m:ctrlPr>
                            <a:rPr lang="en-US" altLang="zh-CN" i="1" kern="0" smtClean="0">
                              <a:solidFill>
                                <a:srgbClr val="003399"/>
                              </a:solidFill>
                              <a:latin typeface="Cambria Math" panose="02040503050406030204" pitchFamily="18" charset="0"/>
                            </a:rPr>
                          </m:ctrlPr>
                        </m:dPr>
                        <m:e>
                          <m:eqArr>
                            <m:eqArrPr>
                              <m:ctrlPr>
                                <a:rPr lang="en-US" altLang="zh-CN" i="1" kern="0" smtClean="0">
                                  <a:solidFill>
                                    <a:srgbClr val="003399"/>
                                  </a:solidFill>
                                  <a:latin typeface="Cambria Math" panose="02040503050406030204" pitchFamily="18" charset="0"/>
                                </a:rPr>
                              </m:ctrlPr>
                            </m:eqArrPr>
                            <m:e>
                              <m:r>
                                <a:rPr lang="en-US" altLang="zh-CN" i="1" kern="0" smtClean="0">
                                  <a:solidFill>
                                    <a:srgbClr val="003399"/>
                                  </a:solidFill>
                                  <a:latin typeface="Cambria Math" panose="02040503050406030204" pitchFamily="18" charset="0"/>
                                </a:rPr>
                                <m:t>1                           </m:t>
                              </m:r>
                              <m:r>
                                <m:rPr>
                                  <m:nor/>
                                </m:rPr>
                                <a:rPr lang="en-US" altLang="zh-CN" kern="0" smtClean="0">
                                  <a:solidFill>
                                    <a:srgbClr val="003399"/>
                                  </a:solidFill>
                                  <a:latin typeface="Cambria Math" panose="02040503050406030204" pitchFamily="18" charset="0"/>
                                </a:rPr>
                                <m:t>if</m:t>
                              </m:r>
                              <m:r>
                                <a:rPr lang="en-US" altLang="zh-CN" i="1" kern="0" smtClean="0">
                                  <a:solidFill>
                                    <a:srgbClr val="003399"/>
                                  </a:solidFill>
                                  <a:latin typeface="Cambria Math" panose="02040503050406030204" pitchFamily="18" charset="0"/>
                                </a:rPr>
                                <m:t> </m:t>
                              </m:r>
                              <m:r>
                                <a:rPr lang="en-US" altLang="zh-CN" i="1" kern="0" smtClean="0">
                                  <a:solidFill>
                                    <a:srgbClr val="003399"/>
                                  </a:solidFill>
                                  <a:latin typeface="Cambria Math" panose="02040503050406030204" pitchFamily="18" charset="0"/>
                                </a:rPr>
                                <m:t>𝑖</m:t>
                              </m:r>
                              <m:r>
                                <a:rPr lang="en-US" altLang="zh-CN" i="1" kern="0" smtClean="0">
                                  <a:solidFill>
                                    <a:srgbClr val="003399"/>
                                  </a:solidFill>
                                  <a:latin typeface="Cambria Math" panose="02040503050406030204" pitchFamily="18" charset="0"/>
                                </a:rPr>
                                <m:t>=1                                              </m:t>
                              </m:r>
                            </m:e>
                            <m:e>
                              <m:r>
                                <a:rPr lang="en-US" altLang="zh-CN" i="1" kern="0" smtClean="0">
                                  <a:solidFill>
                                    <a:srgbClr val="003399"/>
                                  </a:solidFill>
                                  <a:latin typeface="Cambria Math" panose="02040503050406030204" pitchFamily="18" charset="0"/>
                                </a:rPr>
                                <m:t>1                           </m:t>
                              </m:r>
                              <m:r>
                                <m:rPr>
                                  <m:nor/>
                                </m:rPr>
                                <a:rPr lang="en-US" altLang="zh-CN" kern="0" smtClean="0">
                                  <a:solidFill>
                                    <a:srgbClr val="003399"/>
                                  </a:solidFill>
                                  <a:latin typeface="Cambria Math" panose="02040503050406030204" pitchFamily="18" charset="0"/>
                                </a:rPr>
                                <m:t>if</m:t>
                              </m:r>
                              <m:r>
                                <a:rPr lang="en-US" altLang="zh-CN" i="1" kern="0" smtClean="0">
                                  <a:solidFill>
                                    <a:srgbClr val="003399"/>
                                  </a:solidFill>
                                  <a:latin typeface="Cambria Math" panose="02040503050406030204" pitchFamily="18" charset="0"/>
                                </a:rPr>
                                <m:t> </m:t>
                              </m:r>
                              <m:sSub>
                                <m:sSubPr>
                                  <m:ctrlPr>
                                    <a:rPr lang="en-US" altLang="zh-CN" i="1" kern="0" smtClean="0">
                                      <a:solidFill>
                                        <a:srgbClr val="003399"/>
                                      </a:solidFill>
                                      <a:latin typeface="Cambria Math" panose="02040503050406030204" pitchFamily="18" charset="0"/>
                                    </a:rPr>
                                  </m:ctrlPr>
                                </m:sSubPr>
                                <m:e>
                                  <m:r>
                                    <a:rPr lang="en-US" altLang="zh-CN" i="1" kern="0" smtClean="0">
                                      <a:solidFill>
                                        <a:srgbClr val="003399"/>
                                      </a:solidFill>
                                      <a:latin typeface="Cambria Math" panose="02040503050406030204" pitchFamily="18" charset="0"/>
                                    </a:rPr>
                                    <m:t>𝑥</m:t>
                                  </m:r>
                                </m:e>
                                <m:sub>
                                  <m:r>
                                    <a:rPr lang="en-US" altLang="zh-CN" i="1" kern="0" smtClean="0">
                                      <a:solidFill>
                                        <a:srgbClr val="003399"/>
                                      </a:solidFill>
                                      <a:latin typeface="Cambria Math" panose="02040503050406030204" pitchFamily="18" charset="0"/>
                                    </a:rPr>
                                    <m:t>𝑟</m:t>
                                  </m:r>
                                </m:sub>
                              </m:sSub>
                              <m:r>
                                <a:rPr lang="en-US" altLang="zh-CN" i="1" kern="0" smtClean="0">
                                  <a:solidFill>
                                    <a:srgbClr val="003399"/>
                                  </a:solidFill>
                                  <a:latin typeface="Cambria Math" panose="02040503050406030204" pitchFamily="18" charset="0"/>
                                </a:rPr>
                                <m:t>&gt;</m:t>
                              </m:r>
                              <m:sSub>
                                <m:sSubPr>
                                  <m:ctrlPr>
                                    <a:rPr lang="en-US" altLang="zh-CN" i="1" kern="0" smtClean="0">
                                      <a:solidFill>
                                        <a:srgbClr val="003399"/>
                                      </a:solidFill>
                                      <a:latin typeface="Cambria Math" panose="02040503050406030204" pitchFamily="18" charset="0"/>
                                    </a:rPr>
                                  </m:ctrlPr>
                                </m:sSubPr>
                                <m:e>
                                  <m:r>
                                    <a:rPr lang="en-US" altLang="zh-CN" i="1" kern="0" smtClean="0">
                                      <a:solidFill>
                                        <a:srgbClr val="003399"/>
                                      </a:solidFill>
                                      <a:latin typeface="Cambria Math" panose="02040503050406030204" pitchFamily="18" charset="0"/>
                                    </a:rPr>
                                    <m:t>𝑥</m:t>
                                  </m:r>
                                </m:e>
                                <m:sub>
                                  <m:r>
                                    <a:rPr lang="en-US" altLang="zh-CN" i="1" kern="0" smtClean="0">
                                      <a:solidFill>
                                        <a:srgbClr val="003399"/>
                                      </a:solidFill>
                                      <a:latin typeface="Cambria Math" panose="02040503050406030204" pitchFamily="18" charset="0"/>
                                    </a:rPr>
                                    <m:t>𝑖</m:t>
                                  </m:r>
                                </m:sub>
                              </m:sSub>
                              <m:r>
                                <a:rPr lang="en-US" altLang="zh-CN" i="1" kern="0" smtClean="0">
                                  <a:solidFill>
                                    <a:srgbClr val="003399"/>
                                  </a:solidFill>
                                  <a:latin typeface="Cambria Math" panose="02040503050406030204" pitchFamily="18" charset="0"/>
                                </a:rPr>
                                <m:t> </m:t>
                              </m:r>
                              <m:r>
                                <m:rPr>
                                  <m:nor/>
                                </m:rPr>
                                <a:rPr lang="en-US" altLang="zh-CN" kern="0" smtClean="0">
                                  <a:solidFill>
                                    <a:srgbClr val="003399"/>
                                  </a:solidFill>
                                  <a:latin typeface="Cambria Math" panose="02040503050406030204" pitchFamily="18" charset="0"/>
                                </a:rPr>
                                <m:t>for</m:t>
                              </m:r>
                              <m:r>
                                <a:rPr lang="en-US" altLang="zh-CN" i="1" kern="0" smtClean="0">
                                  <a:solidFill>
                                    <a:srgbClr val="003399"/>
                                  </a:solidFill>
                                  <a:latin typeface="Cambria Math" panose="02040503050406030204" pitchFamily="18" charset="0"/>
                                </a:rPr>
                                <m:t> </m:t>
                              </m:r>
                              <m:r>
                                <a:rPr lang="en-US" altLang="zh-CN" b="0" i="1" kern="0" smtClean="0">
                                  <a:solidFill>
                                    <a:srgbClr val="003399"/>
                                  </a:solidFill>
                                  <a:latin typeface="Cambria Math" panose="02040503050406030204" pitchFamily="18" charset="0"/>
                                </a:rPr>
                                <m:t> </m:t>
                              </m:r>
                              <m:r>
                                <m:rPr>
                                  <m:sty m:val="p"/>
                                </m:rPr>
                                <a:rPr lang="en-US" altLang="zh-CN" b="0" i="0" kern="0" smtClean="0">
                                  <a:solidFill>
                                    <a:srgbClr val="003399"/>
                                  </a:solidFill>
                                  <a:latin typeface="Cambria Math" panose="02040503050406030204" pitchFamily="18" charset="0"/>
                                </a:rPr>
                                <m:t>all</m:t>
                              </m:r>
                              <m:r>
                                <a:rPr lang="en-US" altLang="zh-CN" b="0" i="0" kern="0" smtClean="0">
                                  <a:solidFill>
                                    <a:srgbClr val="003399"/>
                                  </a:solidFill>
                                  <a:latin typeface="Cambria Math" panose="02040503050406030204" pitchFamily="18" charset="0"/>
                                </a:rPr>
                                <m:t> </m:t>
                              </m:r>
                              <m:r>
                                <a:rPr lang="en-US" altLang="zh-CN" b="0" i="1" kern="0" smtClean="0">
                                  <a:solidFill>
                                    <a:srgbClr val="003399"/>
                                  </a:solidFill>
                                  <a:latin typeface="Cambria Math" panose="02040503050406030204" pitchFamily="18" charset="0"/>
                                </a:rPr>
                                <m:t> </m:t>
                              </m:r>
                              <m:r>
                                <a:rPr lang="en-US" altLang="zh-CN" i="1" kern="0" smtClean="0">
                                  <a:solidFill>
                                    <a:srgbClr val="003399"/>
                                  </a:solidFill>
                                  <a:latin typeface="Cambria Math" panose="02040503050406030204" pitchFamily="18" charset="0"/>
                                </a:rPr>
                                <m:t>1≤</m:t>
                              </m:r>
                              <m:r>
                                <a:rPr lang="en-US" altLang="zh-CN" i="1" kern="0" smtClean="0">
                                  <a:solidFill>
                                    <a:srgbClr val="003399"/>
                                  </a:solidFill>
                                  <a:latin typeface="Cambria Math" panose="02040503050406030204" pitchFamily="18" charset="0"/>
                                </a:rPr>
                                <m:t>𝑟</m:t>
                              </m:r>
                              <m:r>
                                <a:rPr lang="en-US" altLang="zh-CN" i="1" kern="0" smtClean="0">
                                  <a:solidFill>
                                    <a:srgbClr val="003399"/>
                                  </a:solidFill>
                                  <a:latin typeface="Cambria Math" panose="02040503050406030204" pitchFamily="18" charset="0"/>
                                </a:rPr>
                                <m:t>&lt;</m:t>
                              </m:r>
                              <m:r>
                                <a:rPr lang="en-US" altLang="zh-CN" i="1" kern="0" smtClean="0">
                                  <a:solidFill>
                                    <a:srgbClr val="003399"/>
                                  </a:solidFill>
                                  <a:latin typeface="Cambria Math" panose="02040503050406030204" pitchFamily="18" charset="0"/>
                                </a:rPr>
                                <m:t>𝑖</m:t>
                              </m:r>
                              <m:r>
                                <a:rPr lang="en-US" altLang="zh-CN" i="1" kern="0" smtClean="0">
                                  <a:solidFill>
                                    <a:srgbClr val="003399"/>
                                  </a:solidFill>
                                  <a:latin typeface="Cambria Math" panose="02040503050406030204" pitchFamily="18" charset="0"/>
                                </a:rPr>
                                <m:t>         </m:t>
                              </m:r>
                            </m:e>
                            <m:e>
                              <m:func>
                                <m:funcPr>
                                  <m:ctrlPr>
                                    <a:rPr lang="en-US" altLang="zh-CN" i="1" kern="0" smtClean="0">
                                      <a:solidFill>
                                        <a:srgbClr val="003399"/>
                                      </a:solidFill>
                                      <a:latin typeface="Cambria Math" panose="02040503050406030204" pitchFamily="18" charset="0"/>
                                    </a:rPr>
                                  </m:ctrlPr>
                                </m:funcPr>
                                <m:fName>
                                  <m:limLow>
                                    <m:limLowPr>
                                      <m:ctrlPr>
                                        <a:rPr lang="en-US" altLang="zh-CN" i="1" kern="0" smtClean="0">
                                          <a:solidFill>
                                            <a:srgbClr val="003399"/>
                                          </a:solidFill>
                                          <a:latin typeface="Cambria Math" panose="02040503050406030204" pitchFamily="18" charset="0"/>
                                        </a:rPr>
                                      </m:ctrlPr>
                                    </m:limLowPr>
                                    <m:e>
                                      <m:r>
                                        <a:rPr lang="en-US" altLang="zh-CN" b="0" i="0" kern="0" smtClean="0">
                                          <a:solidFill>
                                            <a:srgbClr val="003399"/>
                                          </a:solidFill>
                                          <a:latin typeface="Cambria Math" panose="02040503050406030204" pitchFamily="18" charset="0"/>
                                        </a:rPr>
                                        <m:t>1+</m:t>
                                      </m:r>
                                      <m:r>
                                        <m:rPr>
                                          <m:sty m:val="p"/>
                                        </m:rPr>
                                        <a:rPr lang="en-US" altLang="zh-CN" kern="0" smtClean="0">
                                          <a:solidFill>
                                            <a:srgbClr val="003399"/>
                                          </a:solidFill>
                                          <a:latin typeface="Cambria Math" panose="02040503050406030204" pitchFamily="18" charset="0"/>
                                        </a:rPr>
                                        <m:t>max</m:t>
                                      </m:r>
                                    </m:e>
                                    <m:lim>
                                      <m:eqArr>
                                        <m:eqArrPr>
                                          <m:ctrlPr>
                                            <a:rPr lang="en-US" altLang="zh-CN" i="1" kern="0" smtClean="0">
                                              <a:solidFill>
                                                <a:srgbClr val="003399"/>
                                              </a:solidFill>
                                              <a:latin typeface="Cambria Math" panose="02040503050406030204" pitchFamily="18" charset="0"/>
                                            </a:rPr>
                                          </m:ctrlPr>
                                        </m:eqArrPr>
                                        <m:e>
                                          <m:r>
                                            <a:rPr lang="en-US" altLang="zh-CN" i="1" kern="0" smtClean="0">
                                              <a:solidFill>
                                                <a:srgbClr val="003399"/>
                                              </a:solidFill>
                                              <a:latin typeface="Cambria Math" panose="02040503050406030204" pitchFamily="18" charset="0"/>
                                            </a:rPr>
                                            <m:t>1≤</m:t>
                                          </m:r>
                                          <m:r>
                                            <a:rPr lang="en-US" altLang="zh-CN" i="1" kern="0" smtClean="0">
                                              <a:solidFill>
                                                <a:srgbClr val="003399"/>
                                              </a:solidFill>
                                              <a:latin typeface="Cambria Math" panose="02040503050406030204" pitchFamily="18" charset="0"/>
                                            </a:rPr>
                                            <m:t>𝑟</m:t>
                                          </m:r>
                                          <m:r>
                                            <a:rPr lang="en-US" altLang="zh-CN" i="1" kern="0" smtClean="0">
                                              <a:solidFill>
                                                <a:srgbClr val="003399"/>
                                              </a:solidFill>
                                              <a:latin typeface="Cambria Math" panose="02040503050406030204" pitchFamily="18" charset="0"/>
                                            </a:rPr>
                                            <m:t>&lt;</m:t>
                                          </m:r>
                                          <m:r>
                                            <a:rPr lang="en-US" altLang="zh-CN" i="1" kern="0" smtClean="0">
                                              <a:solidFill>
                                                <a:srgbClr val="003399"/>
                                              </a:solidFill>
                                              <a:latin typeface="Cambria Math" panose="02040503050406030204" pitchFamily="18" charset="0"/>
                                            </a:rPr>
                                            <m:t>𝑖</m:t>
                                          </m:r>
                                        </m:e>
                                        <m:e>
                                          <m:sSub>
                                            <m:sSubPr>
                                              <m:ctrlPr>
                                                <a:rPr lang="en-US" altLang="zh-CN" i="1" kern="0" smtClean="0">
                                                  <a:solidFill>
                                                    <a:srgbClr val="003399"/>
                                                  </a:solidFill>
                                                  <a:latin typeface="Cambria Math" panose="02040503050406030204" pitchFamily="18" charset="0"/>
                                                </a:rPr>
                                              </m:ctrlPr>
                                            </m:sSubPr>
                                            <m:e>
                                              <m:r>
                                                <a:rPr lang="en-US" altLang="zh-CN" i="1" kern="0" smtClean="0">
                                                  <a:solidFill>
                                                    <a:srgbClr val="003399"/>
                                                  </a:solidFill>
                                                  <a:latin typeface="Cambria Math" panose="02040503050406030204" pitchFamily="18" charset="0"/>
                                                </a:rPr>
                                                <m:t>𝑥</m:t>
                                              </m:r>
                                            </m:e>
                                            <m:sub>
                                              <m:r>
                                                <a:rPr lang="en-US" altLang="zh-CN" i="1" kern="0" smtClean="0">
                                                  <a:solidFill>
                                                    <a:srgbClr val="003399"/>
                                                  </a:solidFill>
                                                  <a:latin typeface="Cambria Math" panose="02040503050406030204" pitchFamily="18" charset="0"/>
                                                </a:rPr>
                                                <m:t>𝑟</m:t>
                                              </m:r>
                                            </m:sub>
                                          </m:sSub>
                                          <m:r>
                                            <a:rPr lang="en-US" altLang="zh-CN" i="1" kern="0" smtClean="0">
                                              <a:solidFill>
                                                <a:srgbClr val="003399"/>
                                              </a:solidFill>
                                              <a:latin typeface="Cambria Math" panose="02040503050406030204" pitchFamily="18" charset="0"/>
                                            </a:rPr>
                                            <m:t>≤</m:t>
                                          </m:r>
                                          <m:sSub>
                                            <m:sSubPr>
                                              <m:ctrlPr>
                                                <a:rPr lang="en-US" altLang="zh-CN" i="1" kern="0" smtClean="0">
                                                  <a:solidFill>
                                                    <a:srgbClr val="003399"/>
                                                  </a:solidFill>
                                                  <a:latin typeface="Cambria Math" panose="02040503050406030204" pitchFamily="18" charset="0"/>
                                                </a:rPr>
                                              </m:ctrlPr>
                                            </m:sSubPr>
                                            <m:e>
                                              <m:r>
                                                <a:rPr lang="en-US" altLang="zh-CN" i="1" kern="0" smtClean="0">
                                                  <a:solidFill>
                                                    <a:srgbClr val="003399"/>
                                                  </a:solidFill>
                                                  <a:latin typeface="Cambria Math" panose="02040503050406030204" pitchFamily="18" charset="0"/>
                                                </a:rPr>
                                                <m:t>𝑥</m:t>
                                              </m:r>
                                            </m:e>
                                            <m:sub>
                                              <m:r>
                                                <a:rPr lang="en-US" altLang="zh-CN" i="1" kern="0" smtClean="0">
                                                  <a:solidFill>
                                                    <a:srgbClr val="003399"/>
                                                  </a:solidFill>
                                                  <a:latin typeface="Cambria Math" panose="02040503050406030204" pitchFamily="18" charset="0"/>
                                                </a:rPr>
                                                <m:t>𝑖</m:t>
                                              </m:r>
                                            </m:sub>
                                          </m:sSub>
                                        </m:e>
                                      </m:eqArr>
                                    </m:lim>
                                  </m:limLow>
                                </m:fName>
                                <m:e>
                                  <m:r>
                                    <a:rPr lang="en-US" altLang="zh-CN" i="1" kern="0" smtClean="0">
                                      <a:solidFill>
                                        <a:srgbClr val="003399"/>
                                      </a:solidFill>
                                      <a:latin typeface="Cambria Math" panose="02040503050406030204" pitchFamily="18" charset="0"/>
                                    </a:rPr>
                                    <m:t>𝑐</m:t>
                                  </m:r>
                                  <m:d>
                                    <m:dPr>
                                      <m:begChr m:val="["/>
                                      <m:endChr m:val="]"/>
                                      <m:ctrlPr>
                                        <a:rPr lang="en-US" altLang="zh-CN" i="1" kern="0" smtClean="0">
                                          <a:solidFill>
                                            <a:srgbClr val="003399"/>
                                          </a:solidFill>
                                          <a:latin typeface="Cambria Math" panose="02040503050406030204" pitchFamily="18" charset="0"/>
                                        </a:rPr>
                                      </m:ctrlPr>
                                    </m:dPr>
                                    <m:e>
                                      <m:r>
                                        <a:rPr lang="en-US" altLang="zh-CN" i="1" kern="0" smtClean="0">
                                          <a:solidFill>
                                            <a:srgbClr val="003399"/>
                                          </a:solidFill>
                                          <a:latin typeface="Cambria Math" panose="02040503050406030204" pitchFamily="18" charset="0"/>
                                        </a:rPr>
                                        <m:t>𝑟</m:t>
                                      </m:r>
                                    </m:e>
                                  </m:d>
                                  <m:r>
                                    <a:rPr lang="en-US" altLang="zh-CN" i="1" kern="0" smtClean="0">
                                      <a:solidFill>
                                        <a:srgbClr val="003399"/>
                                      </a:solidFill>
                                      <a:latin typeface="Cambria Math" panose="02040503050406030204" pitchFamily="18" charset="0"/>
                                    </a:rPr>
                                    <m:t>    </m:t>
                                  </m:r>
                                  <m:r>
                                    <m:rPr>
                                      <m:nor/>
                                    </m:rPr>
                                    <a:rPr lang="en-US" altLang="zh-CN" kern="0" smtClean="0">
                                      <a:solidFill>
                                        <a:srgbClr val="003399"/>
                                      </a:solidFill>
                                      <a:latin typeface="Cambria Math" panose="02040503050406030204" pitchFamily="18" charset="0"/>
                                    </a:rPr>
                                    <m:t>other</m:t>
                                  </m:r>
                                  <m:r>
                                    <m:rPr>
                                      <m:nor/>
                                    </m:rPr>
                                    <a:rPr lang="en-US" altLang="zh-CN" kern="0" smtClean="0">
                                      <a:solidFill>
                                        <a:srgbClr val="003399"/>
                                      </a:solidFill>
                                      <a:latin typeface="Cambria Math" panose="02040503050406030204" pitchFamily="18" charset="0"/>
                                    </a:rPr>
                                    <m:t> </m:t>
                                  </m:r>
                                  <m:r>
                                    <m:rPr>
                                      <m:nor/>
                                    </m:rPr>
                                    <a:rPr lang="en-US" altLang="zh-CN" kern="0" smtClean="0">
                                      <a:solidFill>
                                        <a:srgbClr val="003399"/>
                                      </a:solidFill>
                                      <a:latin typeface="Cambria Math" panose="02040503050406030204" pitchFamily="18" charset="0"/>
                                    </a:rPr>
                                    <m:t>cases</m:t>
                                  </m:r>
                                  <m:r>
                                    <m:rPr>
                                      <m:nor/>
                                    </m:rPr>
                                    <a:rPr lang="en-US" altLang="zh-CN" kern="0" smtClean="0">
                                      <a:solidFill>
                                        <a:srgbClr val="003399"/>
                                      </a:solidFill>
                                      <a:latin typeface="Cambria Math" panose="02040503050406030204" pitchFamily="18" charset="0"/>
                                    </a:rPr>
                                    <m:t>                                      </m:t>
                                  </m:r>
                                </m:e>
                              </m:func>
                            </m:e>
                          </m:eqArr>
                        </m:e>
                      </m:d>
                    </m:oMath>
                  </m:oMathPara>
                </a14:m>
                <a:endParaRPr lang="en-US" altLang="zh-CN" kern="0" dirty="0"/>
              </a:p>
            </p:txBody>
          </p:sp>
        </mc:Choice>
        <mc:Fallback xmlns="">
          <p:sp>
            <p:nvSpPr>
              <p:cNvPr id="6" name="内容占位符 2">
                <a:extLst>
                  <a:ext uri="{FF2B5EF4-FFF2-40B4-BE49-F238E27FC236}">
                    <a16:creationId xmlns:a16="http://schemas.microsoft.com/office/drawing/2014/main" id="{474E9815-B8FA-4F6A-AFF4-5E1BF3C6AE08}"/>
                  </a:ext>
                </a:extLst>
              </p:cNvPr>
              <p:cNvSpPr txBox="1">
                <a:spLocks noRot="1" noChangeAspect="1" noMove="1" noResize="1" noEditPoints="1" noAdjustHandles="1" noChangeArrowheads="1" noChangeShapeType="1" noTextEdit="1"/>
              </p:cNvSpPr>
              <p:nvPr/>
            </p:nvSpPr>
            <p:spPr bwMode="auto">
              <a:xfrm>
                <a:off x="1006570" y="1294403"/>
                <a:ext cx="6944014" cy="1609284"/>
              </a:xfrm>
              <a:prstGeom prst="rect">
                <a:avLst/>
              </a:prstGeom>
              <a:blipFill>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
        <p:nvSpPr>
          <p:cNvPr id="7" name="标题 1">
            <a:extLst>
              <a:ext uri="{FF2B5EF4-FFF2-40B4-BE49-F238E27FC236}">
                <a16:creationId xmlns:a16="http://schemas.microsoft.com/office/drawing/2014/main" id="{69D9EBB1-E26F-4693-83B3-106C6D7D1AFE}"/>
              </a:ext>
            </a:extLst>
          </p:cNvPr>
          <p:cNvSpPr txBox="1">
            <a:spLocks/>
          </p:cNvSpPr>
          <p:nvPr/>
        </p:nvSpPr>
        <p:spPr bwMode="auto">
          <a:xfrm>
            <a:off x="15240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lvl1pPr algn="ctr" rtl="0" eaLnBrk="1" fontAlgn="base" hangingPunct="1">
              <a:lnSpc>
                <a:spcPct val="70000"/>
              </a:lnSpc>
              <a:spcBef>
                <a:spcPct val="0"/>
              </a:spcBef>
              <a:spcAft>
                <a:spcPct val="0"/>
              </a:spcAft>
              <a:defRPr kumimoji="1" sz="2400" baseline="0">
                <a:solidFill>
                  <a:schemeClr val="folHlink"/>
                </a:solidFill>
                <a:latin typeface="+mj-lt"/>
                <a:ea typeface="+mj-ea"/>
                <a:cs typeface="+mj-cs"/>
              </a:defRPr>
            </a:lvl1pPr>
            <a:lvl2pPr algn="ctr" rtl="0" eaLnBrk="1" fontAlgn="base" hangingPunct="1">
              <a:lnSpc>
                <a:spcPct val="70000"/>
              </a:lnSpc>
              <a:spcBef>
                <a:spcPct val="0"/>
              </a:spcBef>
              <a:spcAft>
                <a:spcPct val="0"/>
              </a:spcAft>
              <a:defRPr kumimoji="1" sz="2000">
                <a:solidFill>
                  <a:schemeClr val="folHlink"/>
                </a:solidFill>
                <a:latin typeface="Comic Sans MS" pitchFamily="92" charset="0"/>
              </a:defRPr>
            </a:lvl2pPr>
            <a:lvl3pPr algn="ctr" rtl="0" eaLnBrk="1" fontAlgn="base" hangingPunct="1">
              <a:lnSpc>
                <a:spcPct val="70000"/>
              </a:lnSpc>
              <a:spcBef>
                <a:spcPct val="0"/>
              </a:spcBef>
              <a:spcAft>
                <a:spcPct val="0"/>
              </a:spcAft>
              <a:defRPr kumimoji="1" sz="2000">
                <a:solidFill>
                  <a:schemeClr val="folHlink"/>
                </a:solidFill>
                <a:latin typeface="Comic Sans MS" pitchFamily="92" charset="0"/>
              </a:defRPr>
            </a:lvl3pPr>
            <a:lvl4pPr algn="ctr" rtl="0" eaLnBrk="1" fontAlgn="base" hangingPunct="1">
              <a:lnSpc>
                <a:spcPct val="70000"/>
              </a:lnSpc>
              <a:spcBef>
                <a:spcPct val="0"/>
              </a:spcBef>
              <a:spcAft>
                <a:spcPct val="0"/>
              </a:spcAft>
              <a:defRPr kumimoji="1" sz="2000">
                <a:solidFill>
                  <a:schemeClr val="folHlink"/>
                </a:solidFill>
                <a:latin typeface="Comic Sans MS" pitchFamily="92" charset="0"/>
              </a:defRPr>
            </a:lvl4pPr>
            <a:lvl5pPr algn="ctr" rtl="0" eaLnBrk="1" fontAlgn="base" hangingPunct="1">
              <a:lnSpc>
                <a:spcPct val="70000"/>
              </a:lnSpc>
              <a:spcBef>
                <a:spcPct val="0"/>
              </a:spcBef>
              <a:spcAft>
                <a:spcPct val="0"/>
              </a:spcAft>
              <a:defRPr kumimoji="1" sz="2000">
                <a:solidFill>
                  <a:schemeClr val="folHlink"/>
                </a:solidFill>
                <a:latin typeface="Comic Sans MS" pitchFamily="92" charset="0"/>
              </a:defRPr>
            </a:lvl5pPr>
            <a:lvl6pPr marL="457200" algn="ctr" rtl="0" eaLnBrk="1" fontAlgn="base" hangingPunct="1">
              <a:lnSpc>
                <a:spcPct val="70000"/>
              </a:lnSpc>
              <a:spcBef>
                <a:spcPct val="0"/>
              </a:spcBef>
              <a:spcAft>
                <a:spcPct val="0"/>
              </a:spcAft>
              <a:defRPr kumimoji="1" sz="2000">
                <a:solidFill>
                  <a:schemeClr val="folHlink"/>
                </a:solidFill>
                <a:latin typeface="Comic Sans MS" pitchFamily="92" charset="0"/>
              </a:defRPr>
            </a:lvl6pPr>
            <a:lvl7pPr marL="914400" algn="ctr" rtl="0" eaLnBrk="1" fontAlgn="base" hangingPunct="1">
              <a:lnSpc>
                <a:spcPct val="70000"/>
              </a:lnSpc>
              <a:spcBef>
                <a:spcPct val="0"/>
              </a:spcBef>
              <a:spcAft>
                <a:spcPct val="0"/>
              </a:spcAft>
              <a:defRPr kumimoji="1" sz="2000">
                <a:solidFill>
                  <a:schemeClr val="folHlink"/>
                </a:solidFill>
                <a:latin typeface="Comic Sans MS" pitchFamily="92" charset="0"/>
              </a:defRPr>
            </a:lvl7pPr>
            <a:lvl8pPr marL="1371600" algn="ctr" rtl="0" eaLnBrk="1" fontAlgn="base" hangingPunct="1">
              <a:lnSpc>
                <a:spcPct val="70000"/>
              </a:lnSpc>
              <a:spcBef>
                <a:spcPct val="0"/>
              </a:spcBef>
              <a:spcAft>
                <a:spcPct val="0"/>
              </a:spcAft>
              <a:defRPr kumimoji="1" sz="2000">
                <a:solidFill>
                  <a:schemeClr val="folHlink"/>
                </a:solidFill>
                <a:latin typeface="Comic Sans MS" pitchFamily="92" charset="0"/>
              </a:defRPr>
            </a:lvl8pPr>
            <a:lvl9pPr marL="1828800" algn="ctr" rtl="0" eaLnBrk="1" fontAlgn="base" hangingPunct="1">
              <a:lnSpc>
                <a:spcPct val="70000"/>
              </a:lnSpc>
              <a:spcBef>
                <a:spcPct val="0"/>
              </a:spcBef>
              <a:spcAft>
                <a:spcPct val="0"/>
              </a:spcAft>
              <a:defRPr kumimoji="1" sz="2000">
                <a:solidFill>
                  <a:schemeClr val="folHlink"/>
                </a:solidFill>
                <a:latin typeface="Comic Sans MS" pitchFamily="92" charset="0"/>
              </a:defRPr>
            </a:lvl9pPr>
          </a:lstStyle>
          <a:p>
            <a:r>
              <a:rPr lang="en-US" altLang="zh-CN" kern="0" dirty="0"/>
              <a:t>Solution to Tutorial Question</a:t>
            </a:r>
            <a:endParaRPr lang="zh-CN" altLang="en-US" kern="0" dirty="0"/>
          </a:p>
        </p:txBody>
      </p:sp>
    </p:spTree>
    <p:extLst>
      <p:ext uri="{BB962C8B-B14F-4D97-AF65-F5344CB8AC3E}">
        <p14:creationId xmlns:p14="http://schemas.microsoft.com/office/powerpoint/2010/main" val="2202900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0912"/>
            <a:ext cx="9144000" cy="457200"/>
          </a:xfrm>
        </p:spPr>
        <p:txBody>
          <a:bodyPr/>
          <a:lstStyle/>
          <a:p>
            <a:r>
              <a:rPr lang="en-US" dirty="0"/>
              <a:t>Back to Problem From an Old Exam</a:t>
            </a:r>
          </a:p>
        </p:txBody>
      </p:sp>
      <p:sp>
        <p:nvSpPr>
          <p:cNvPr id="4" name="Slide Number Placeholder 3"/>
          <p:cNvSpPr>
            <a:spLocks noGrp="1"/>
          </p:cNvSpPr>
          <p:nvPr>
            <p:ph type="sldNum" sz="quarter" idx="10"/>
          </p:nvPr>
        </p:nvSpPr>
        <p:spPr/>
        <p:txBody>
          <a:bodyPr/>
          <a:lstStyle/>
          <a:p>
            <a:fld id="{2783EFA4-6284-4AB8-B3E7-5E7F2FB51AB8}" type="slidenum">
              <a:rPr lang="en-US" altLang="en-US" smtClean="0"/>
              <a:pPr/>
              <a:t>17</a:t>
            </a:fld>
            <a:endParaRPr lang="en-US" alt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174D847-A0C3-3246-A548-AA2898EED9CB}"/>
                  </a:ext>
                </a:extLst>
              </p:cNvPr>
              <p:cNvSpPr txBox="1"/>
              <p:nvPr/>
            </p:nvSpPr>
            <p:spPr>
              <a:xfrm>
                <a:off x="233917" y="762000"/>
                <a:ext cx="8027582" cy="3170099"/>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2) A sequence of numbers  </a:t>
                </a:r>
                <a14:m>
                  <m:oMath xmlns:m="http://schemas.openxmlformats.org/officeDocument/2006/math">
                    <m:sSub>
                      <m:sSubPr>
                        <m:ctrlPr>
                          <a:rPr lang="en-US" sz="200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𝑎</m:t>
                        </m:r>
                      </m:e>
                      <m:sub>
                        <m:r>
                          <a:rPr lang="en-US" sz="2000" b="0" i="1" smtClean="0">
                            <a:latin typeface="Cambria Math" panose="02040503050406030204" pitchFamily="18" charset="0"/>
                            <a:cs typeface="Calibri" panose="020F0502020204030204" pitchFamily="34" charset="0"/>
                          </a:rPr>
                          <m:t>1</m:t>
                        </m:r>
                      </m:sub>
                    </m:sSub>
                    <m:r>
                      <a:rPr lang="en-US" sz="2000" b="0" i="1" smtClean="0">
                        <a:latin typeface="Cambria Math" panose="02040503050406030204" pitchFamily="18" charset="0"/>
                        <a:cs typeface="Calibri" panose="020F0502020204030204" pitchFamily="34" charset="0"/>
                      </a:rPr>
                      <m:t>,</m:t>
                    </m:r>
                    <m:sSub>
                      <m:sSubPr>
                        <m:ctrlPr>
                          <a:rPr lang="en-US" sz="2000" i="1">
                            <a:latin typeface="Cambria Math" panose="02040503050406030204" pitchFamily="18" charset="0"/>
                            <a:cs typeface="Calibri" panose="020F0502020204030204" pitchFamily="34" charset="0"/>
                          </a:rPr>
                        </m:ctrlPr>
                      </m:sSubPr>
                      <m:e>
                        <m:r>
                          <a:rPr lang="en-US" sz="2000" i="1">
                            <a:latin typeface="Cambria Math" panose="02040503050406030204" pitchFamily="18" charset="0"/>
                            <a:cs typeface="Calibri" panose="020F0502020204030204" pitchFamily="34" charset="0"/>
                          </a:rPr>
                          <m:t>𝑎</m:t>
                        </m:r>
                      </m:e>
                      <m:sub>
                        <m:r>
                          <a:rPr lang="en-US" sz="2000" i="1">
                            <a:latin typeface="Cambria Math" panose="02040503050406030204" pitchFamily="18" charset="0"/>
                            <a:cs typeface="Calibri" panose="020F0502020204030204" pitchFamily="34" charset="0"/>
                          </a:rPr>
                          <m:t>1</m:t>
                        </m:r>
                      </m:sub>
                    </m:sSub>
                    <m:r>
                      <a:rPr lang="en-US" sz="2000" b="0" i="1" smtClean="0">
                        <a:latin typeface="Cambria Math" panose="02040503050406030204" pitchFamily="18" charset="0"/>
                        <a:cs typeface="Calibri" panose="020F0502020204030204" pitchFamily="34" charset="0"/>
                      </a:rPr>
                      <m:t>,…</m:t>
                    </m:r>
                    <m:sSub>
                      <m:sSubPr>
                        <m:ctrlPr>
                          <a:rPr lang="en-US" sz="2000" i="1">
                            <a:latin typeface="Cambria Math" panose="02040503050406030204" pitchFamily="18" charset="0"/>
                            <a:cs typeface="Calibri" panose="020F0502020204030204" pitchFamily="34" charset="0"/>
                          </a:rPr>
                        </m:ctrlPr>
                      </m:sSubPr>
                      <m:e>
                        <m:r>
                          <a:rPr lang="en-US" sz="2000" i="1">
                            <a:latin typeface="Cambria Math" panose="02040503050406030204" pitchFamily="18" charset="0"/>
                            <a:cs typeface="Calibri" panose="020F0502020204030204" pitchFamily="34" charset="0"/>
                          </a:rPr>
                          <m:t>𝑎</m:t>
                        </m:r>
                      </m:e>
                      <m:sub>
                        <m:r>
                          <a:rPr lang="en-US" sz="2000" b="0" i="1" smtClean="0">
                            <a:latin typeface="Cambria Math" panose="02040503050406030204" pitchFamily="18" charset="0"/>
                            <a:cs typeface="Calibri" panose="020F0502020204030204" pitchFamily="34" charset="0"/>
                          </a:rPr>
                          <m:t>𝑛</m:t>
                        </m:r>
                      </m:sub>
                    </m:sSub>
                    <m:r>
                      <a:rPr lang="en-US" sz="2000" b="0" i="0" smtClean="0">
                        <a:latin typeface="Cambria Math" panose="02040503050406030204" pitchFamily="18" charset="0"/>
                        <a:cs typeface="Calibri" panose="020F0502020204030204" pitchFamily="34" charset="0"/>
                      </a:rPr>
                      <m:t>  </m:t>
                    </m:r>
                  </m:oMath>
                </a14:m>
                <a:r>
                  <a:rPr lang="en-US" sz="2000" dirty="0">
                    <a:latin typeface="Calibri" panose="020F0502020204030204" pitchFamily="34" charset="0"/>
                    <a:cs typeface="Calibri" panose="020F0502020204030204" pitchFamily="34" charset="0"/>
                  </a:rPr>
                  <a:t>is </a:t>
                </a:r>
                <a:r>
                  <a:rPr lang="en-US" sz="2000" i="1" dirty="0">
                    <a:solidFill>
                      <a:srgbClr val="C00000"/>
                    </a:solidFill>
                    <a:latin typeface="Calibri" panose="020F0502020204030204" pitchFamily="34" charset="0"/>
                    <a:cs typeface="Calibri" panose="020F0502020204030204" pitchFamily="34" charset="0"/>
                  </a:rPr>
                  <a:t>oscillating</a:t>
                </a:r>
                <a:r>
                  <a:rPr lang="en-US" sz="2000" dirty="0">
                    <a:latin typeface="Calibri" panose="020F0502020204030204" pitchFamily="34" charset="0"/>
                    <a:cs typeface="Calibri" panose="020F0502020204030204" pitchFamily="34" charset="0"/>
                  </a:rPr>
                  <a:t> if </a:t>
                </a:r>
              </a:p>
              <a:p>
                <a:r>
                  <a:rPr lang="en-US" sz="2000" dirty="0">
                    <a:solidFill>
                      <a:srgbClr val="C00000"/>
                    </a:solidFill>
                    <a:latin typeface="Calibri" panose="020F0502020204030204" pitchFamily="34" charset="0"/>
                    <a:cs typeface="Calibri" panose="020F0502020204030204" pitchFamily="34" charset="0"/>
                  </a:rPr>
                  <a:t> 		</a:t>
                </a:r>
                <a14:m>
                  <m:oMath xmlns:m="http://schemas.openxmlformats.org/officeDocument/2006/math">
                    <m:sSub>
                      <m:sSubPr>
                        <m:ctrlPr>
                          <a:rPr lang="en-US" sz="2000" i="1">
                            <a:solidFill>
                              <a:srgbClr val="C00000"/>
                            </a:solidFill>
                            <a:latin typeface="Cambria Math" panose="02040503050406030204" pitchFamily="18" charset="0"/>
                            <a:cs typeface="Calibri" panose="020F0502020204030204" pitchFamily="34" charset="0"/>
                          </a:rPr>
                        </m:ctrlPr>
                      </m:sSubPr>
                      <m:e>
                        <m:r>
                          <a:rPr lang="en-US" sz="2000" i="1">
                            <a:solidFill>
                              <a:srgbClr val="C00000"/>
                            </a:solidFill>
                            <a:latin typeface="Cambria Math" panose="02040503050406030204" pitchFamily="18" charset="0"/>
                            <a:cs typeface="Calibri" panose="020F0502020204030204" pitchFamily="34" charset="0"/>
                          </a:rPr>
                          <m:t>𝑎</m:t>
                        </m:r>
                      </m:e>
                      <m:sub>
                        <m:r>
                          <a:rPr lang="en-US" sz="2000" b="0" i="1" smtClean="0">
                            <a:solidFill>
                              <a:srgbClr val="C00000"/>
                            </a:solidFill>
                            <a:latin typeface="Cambria Math" panose="02040503050406030204" pitchFamily="18" charset="0"/>
                            <a:cs typeface="Calibri" panose="020F0502020204030204" pitchFamily="34" charset="0"/>
                          </a:rPr>
                          <m:t>𝑖</m:t>
                        </m:r>
                      </m:sub>
                    </m:sSub>
                    <m:r>
                      <a:rPr lang="en-US" sz="2000" b="0" i="1" smtClean="0">
                        <a:solidFill>
                          <a:srgbClr val="C00000"/>
                        </a:solidFill>
                        <a:latin typeface="Cambria Math" panose="02040503050406030204" pitchFamily="18" charset="0"/>
                        <a:cs typeface="Calibri" panose="020F0502020204030204" pitchFamily="34" charset="0"/>
                      </a:rPr>
                      <m:t>&lt;</m:t>
                    </m:r>
                    <m:sSub>
                      <m:sSubPr>
                        <m:ctrlPr>
                          <a:rPr lang="en-US" sz="2000" i="1">
                            <a:solidFill>
                              <a:srgbClr val="C00000"/>
                            </a:solidFill>
                            <a:latin typeface="Cambria Math" panose="02040503050406030204" pitchFamily="18" charset="0"/>
                            <a:cs typeface="Calibri" panose="020F0502020204030204" pitchFamily="34" charset="0"/>
                          </a:rPr>
                        </m:ctrlPr>
                      </m:sSubPr>
                      <m:e>
                        <m:r>
                          <a:rPr lang="en-US" sz="2000" i="1">
                            <a:solidFill>
                              <a:srgbClr val="C00000"/>
                            </a:solidFill>
                            <a:latin typeface="Cambria Math" panose="02040503050406030204" pitchFamily="18" charset="0"/>
                            <a:cs typeface="Calibri" panose="020F0502020204030204" pitchFamily="34" charset="0"/>
                          </a:rPr>
                          <m:t>𝑎</m:t>
                        </m:r>
                      </m:e>
                      <m:sub>
                        <m:r>
                          <a:rPr lang="en-US" sz="2000" b="0" i="1" smtClean="0">
                            <a:solidFill>
                              <a:srgbClr val="C00000"/>
                            </a:solidFill>
                            <a:latin typeface="Cambria Math" panose="02040503050406030204" pitchFamily="18" charset="0"/>
                            <a:cs typeface="Calibri" panose="020F0502020204030204" pitchFamily="34" charset="0"/>
                          </a:rPr>
                          <m:t>𝑖</m:t>
                        </m:r>
                        <m:r>
                          <a:rPr lang="en-US" sz="2000" b="0" i="1" smtClean="0">
                            <a:solidFill>
                              <a:srgbClr val="C00000"/>
                            </a:solidFill>
                            <a:latin typeface="Cambria Math" panose="02040503050406030204" pitchFamily="18" charset="0"/>
                            <a:cs typeface="Calibri" panose="020F0502020204030204" pitchFamily="34" charset="0"/>
                          </a:rPr>
                          <m:t>+1</m:t>
                        </m:r>
                      </m:sub>
                    </m:sSub>
                  </m:oMath>
                </a14:m>
                <a:r>
                  <a:rPr lang="en-US" sz="2000" dirty="0">
                    <a:solidFill>
                      <a:srgbClr val="C00000"/>
                    </a:solidFill>
                    <a:latin typeface="Calibri" panose="020F0502020204030204" pitchFamily="34" charset="0"/>
                    <a:cs typeface="Calibri" panose="020F0502020204030204" pitchFamily="34" charset="0"/>
                  </a:rPr>
                  <a:t> for every odd index </a:t>
                </a:r>
                <a:r>
                  <a:rPr lang="en-US" sz="2000" i="1" dirty="0" err="1">
                    <a:solidFill>
                      <a:srgbClr val="C00000"/>
                    </a:solidFill>
                    <a:latin typeface="Calibri" panose="020F0502020204030204" pitchFamily="34" charset="0"/>
                    <a:cs typeface="Calibri" panose="020F0502020204030204" pitchFamily="34" charset="0"/>
                  </a:rPr>
                  <a:t>i</a:t>
                </a:r>
                <a:r>
                  <a:rPr lang="en-US" sz="2000" dirty="0">
                    <a:solidFill>
                      <a:srgbClr val="C00000"/>
                    </a:solidFill>
                    <a:latin typeface="Calibri" panose="020F0502020204030204" pitchFamily="34" charset="0"/>
                    <a:cs typeface="Calibri" panose="020F0502020204030204" pitchFamily="34" charset="0"/>
                  </a:rPr>
                  <a:t> </a:t>
                </a:r>
              </a:p>
              <a:p>
                <a:r>
                  <a:rPr lang="en-US" sz="2000" dirty="0">
                    <a:solidFill>
                      <a:srgbClr val="C00000"/>
                    </a:solidFill>
                    <a:latin typeface="Calibri" panose="020F0502020204030204" pitchFamily="34" charset="0"/>
                    <a:cs typeface="Calibri" panose="020F0502020204030204" pitchFamily="34" charset="0"/>
                  </a:rPr>
                  <a:t>			     and</a:t>
                </a:r>
              </a:p>
              <a:p>
                <a:r>
                  <a:rPr lang="en-US" sz="2000" dirty="0">
                    <a:solidFill>
                      <a:srgbClr val="C00000"/>
                    </a:solidFill>
                    <a:latin typeface="Calibri" panose="020F0502020204030204" pitchFamily="34" charset="0"/>
                    <a:cs typeface="Calibri" panose="020F0502020204030204" pitchFamily="34" charset="0"/>
                  </a:rPr>
                  <a:t> 		</a:t>
                </a:r>
                <a14:m>
                  <m:oMath xmlns:m="http://schemas.openxmlformats.org/officeDocument/2006/math">
                    <m:sSub>
                      <m:sSubPr>
                        <m:ctrlPr>
                          <a:rPr lang="en-US" sz="2000" i="1">
                            <a:solidFill>
                              <a:srgbClr val="C00000"/>
                            </a:solidFill>
                            <a:latin typeface="Cambria Math" panose="02040503050406030204" pitchFamily="18" charset="0"/>
                            <a:cs typeface="Calibri" panose="020F0502020204030204" pitchFamily="34" charset="0"/>
                          </a:rPr>
                        </m:ctrlPr>
                      </m:sSubPr>
                      <m:e>
                        <m:r>
                          <a:rPr lang="en-US" sz="2000" i="1">
                            <a:solidFill>
                              <a:srgbClr val="C00000"/>
                            </a:solidFill>
                            <a:latin typeface="Cambria Math" panose="02040503050406030204" pitchFamily="18" charset="0"/>
                            <a:cs typeface="Calibri" panose="020F0502020204030204" pitchFamily="34" charset="0"/>
                          </a:rPr>
                          <m:t>𝑎</m:t>
                        </m:r>
                      </m:e>
                      <m:sub>
                        <m:r>
                          <a:rPr lang="en-US" sz="2000" i="1">
                            <a:solidFill>
                              <a:srgbClr val="C00000"/>
                            </a:solidFill>
                            <a:latin typeface="Cambria Math" panose="02040503050406030204" pitchFamily="18" charset="0"/>
                            <a:cs typeface="Calibri" panose="020F0502020204030204" pitchFamily="34" charset="0"/>
                          </a:rPr>
                          <m:t>𝑖</m:t>
                        </m:r>
                      </m:sub>
                    </m:sSub>
                    <m:r>
                      <a:rPr lang="en-US" sz="2000" b="0" i="1" smtClean="0">
                        <a:solidFill>
                          <a:srgbClr val="C00000"/>
                        </a:solidFill>
                        <a:latin typeface="Cambria Math" panose="02040503050406030204" pitchFamily="18" charset="0"/>
                        <a:cs typeface="Calibri" panose="020F0502020204030204" pitchFamily="34" charset="0"/>
                      </a:rPr>
                      <m:t>&gt;</m:t>
                    </m:r>
                    <m:sSub>
                      <m:sSubPr>
                        <m:ctrlPr>
                          <a:rPr lang="en-US" sz="2000" i="1">
                            <a:solidFill>
                              <a:srgbClr val="C00000"/>
                            </a:solidFill>
                            <a:latin typeface="Cambria Math" panose="02040503050406030204" pitchFamily="18" charset="0"/>
                            <a:cs typeface="Calibri" panose="020F0502020204030204" pitchFamily="34" charset="0"/>
                          </a:rPr>
                        </m:ctrlPr>
                      </m:sSubPr>
                      <m:e>
                        <m:r>
                          <a:rPr lang="en-US" sz="2000" i="1">
                            <a:solidFill>
                              <a:srgbClr val="C00000"/>
                            </a:solidFill>
                            <a:latin typeface="Cambria Math" panose="02040503050406030204" pitchFamily="18" charset="0"/>
                            <a:cs typeface="Calibri" panose="020F0502020204030204" pitchFamily="34" charset="0"/>
                          </a:rPr>
                          <m:t>𝑎</m:t>
                        </m:r>
                      </m:e>
                      <m:sub>
                        <m:r>
                          <a:rPr lang="en-US" sz="2000" i="1">
                            <a:solidFill>
                              <a:srgbClr val="C00000"/>
                            </a:solidFill>
                            <a:latin typeface="Cambria Math" panose="02040503050406030204" pitchFamily="18" charset="0"/>
                            <a:cs typeface="Calibri" panose="020F0502020204030204" pitchFamily="34" charset="0"/>
                          </a:rPr>
                          <m:t>𝑖</m:t>
                        </m:r>
                        <m:r>
                          <a:rPr lang="en-US" sz="2000" i="1">
                            <a:solidFill>
                              <a:srgbClr val="C00000"/>
                            </a:solidFill>
                            <a:latin typeface="Cambria Math" panose="02040503050406030204" pitchFamily="18" charset="0"/>
                            <a:cs typeface="Calibri" panose="020F0502020204030204" pitchFamily="34" charset="0"/>
                          </a:rPr>
                          <m:t>+1</m:t>
                        </m:r>
                      </m:sub>
                    </m:sSub>
                  </m:oMath>
                </a14:m>
                <a:r>
                  <a:rPr lang="en-US" sz="2000" dirty="0">
                    <a:solidFill>
                      <a:srgbClr val="C00000"/>
                    </a:solidFill>
                    <a:latin typeface="Calibri" panose="020F0502020204030204" pitchFamily="34" charset="0"/>
                    <a:cs typeface="Calibri" panose="020F0502020204030204" pitchFamily="34" charset="0"/>
                  </a:rPr>
                  <a:t> for every odd index </a:t>
                </a:r>
                <a:r>
                  <a:rPr lang="en-US" sz="2000" i="1" dirty="0" err="1">
                    <a:solidFill>
                      <a:srgbClr val="C00000"/>
                    </a:solidFill>
                    <a:latin typeface="Calibri" panose="020F0502020204030204" pitchFamily="34" charset="0"/>
                    <a:cs typeface="Calibri" panose="020F0502020204030204" pitchFamily="34" charset="0"/>
                  </a:rPr>
                  <a:t>i</a:t>
                </a:r>
                <a:r>
                  <a:rPr lang="en-US" sz="2000" dirty="0">
                    <a:solidFill>
                      <a:srgbClr val="C00000"/>
                    </a:solidFill>
                    <a:latin typeface="Calibri" panose="020F0502020204030204" pitchFamily="34" charset="0"/>
                    <a:cs typeface="Calibri" panose="020F0502020204030204" pitchFamily="34" charset="0"/>
                  </a:rPr>
                  <a:t> </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For example, the sequence below is oscillating. </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2, 7, 1, 8, 2, 6, 1, 8, 3 </a:t>
                </a:r>
                <a:br>
                  <a:rPr lang="en-US" sz="2000" dirty="0">
                    <a:latin typeface="Calibri" panose="020F0502020204030204" pitchFamily="34" charset="0"/>
                    <a:cs typeface="Calibri" panose="020F0502020204030204" pitchFamily="34" charset="0"/>
                  </a:rPr>
                </a:br>
                <a:endParaRPr lang="en-US" sz="2000"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Describe and analyze an efficient algorithm to find a longest oscillating subsequence in a sequence of </a:t>
                </a:r>
                <a:r>
                  <a:rPr lang="en-US" sz="2000" b="1" i="1" dirty="0">
                    <a:latin typeface="Calibri" panose="020F0502020204030204" pitchFamily="34" charset="0"/>
                    <a:cs typeface="Calibri" panose="020F0502020204030204" pitchFamily="34" charset="0"/>
                  </a:rPr>
                  <a:t>n</a:t>
                </a:r>
                <a:r>
                  <a:rPr lang="en-US" sz="2000" b="1" dirty="0">
                    <a:latin typeface="Calibri" panose="020F0502020204030204" pitchFamily="34" charset="0"/>
                    <a:cs typeface="Calibri" panose="020F0502020204030204" pitchFamily="34" charset="0"/>
                  </a:rPr>
                  <a:t> integers. </a:t>
                </a:r>
              </a:p>
            </p:txBody>
          </p:sp>
        </mc:Choice>
        <mc:Fallback xmlns="">
          <p:sp>
            <p:nvSpPr>
              <p:cNvPr id="6" name="TextBox 5">
                <a:extLst>
                  <a:ext uri="{FF2B5EF4-FFF2-40B4-BE49-F238E27FC236}">
                    <a16:creationId xmlns:a16="http://schemas.microsoft.com/office/drawing/2014/main" id="{A174D847-A0C3-3246-A548-AA2898EED9CB}"/>
                  </a:ext>
                </a:extLst>
              </p:cNvPr>
              <p:cNvSpPr txBox="1">
                <a:spLocks noRot="1" noChangeAspect="1" noMove="1" noResize="1" noEditPoints="1" noAdjustHandles="1" noChangeArrowheads="1" noChangeShapeType="1" noTextEdit="1"/>
              </p:cNvSpPr>
              <p:nvPr/>
            </p:nvSpPr>
            <p:spPr>
              <a:xfrm>
                <a:off x="233917" y="762000"/>
                <a:ext cx="8027582" cy="3170099"/>
              </a:xfrm>
              <a:prstGeom prst="rect">
                <a:avLst/>
              </a:prstGeom>
              <a:blipFill>
                <a:blip r:embed="rId2"/>
                <a:stretch>
                  <a:fillRect l="-631" t="-1200" b="-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3C2E12D-B153-9041-B3E3-7EE99B0DBB99}"/>
                  </a:ext>
                </a:extLst>
              </p:cNvPr>
              <p:cNvSpPr txBox="1"/>
              <p:nvPr/>
            </p:nvSpPr>
            <p:spPr>
              <a:xfrm>
                <a:off x="233916" y="4037147"/>
                <a:ext cx="8546099" cy="2246769"/>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Your algorithm only needs to output the </a:t>
                </a:r>
                <a:r>
                  <a:rPr lang="en-US" sz="2000" b="1" dirty="0">
                    <a:latin typeface="Calibri" panose="020F0502020204030204" pitchFamily="34" charset="0"/>
                    <a:cs typeface="Calibri" panose="020F0502020204030204" pitchFamily="34" charset="0"/>
                  </a:rPr>
                  <a:t>length</a:t>
                </a:r>
                <a:r>
                  <a:rPr lang="en-US" sz="2000" dirty="0">
                    <a:latin typeface="Calibri" panose="020F0502020204030204" pitchFamily="34" charset="0"/>
                    <a:cs typeface="Calibri" panose="020F0502020204030204" pitchFamily="34" charset="0"/>
                  </a:rPr>
                  <a:t> of the oscillating subsequence. </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For example if the input sequence is </a:t>
                </a:r>
                <a:r>
                  <a:rPr lang="en-US" sz="2000" dirty="0">
                    <a:solidFill>
                      <a:srgbClr val="C00000"/>
                    </a:solidFill>
                    <a:latin typeface="Calibri" panose="020F0502020204030204" pitchFamily="34" charset="0"/>
                    <a:cs typeface="Calibri" panose="020F0502020204030204" pitchFamily="34" charset="0"/>
                  </a:rPr>
                  <a:t>2, 4, 5, 1, 4, 2, 1</a:t>
                </a:r>
                <a:r>
                  <a:rPr lang="en-US" sz="2000" dirty="0">
                    <a:latin typeface="Calibri" panose="020F0502020204030204" pitchFamily="34" charset="0"/>
                    <a:cs typeface="Calibri" panose="020F0502020204030204" pitchFamily="34" charset="0"/>
                  </a:rPr>
                  <a:t>, your algorithm should output 5, corresponding to the subsequence </a:t>
                </a:r>
                <a:r>
                  <a:rPr lang="en-US" sz="2000" b="1" dirty="0">
                    <a:solidFill>
                      <a:srgbClr val="C00000"/>
                    </a:solidFill>
                    <a:latin typeface="Calibri" panose="020F0502020204030204" pitchFamily="34" charset="0"/>
                    <a:cs typeface="Calibri" panose="020F0502020204030204" pitchFamily="34" charset="0"/>
                  </a:rPr>
                  <a:t>2, 4, 1, 4, 1</a:t>
                </a:r>
                <a:r>
                  <a:rPr lang="en-US" sz="2000" dirty="0">
                    <a:latin typeface="Calibri" panose="020F0502020204030204" pitchFamily="34" charset="0"/>
                    <a:cs typeface="Calibri" panose="020F0502020204030204" pitchFamily="34" charset="0"/>
                  </a:rPr>
                  <a:t>, or </a:t>
                </a:r>
                <a:r>
                  <a:rPr lang="en-US" sz="2000" b="1" dirty="0">
                    <a:solidFill>
                      <a:srgbClr val="C00000"/>
                    </a:solidFill>
                    <a:latin typeface="Calibri" panose="020F0502020204030204" pitchFamily="34" charset="0"/>
                    <a:cs typeface="Calibri" panose="020F0502020204030204" pitchFamily="34" charset="0"/>
                  </a:rPr>
                  <a:t>2, 4, 1, 4, 2</a:t>
                </a:r>
                <a:r>
                  <a:rPr lang="en-US" sz="2000" dirty="0">
                    <a:latin typeface="Calibri" panose="020F0502020204030204" pitchFamily="34" charset="0"/>
                    <a:cs typeface="Calibri" panose="020F0502020204030204" pitchFamily="34" charset="0"/>
                  </a:rPr>
                  <a:t>, or any other such subsequence. </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For full credit, your algorithm should run in</a:t>
                </a:r>
                <a14:m>
                  <m:oMath xmlns:m="http://schemas.openxmlformats.org/officeDocument/2006/math">
                    <m:r>
                      <a:rPr lang="en-US" sz="2000" b="0" i="0" smtClean="0">
                        <a:latin typeface="Cambria Math" panose="02040503050406030204" pitchFamily="18" charset="0"/>
                        <a:cs typeface="Calibri" panose="020F0502020204030204" pitchFamily="34" charset="0"/>
                      </a:rPr>
                      <m:t>   </m:t>
                    </m:r>
                    <m:r>
                      <a:rPr lang="en-US" sz="2000" b="0" i="1" smtClean="0">
                        <a:latin typeface="Cambria Math" panose="02040503050406030204" pitchFamily="18" charset="0"/>
                        <a:cs typeface="Calibri" panose="020F0502020204030204" pitchFamily="34" charset="0"/>
                      </a:rPr>
                      <m:t>𝑂</m:t>
                    </m:r>
                    <m:d>
                      <m:dPr>
                        <m:ctrlPr>
                          <a:rPr lang="en-US" sz="2000" b="0" i="1" smtClean="0">
                            <a:latin typeface="Cambria Math" panose="02040503050406030204" pitchFamily="18" charset="0"/>
                            <a:cs typeface="Calibri" panose="020F0502020204030204" pitchFamily="34" charset="0"/>
                          </a:rPr>
                        </m:ctrlPr>
                      </m:dPr>
                      <m:e>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𝑛</m:t>
                            </m:r>
                          </m:e>
                          <m:sup>
                            <m:r>
                              <a:rPr lang="en-US" sz="2000" b="0" i="1" smtClean="0">
                                <a:latin typeface="Cambria Math" panose="02040503050406030204" pitchFamily="18" charset="0"/>
                                <a:cs typeface="Calibri" panose="020F0502020204030204" pitchFamily="34" charset="0"/>
                              </a:rPr>
                              <m:t>2</m:t>
                            </m:r>
                          </m:sup>
                        </m:sSup>
                      </m:e>
                    </m:d>
                  </m:oMath>
                </a14:m>
                <a:r>
                  <a:rPr lang="en-US" sz="2000" dirty="0">
                    <a:latin typeface="Calibri" panose="020F0502020204030204" pitchFamily="34" charset="0"/>
                    <a:cs typeface="Calibri" panose="020F0502020204030204" pitchFamily="34" charset="0"/>
                  </a:rPr>
                  <a:t>  time.</a:t>
                </a:r>
              </a:p>
            </p:txBody>
          </p:sp>
        </mc:Choice>
        <mc:Fallback xmlns="">
          <p:sp>
            <p:nvSpPr>
              <p:cNvPr id="7" name="TextBox 6">
                <a:extLst>
                  <a:ext uri="{FF2B5EF4-FFF2-40B4-BE49-F238E27FC236}">
                    <a16:creationId xmlns:a16="http://schemas.microsoft.com/office/drawing/2014/main" id="{F3C2E12D-B153-9041-B3E3-7EE99B0DBB99}"/>
                  </a:ext>
                </a:extLst>
              </p:cNvPr>
              <p:cNvSpPr txBox="1">
                <a:spLocks noRot="1" noChangeAspect="1" noMove="1" noResize="1" noEditPoints="1" noAdjustHandles="1" noChangeArrowheads="1" noChangeShapeType="1" noTextEdit="1"/>
              </p:cNvSpPr>
              <p:nvPr/>
            </p:nvSpPr>
            <p:spPr>
              <a:xfrm>
                <a:off x="233916" y="4037147"/>
                <a:ext cx="8546099" cy="2246769"/>
              </a:xfrm>
              <a:prstGeom prst="rect">
                <a:avLst/>
              </a:prstGeom>
              <a:blipFill>
                <a:blip r:embed="rId3"/>
                <a:stretch>
                  <a:fillRect l="-593" t="-1124" b="-3371"/>
                </a:stretch>
              </a:blipFill>
            </p:spPr>
            <p:txBody>
              <a:bodyPr/>
              <a:lstStyle/>
              <a:p>
                <a:r>
                  <a:rPr lang="en-US">
                    <a:noFill/>
                  </a:rPr>
                  <a:t> </a:t>
                </a:r>
              </a:p>
            </p:txBody>
          </p:sp>
        </mc:Fallback>
      </mc:AlternateContent>
    </p:spTree>
    <p:extLst>
      <p:ext uri="{BB962C8B-B14F-4D97-AF65-F5344CB8AC3E}">
        <p14:creationId xmlns:p14="http://schemas.microsoft.com/office/powerpoint/2010/main" val="3107939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4" name="Slide Number Placeholder 3"/>
          <p:cNvSpPr>
            <a:spLocks noGrp="1"/>
          </p:cNvSpPr>
          <p:nvPr>
            <p:ph type="sldNum" sz="quarter" idx="10"/>
          </p:nvPr>
        </p:nvSpPr>
        <p:spPr/>
        <p:txBody>
          <a:bodyPr/>
          <a:lstStyle/>
          <a:p>
            <a:fld id="{2783EFA4-6284-4AB8-B3E7-5E7F2FB51AB8}" type="slidenum">
              <a:rPr lang="en-US" altLang="en-US" smtClean="0"/>
              <a:pPr/>
              <a:t>18</a:t>
            </a:fld>
            <a:endParaRPr lang="en-US" altLang="en-US" dirty="0"/>
          </a:p>
        </p:txBody>
      </p:sp>
      <p:sp>
        <p:nvSpPr>
          <p:cNvPr id="5" name="TextBox 4"/>
          <p:cNvSpPr txBox="1"/>
          <p:nvPr/>
        </p:nvSpPr>
        <p:spPr>
          <a:xfrm>
            <a:off x="546865" y="762000"/>
            <a:ext cx="5007934" cy="400110"/>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Uses similar idea to tutorial solution.</a:t>
            </a:r>
          </a:p>
        </p:txBody>
      </p:sp>
      <mc:AlternateContent xmlns:mc="http://schemas.openxmlformats.org/markup-compatibility/2006" xmlns:a14="http://schemas.microsoft.com/office/drawing/2010/main">
        <mc:Choice Requires="a14">
          <p:sp>
            <p:nvSpPr>
              <p:cNvPr id="6" name="TextBox 5"/>
              <p:cNvSpPr txBox="1"/>
              <p:nvPr/>
            </p:nvSpPr>
            <p:spPr>
              <a:xfrm>
                <a:off x="546865" y="1309739"/>
                <a:ext cx="8597135" cy="830997"/>
              </a:xfrm>
              <a:prstGeom prst="rect">
                <a:avLst/>
              </a:prstGeom>
              <a:noFill/>
            </p:spPr>
            <p:txBody>
              <a:bodyPr wrap="square" rtlCol="0">
                <a:spAutoFit/>
              </a:bodyPr>
              <a:lstStyle/>
              <a:p>
                <a:r>
                  <a:rPr lang="en-US" sz="2400" dirty="0">
                    <a:solidFill>
                      <a:srgbClr val="006600"/>
                    </a:solidFill>
                    <a:latin typeface="Calibri" panose="020F0502020204030204" pitchFamily="34" charset="0"/>
                    <a:cs typeface="Calibri" panose="020F0502020204030204" pitchFamily="34" charset="0"/>
                  </a:rPr>
                  <a:t>Let  </a:t>
                </a:r>
                <a14:m>
                  <m:oMath xmlns:m="http://schemas.openxmlformats.org/officeDocument/2006/math">
                    <m:r>
                      <a:rPr lang="en-US" sz="2400" b="0" i="1" smtClean="0">
                        <a:solidFill>
                          <a:srgbClr val="006600"/>
                        </a:solidFill>
                        <a:latin typeface="Cambria Math" panose="02040503050406030204" pitchFamily="18" charset="0"/>
                        <a:cs typeface="Calibri" panose="020F0502020204030204" pitchFamily="34" charset="0"/>
                      </a:rPr>
                      <m:t>𝑜</m:t>
                    </m:r>
                    <m:r>
                      <a:rPr lang="en-US" sz="2400" b="0" i="1" smtClean="0">
                        <a:solidFill>
                          <a:srgbClr val="006600"/>
                        </a:solidFill>
                        <a:latin typeface="Cambria Math" panose="02040503050406030204" pitchFamily="18" charset="0"/>
                        <a:cs typeface="Calibri" panose="020F0502020204030204" pitchFamily="34" charset="0"/>
                      </a:rPr>
                      <m:t>[</m:t>
                    </m:r>
                    <m:r>
                      <a:rPr lang="en-US" sz="2400" b="0" i="1" smtClean="0">
                        <a:solidFill>
                          <a:srgbClr val="006600"/>
                        </a:solidFill>
                        <a:latin typeface="Cambria Math" panose="02040503050406030204" pitchFamily="18" charset="0"/>
                        <a:cs typeface="Calibri" panose="020F0502020204030204" pitchFamily="34" charset="0"/>
                      </a:rPr>
                      <m:t>𝑖</m:t>
                    </m:r>
                    <m:r>
                      <a:rPr lang="en-US" sz="2400" b="0" i="1" smtClean="0">
                        <a:solidFill>
                          <a:srgbClr val="006600"/>
                        </a:solidFill>
                        <a:latin typeface="Cambria Math" panose="02040503050406030204" pitchFamily="18" charset="0"/>
                        <a:cs typeface="Calibri" panose="020F0502020204030204" pitchFamily="34" charset="0"/>
                      </a:rPr>
                      <m:t>]</m:t>
                    </m:r>
                  </m:oMath>
                </a14:m>
                <a:r>
                  <a:rPr lang="en-US" sz="2400" dirty="0">
                    <a:solidFill>
                      <a:srgbClr val="006600"/>
                    </a:solidFill>
                    <a:latin typeface="Calibri" panose="020F0502020204030204" pitchFamily="34" charset="0"/>
                    <a:cs typeface="Calibri" panose="020F0502020204030204" pitchFamily="34" charset="0"/>
                  </a:rPr>
                  <a:t> be the length of the longest oscillating subsequence that ends at  </a:t>
                </a:r>
                <a14:m>
                  <m:oMath xmlns:m="http://schemas.openxmlformats.org/officeDocument/2006/math">
                    <m:sSub>
                      <m:sSubPr>
                        <m:ctrlPr>
                          <a:rPr lang="en-US" sz="2400" i="1" smtClean="0">
                            <a:solidFill>
                              <a:srgbClr val="006600"/>
                            </a:solidFill>
                            <a:latin typeface="Cambria Math" panose="02040503050406030204" pitchFamily="18" charset="0"/>
                            <a:cs typeface="Calibri" panose="020F0502020204030204" pitchFamily="34" charset="0"/>
                          </a:rPr>
                        </m:ctrlPr>
                      </m:sSubPr>
                      <m:e>
                        <m:r>
                          <a:rPr lang="en-US" sz="2400" b="0" i="1" smtClean="0">
                            <a:solidFill>
                              <a:srgbClr val="006600"/>
                            </a:solidFill>
                            <a:latin typeface="Cambria Math" panose="02040503050406030204" pitchFamily="18" charset="0"/>
                            <a:cs typeface="Calibri" panose="020F0502020204030204" pitchFamily="34" charset="0"/>
                          </a:rPr>
                          <m:t>𝑎</m:t>
                        </m:r>
                      </m:e>
                      <m:sub>
                        <m:r>
                          <a:rPr lang="en-US" sz="2400" b="0" i="1" smtClean="0">
                            <a:solidFill>
                              <a:srgbClr val="006600"/>
                            </a:solidFill>
                            <a:latin typeface="Cambria Math" panose="02040503050406030204" pitchFamily="18" charset="0"/>
                            <a:cs typeface="Calibri" panose="020F0502020204030204" pitchFamily="34" charset="0"/>
                          </a:rPr>
                          <m:t>𝑖</m:t>
                        </m:r>
                      </m:sub>
                    </m:sSub>
                  </m:oMath>
                </a14:m>
                <a:r>
                  <a:rPr lang="en-US" sz="2400" dirty="0">
                    <a:solidFill>
                      <a:srgbClr val="006600"/>
                    </a:solidFill>
                    <a:latin typeface="Calibri" panose="020F0502020204030204" pitchFamily="34" charset="0"/>
                    <a:cs typeface="Calibri" panose="020F0502020204030204" pitchFamily="34" charset="0"/>
                  </a:rPr>
                  <a:t> and has an odd length; </a:t>
                </a:r>
              </a:p>
            </p:txBody>
          </p:sp>
        </mc:Choice>
        <mc:Fallback xmlns="">
          <p:sp>
            <p:nvSpPr>
              <p:cNvPr id="6" name="TextBox 5"/>
              <p:cNvSpPr txBox="1">
                <a:spLocks noRot="1" noChangeAspect="1" noMove="1" noResize="1" noEditPoints="1" noAdjustHandles="1" noChangeArrowheads="1" noChangeShapeType="1" noTextEdit="1"/>
              </p:cNvSpPr>
              <p:nvPr/>
            </p:nvSpPr>
            <p:spPr>
              <a:xfrm>
                <a:off x="546865" y="1309739"/>
                <a:ext cx="8597135" cy="830997"/>
              </a:xfrm>
              <a:prstGeom prst="rect">
                <a:avLst/>
              </a:prstGeom>
              <a:blipFill>
                <a:blip r:embed="rId2"/>
                <a:stretch>
                  <a:fillRect l="-1032" t="-2985" b="-134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46865" y="2170805"/>
                <a:ext cx="8597135" cy="830997"/>
              </a:xfrm>
              <a:prstGeom prst="rect">
                <a:avLst/>
              </a:prstGeom>
              <a:noFill/>
            </p:spPr>
            <p:txBody>
              <a:bodyPr wrap="square" rtlCol="0">
                <a:spAutoFit/>
              </a:bodyPr>
              <a:lstStyle/>
              <a:p>
                <a:r>
                  <a:rPr lang="en-US" sz="2400" dirty="0">
                    <a:solidFill>
                      <a:srgbClr val="006600"/>
                    </a:solidFill>
                    <a:latin typeface="Calibri" panose="020F0502020204030204" pitchFamily="34" charset="0"/>
                    <a:cs typeface="Calibri" panose="020F0502020204030204" pitchFamily="34" charset="0"/>
                  </a:rPr>
                  <a:t>Let  e</a:t>
                </a:r>
                <a14:m>
                  <m:oMath xmlns:m="http://schemas.openxmlformats.org/officeDocument/2006/math">
                    <m:r>
                      <a:rPr lang="en-US" sz="2400" b="0" i="1" smtClean="0">
                        <a:solidFill>
                          <a:srgbClr val="006600"/>
                        </a:solidFill>
                        <a:latin typeface="Cambria Math" panose="02040503050406030204" pitchFamily="18" charset="0"/>
                        <a:cs typeface="Calibri" panose="020F0502020204030204" pitchFamily="34" charset="0"/>
                      </a:rPr>
                      <m:t>[</m:t>
                    </m:r>
                    <m:r>
                      <a:rPr lang="en-US" sz="2400" b="0" i="1" smtClean="0">
                        <a:solidFill>
                          <a:srgbClr val="006600"/>
                        </a:solidFill>
                        <a:latin typeface="Cambria Math" panose="02040503050406030204" pitchFamily="18" charset="0"/>
                        <a:cs typeface="Calibri" panose="020F0502020204030204" pitchFamily="34" charset="0"/>
                      </a:rPr>
                      <m:t>𝑖</m:t>
                    </m:r>
                    <m:r>
                      <a:rPr lang="en-US" sz="2400" b="0" i="1" smtClean="0">
                        <a:solidFill>
                          <a:srgbClr val="006600"/>
                        </a:solidFill>
                        <a:latin typeface="Cambria Math" panose="02040503050406030204" pitchFamily="18" charset="0"/>
                        <a:cs typeface="Calibri" panose="020F0502020204030204" pitchFamily="34" charset="0"/>
                      </a:rPr>
                      <m:t>]</m:t>
                    </m:r>
                  </m:oMath>
                </a14:m>
                <a:r>
                  <a:rPr lang="en-US" sz="2400" dirty="0">
                    <a:solidFill>
                      <a:srgbClr val="006600"/>
                    </a:solidFill>
                    <a:latin typeface="Calibri" panose="020F0502020204030204" pitchFamily="34" charset="0"/>
                    <a:cs typeface="Calibri" panose="020F0502020204030204" pitchFamily="34" charset="0"/>
                  </a:rPr>
                  <a:t> be the length of the longest oscillating subsequence that ends at  </a:t>
                </a:r>
                <a14:m>
                  <m:oMath xmlns:m="http://schemas.openxmlformats.org/officeDocument/2006/math">
                    <m:sSub>
                      <m:sSubPr>
                        <m:ctrlPr>
                          <a:rPr lang="en-US" sz="2400" i="1" smtClean="0">
                            <a:solidFill>
                              <a:srgbClr val="006600"/>
                            </a:solidFill>
                            <a:latin typeface="Cambria Math" panose="02040503050406030204" pitchFamily="18" charset="0"/>
                            <a:cs typeface="Calibri" panose="020F0502020204030204" pitchFamily="34" charset="0"/>
                          </a:rPr>
                        </m:ctrlPr>
                      </m:sSubPr>
                      <m:e>
                        <m:r>
                          <a:rPr lang="en-US" sz="2400" b="0" i="1" smtClean="0">
                            <a:solidFill>
                              <a:srgbClr val="006600"/>
                            </a:solidFill>
                            <a:latin typeface="Cambria Math" panose="02040503050406030204" pitchFamily="18" charset="0"/>
                            <a:cs typeface="Calibri" panose="020F0502020204030204" pitchFamily="34" charset="0"/>
                          </a:rPr>
                          <m:t>𝑎</m:t>
                        </m:r>
                      </m:e>
                      <m:sub>
                        <m:r>
                          <a:rPr lang="en-US" sz="2400" b="0" i="1" smtClean="0">
                            <a:solidFill>
                              <a:srgbClr val="006600"/>
                            </a:solidFill>
                            <a:latin typeface="Cambria Math" panose="02040503050406030204" pitchFamily="18" charset="0"/>
                            <a:cs typeface="Calibri" panose="020F0502020204030204" pitchFamily="34" charset="0"/>
                          </a:rPr>
                          <m:t>𝑖</m:t>
                        </m:r>
                      </m:sub>
                    </m:sSub>
                  </m:oMath>
                </a14:m>
                <a:r>
                  <a:rPr lang="en-US" sz="2400" dirty="0">
                    <a:solidFill>
                      <a:srgbClr val="006600"/>
                    </a:solidFill>
                    <a:latin typeface="Calibri" panose="020F0502020204030204" pitchFamily="34" charset="0"/>
                    <a:cs typeface="Calibri" panose="020F0502020204030204" pitchFamily="34" charset="0"/>
                  </a:rPr>
                  <a:t> and has an even length; </a:t>
                </a:r>
              </a:p>
            </p:txBody>
          </p:sp>
        </mc:Choice>
        <mc:Fallback xmlns="">
          <p:sp>
            <p:nvSpPr>
              <p:cNvPr id="7" name="TextBox 6"/>
              <p:cNvSpPr txBox="1">
                <a:spLocks noRot="1" noChangeAspect="1" noMove="1" noResize="1" noEditPoints="1" noAdjustHandles="1" noChangeArrowheads="1" noChangeShapeType="1" noTextEdit="1"/>
              </p:cNvSpPr>
              <p:nvPr/>
            </p:nvSpPr>
            <p:spPr>
              <a:xfrm>
                <a:off x="546865" y="2170805"/>
                <a:ext cx="8597135" cy="830997"/>
              </a:xfrm>
              <a:prstGeom prst="rect">
                <a:avLst/>
              </a:prstGeom>
              <a:blipFill>
                <a:blip r:embed="rId3"/>
                <a:stretch>
                  <a:fillRect l="-1032" t="-3030" b="-151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46865" y="3118655"/>
                <a:ext cx="5241851" cy="461665"/>
              </a:xfrm>
              <a:prstGeom prst="rect">
                <a:avLst/>
              </a:prstGeom>
              <a:noFill/>
            </p:spPr>
            <p:txBody>
              <a:bodyPr wrap="square" rtlCol="0">
                <a:spAutoFit/>
              </a:bodyPr>
              <a:lstStyle/>
              <a:p>
                <a:r>
                  <a:rPr lang="en-US" sz="2400" dirty="0"/>
                  <a:t>Base Case: </a:t>
                </a:r>
                <a14:m>
                  <m:oMath xmlns:m="http://schemas.openxmlformats.org/officeDocument/2006/math">
                    <m:r>
                      <a:rPr lang="en-US" sz="2400" i="1">
                        <a:latin typeface="Cambria Math" panose="02040503050406030204" pitchFamily="18" charset="0"/>
                        <a:cs typeface="Calibri" panose="020F0502020204030204" pitchFamily="34" charset="0"/>
                      </a:rPr>
                      <m:t>𝑜</m:t>
                    </m:r>
                    <m:d>
                      <m:dPr>
                        <m:begChr m:val="["/>
                        <m:endChr m:val="]"/>
                        <m:ctrlPr>
                          <a:rPr lang="en-US" sz="2400" i="1">
                            <a:latin typeface="Cambria Math" panose="02040503050406030204" pitchFamily="18" charset="0"/>
                            <a:cs typeface="Calibri" panose="020F0502020204030204" pitchFamily="34" charset="0"/>
                          </a:rPr>
                        </m:ctrlPr>
                      </m:dPr>
                      <m:e>
                        <m:r>
                          <a:rPr lang="en-US" sz="2400" b="0" i="1" smtClean="0">
                            <a:latin typeface="Cambria Math" panose="02040503050406030204" pitchFamily="18" charset="0"/>
                            <a:cs typeface="Calibri" panose="020F0502020204030204" pitchFamily="34" charset="0"/>
                          </a:rPr>
                          <m:t>1</m:t>
                        </m:r>
                      </m:e>
                    </m:d>
                    <m:r>
                      <a:rPr lang="en-US" sz="2400" b="0" i="1" smtClean="0">
                        <a:latin typeface="Cambria Math" panose="02040503050406030204" pitchFamily="18" charset="0"/>
                        <a:cs typeface="Calibri" panose="020F0502020204030204" pitchFamily="34" charset="0"/>
                      </a:rPr>
                      <m:t>=1;   </m:t>
                    </m:r>
                    <m:r>
                      <a:rPr lang="en-US" sz="2400" b="0" i="1" smtClean="0">
                        <a:latin typeface="Cambria Math" panose="02040503050406030204" pitchFamily="18" charset="0"/>
                        <a:cs typeface="Calibri" panose="020F0502020204030204" pitchFamily="34" charset="0"/>
                      </a:rPr>
                      <m:t>𝑒</m:t>
                    </m:r>
                    <m:d>
                      <m:dPr>
                        <m:begChr m:val="["/>
                        <m:endChr m:val="]"/>
                        <m:ctrlPr>
                          <a:rPr lang="en-US" sz="2400" b="0" i="1" smtClean="0">
                            <a:solidFill>
                              <a:schemeClr val="tx1"/>
                            </a:solidFill>
                            <a:latin typeface="Cambria Math" panose="02040503050406030204" pitchFamily="18" charset="0"/>
                            <a:cs typeface="Calibri" panose="020F0502020204030204" pitchFamily="34" charset="0"/>
                          </a:rPr>
                        </m:ctrlPr>
                      </m:dPr>
                      <m:e>
                        <m:r>
                          <a:rPr lang="en-US" sz="2400" b="0" i="1" smtClean="0">
                            <a:solidFill>
                              <a:schemeClr val="tx1"/>
                            </a:solidFill>
                            <a:latin typeface="Cambria Math" panose="02040503050406030204" pitchFamily="18" charset="0"/>
                            <a:cs typeface="Calibri" panose="020F0502020204030204" pitchFamily="34" charset="0"/>
                          </a:rPr>
                          <m:t>1</m:t>
                        </m:r>
                      </m:e>
                    </m:d>
                    <m:r>
                      <a:rPr lang="en-US" sz="2400" b="0" i="1" smtClean="0">
                        <a:solidFill>
                          <a:schemeClr val="tx1"/>
                        </a:solidFill>
                        <a:latin typeface="Cambria Math" panose="02040503050406030204" pitchFamily="18" charset="0"/>
                        <a:cs typeface="Calibri" panose="020F0502020204030204" pitchFamily="34" charset="0"/>
                      </a:rPr>
                      <m:t>=</m:t>
                    </m:r>
                    <m:r>
                      <m:rPr>
                        <m:brk m:alnAt="7"/>
                      </m:rPr>
                      <a:rPr lang="en-US" altLang="zh-CN" sz="2400" i="1" kern="0">
                        <a:solidFill>
                          <a:schemeClr val="tx1"/>
                        </a:solidFill>
                        <a:latin typeface="Cambria Math" panose="02040503050406030204" pitchFamily="18" charset="0"/>
                      </a:rPr>
                      <m:t>−</m:t>
                    </m:r>
                    <m:r>
                      <a:rPr lang="en-US" altLang="zh-CN" sz="2400" i="1" ker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cs typeface="Calibri" panose="020F0502020204030204" pitchFamily="34" charset="0"/>
                      </a:rPr>
                      <m:t>. </m:t>
                    </m:r>
                  </m:oMath>
                </a14:m>
                <a:r>
                  <a:rPr lang="en-US" sz="2400" dirty="0">
                    <a:solidFill>
                      <a:schemeClr val="tx1"/>
                    </a:solidFill>
                    <a:latin typeface="Calibri" panose="020F0502020204030204" pitchFamily="34" charset="0"/>
                    <a:cs typeface="Calibri" panose="020F0502020204030204" pitchFamily="34" charset="0"/>
                  </a:rPr>
                  <a:t>  </a:t>
                </a:r>
                <a:endParaRPr lang="en-US"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546865" y="3118655"/>
                <a:ext cx="5241851" cy="461665"/>
              </a:xfrm>
              <a:prstGeom prst="rect">
                <a:avLst/>
              </a:prstGeom>
              <a:blipFill>
                <a:blip r:embed="rId4"/>
                <a:stretch>
                  <a:fillRect l="-1691" t="-10811" b="-27027"/>
                </a:stretch>
              </a:blipFill>
            </p:spPr>
            <p:txBody>
              <a:bodyPr/>
              <a:lstStyle/>
              <a:p>
                <a:r>
                  <a:rPr lang="en-US">
                    <a:noFill/>
                  </a:rPr>
                  <a:t> </a:t>
                </a:r>
              </a:p>
            </p:txBody>
          </p:sp>
        </mc:Fallback>
      </mc:AlternateContent>
    </p:spTree>
    <p:extLst>
      <p:ext uri="{BB962C8B-B14F-4D97-AF65-F5344CB8AC3E}">
        <p14:creationId xmlns:p14="http://schemas.microsoft.com/office/powerpoint/2010/main" val="1840571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4" name="Slide Number Placeholder 3"/>
          <p:cNvSpPr>
            <a:spLocks noGrp="1"/>
          </p:cNvSpPr>
          <p:nvPr>
            <p:ph type="sldNum" sz="quarter" idx="10"/>
          </p:nvPr>
        </p:nvSpPr>
        <p:spPr/>
        <p:txBody>
          <a:bodyPr/>
          <a:lstStyle/>
          <a:p>
            <a:fld id="{2783EFA4-6284-4AB8-B3E7-5E7F2FB51AB8}" type="slidenum">
              <a:rPr lang="en-US" altLang="en-US" smtClean="0"/>
              <a:pPr/>
              <a:t>19</a:t>
            </a:fld>
            <a:endParaRPr lang="en-US" altLang="en-US" dirty="0"/>
          </a:p>
        </p:txBody>
      </p:sp>
      <p:sp>
        <p:nvSpPr>
          <p:cNvPr id="5" name="TextBox 4"/>
          <p:cNvSpPr txBox="1"/>
          <p:nvPr/>
        </p:nvSpPr>
        <p:spPr>
          <a:xfrm>
            <a:off x="546865" y="762000"/>
            <a:ext cx="5007934" cy="400110"/>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Uses similar idea to tutorial solution.</a:t>
            </a:r>
          </a:p>
        </p:txBody>
      </p:sp>
      <mc:AlternateContent xmlns:mc="http://schemas.openxmlformats.org/markup-compatibility/2006" xmlns:a14="http://schemas.microsoft.com/office/drawing/2010/main">
        <mc:Choice Requires="a14">
          <p:sp>
            <p:nvSpPr>
              <p:cNvPr id="6" name="TextBox 5"/>
              <p:cNvSpPr txBox="1"/>
              <p:nvPr/>
            </p:nvSpPr>
            <p:spPr>
              <a:xfrm>
                <a:off x="546865" y="1309739"/>
                <a:ext cx="8597135" cy="830997"/>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Let  </a:t>
                </a:r>
                <a14:m>
                  <m:oMath xmlns:m="http://schemas.openxmlformats.org/officeDocument/2006/math">
                    <m:r>
                      <a:rPr lang="en-US" sz="2400" b="0" i="1" smtClean="0">
                        <a:latin typeface="Cambria Math" panose="02040503050406030204" pitchFamily="18" charset="0"/>
                        <a:cs typeface="Calibri" panose="020F0502020204030204" pitchFamily="34" charset="0"/>
                      </a:rPr>
                      <m:t>𝑜</m:t>
                    </m:r>
                    <m:r>
                      <a:rPr lang="en-US" sz="2400" b="0" i="1" smtClean="0">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𝑖</m:t>
                    </m:r>
                    <m:r>
                      <a:rPr lang="en-US" sz="2400" b="0" i="1" smtClean="0">
                        <a:latin typeface="Cambria Math" panose="02040503050406030204" pitchFamily="18" charset="0"/>
                        <a:cs typeface="Calibri" panose="020F0502020204030204" pitchFamily="34" charset="0"/>
                      </a:rPr>
                      <m:t>]</m:t>
                    </m:r>
                  </m:oMath>
                </a14:m>
                <a:r>
                  <a:rPr lang="en-US" sz="2400" dirty="0">
                    <a:latin typeface="Calibri" panose="020F0502020204030204" pitchFamily="34" charset="0"/>
                    <a:cs typeface="Calibri" panose="020F0502020204030204" pitchFamily="34" charset="0"/>
                  </a:rPr>
                  <a:t> be the length of the longest oscillating subsequence that ends at  </a:t>
                </a:r>
                <a14:m>
                  <m:oMath xmlns:m="http://schemas.openxmlformats.org/officeDocument/2006/math">
                    <m:sSub>
                      <m:sSubPr>
                        <m:ctrlPr>
                          <a:rPr lang="en-US" sz="2400" i="1" smtClean="0">
                            <a:latin typeface="Cambria Math" panose="02040503050406030204" pitchFamily="18" charset="0"/>
                            <a:cs typeface="Calibri" panose="020F0502020204030204" pitchFamily="34" charset="0"/>
                          </a:rPr>
                        </m:ctrlPr>
                      </m:sSubPr>
                      <m:e>
                        <m:r>
                          <a:rPr lang="en-US" sz="2400" b="0" i="1" smtClean="0">
                            <a:latin typeface="Cambria Math" panose="02040503050406030204" pitchFamily="18" charset="0"/>
                            <a:cs typeface="Calibri" panose="020F0502020204030204" pitchFamily="34" charset="0"/>
                          </a:rPr>
                          <m:t>𝑎</m:t>
                        </m:r>
                      </m:e>
                      <m:sub>
                        <m:r>
                          <a:rPr lang="en-US" sz="2400" b="0" i="1" smtClean="0">
                            <a:latin typeface="Cambria Math" panose="02040503050406030204" pitchFamily="18" charset="0"/>
                            <a:cs typeface="Calibri" panose="020F0502020204030204" pitchFamily="34" charset="0"/>
                          </a:rPr>
                          <m:t>𝑖</m:t>
                        </m:r>
                      </m:sub>
                    </m:sSub>
                  </m:oMath>
                </a14:m>
                <a:r>
                  <a:rPr lang="en-US" sz="2400" dirty="0">
                    <a:latin typeface="Calibri" panose="020F0502020204030204" pitchFamily="34" charset="0"/>
                    <a:cs typeface="Calibri" panose="020F0502020204030204" pitchFamily="34" charset="0"/>
                  </a:rPr>
                  <a:t> and has an odd length; </a:t>
                </a:r>
              </a:p>
            </p:txBody>
          </p:sp>
        </mc:Choice>
        <mc:Fallback xmlns="">
          <p:sp>
            <p:nvSpPr>
              <p:cNvPr id="6" name="TextBox 5"/>
              <p:cNvSpPr txBox="1">
                <a:spLocks noRot="1" noChangeAspect="1" noMove="1" noResize="1" noEditPoints="1" noAdjustHandles="1" noChangeArrowheads="1" noChangeShapeType="1" noTextEdit="1"/>
              </p:cNvSpPr>
              <p:nvPr/>
            </p:nvSpPr>
            <p:spPr>
              <a:xfrm>
                <a:off x="546865" y="1309739"/>
                <a:ext cx="8597135" cy="830997"/>
              </a:xfrm>
              <a:prstGeom prst="rect">
                <a:avLst/>
              </a:prstGeom>
              <a:blipFill>
                <a:blip r:embed="rId2"/>
                <a:stretch>
                  <a:fillRect l="-1135" t="-588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46865" y="2170805"/>
                <a:ext cx="8597135" cy="830997"/>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Let  e</a:t>
                </a:r>
                <a14:m>
                  <m:oMath xmlns:m="http://schemas.openxmlformats.org/officeDocument/2006/math">
                    <m:r>
                      <a:rPr lang="en-US" sz="2400" b="0" i="1" smtClean="0">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𝑖</m:t>
                    </m:r>
                    <m:r>
                      <a:rPr lang="en-US" sz="2400" b="0" i="1" smtClean="0">
                        <a:latin typeface="Cambria Math" panose="02040503050406030204" pitchFamily="18" charset="0"/>
                        <a:cs typeface="Calibri" panose="020F0502020204030204" pitchFamily="34" charset="0"/>
                      </a:rPr>
                      <m:t>]</m:t>
                    </m:r>
                  </m:oMath>
                </a14:m>
                <a:r>
                  <a:rPr lang="en-US" sz="2400" dirty="0">
                    <a:latin typeface="Calibri" panose="020F0502020204030204" pitchFamily="34" charset="0"/>
                    <a:cs typeface="Calibri" panose="020F0502020204030204" pitchFamily="34" charset="0"/>
                  </a:rPr>
                  <a:t> be the length of the longest oscillating subsequence that ends at  </a:t>
                </a:r>
                <a14:m>
                  <m:oMath xmlns:m="http://schemas.openxmlformats.org/officeDocument/2006/math">
                    <m:sSub>
                      <m:sSubPr>
                        <m:ctrlPr>
                          <a:rPr lang="en-US" sz="2400" i="1" smtClean="0">
                            <a:latin typeface="Cambria Math" panose="02040503050406030204" pitchFamily="18" charset="0"/>
                            <a:cs typeface="Calibri" panose="020F0502020204030204" pitchFamily="34" charset="0"/>
                          </a:rPr>
                        </m:ctrlPr>
                      </m:sSubPr>
                      <m:e>
                        <m:r>
                          <a:rPr lang="en-US" sz="2400" b="0" i="1" smtClean="0">
                            <a:latin typeface="Cambria Math" panose="02040503050406030204" pitchFamily="18" charset="0"/>
                            <a:cs typeface="Calibri" panose="020F0502020204030204" pitchFamily="34" charset="0"/>
                          </a:rPr>
                          <m:t>𝑎</m:t>
                        </m:r>
                      </m:e>
                      <m:sub>
                        <m:r>
                          <a:rPr lang="en-US" sz="2400" b="0" i="1" smtClean="0">
                            <a:latin typeface="Cambria Math" panose="02040503050406030204" pitchFamily="18" charset="0"/>
                            <a:cs typeface="Calibri" panose="020F0502020204030204" pitchFamily="34" charset="0"/>
                          </a:rPr>
                          <m:t>𝑖</m:t>
                        </m:r>
                      </m:sub>
                    </m:sSub>
                  </m:oMath>
                </a14:m>
                <a:r>
                  <a:rPr lang="en-US" sz="2400" dirty="0">
                    <a:latin typeface="Calibri" panose="020F0502020204030204" pitchFamily="34" charset="0"/>
                    <a:cs typeface="Calibri" panose="020F0502020204030204" pitchFamily="34" charset="0"/>
                  </a:rPr>
                  <a:t> and has an even length; </a:t>
                </a:r>
              </a:p>
            </p:txBody>
          </p:sp>
        </mc:Choice>
        <mc:Fallback xmlns="">
          <p:sp>
            <p:nvSpPr>
              <p:cNvPr id="7" name="TextBox 6"/>
              <p:cNvSpPr txBox="1">
                <a:spLocks noRot="1" noChangeAspect="1" noMove="1" noResize="1" noEditPoints="1" noAdjustHandles="1" noChangeArrowheads="1" noChangeShapeType="1" noTextEdit="1"/>
              </p:cNvSpPr>
              <p:nvPr/>
            </p:nvSpPr>
            <p:spPr>
              <a:xfrm>
                <a:off x="546865" y="2170805"/>
                <a:ext cx="8597135" cy="830997"/>
              </a:xfrm>
              <a:prstGeom prst="rect">
                <a:avLst/>
              </a:prstGeom>
              <a:blipFill>
                <a:blip r:embed="rId3"/>
                <a:stretch>
                  <a:fillRect l="-1135" t="-5882" b="-16176"/>
                </a:stretch>
              </a:blipFill>
            </p:spPr>
            <p:txBody>
              <a:bodyPr/>
              <a:lstStyle/>
              <a:p>
                <a:r>
                  <a:rPr lang="en-US">
                    <a:noFill/>
                  </a:rPr>
                  <a:t> </a:t>
                </a:r>
              </a:p>
            </p:txBody>
          </p:sp>
        </mc:Fallback>
      </mc:AlternateContent>
      <p:sp>
        <p:nvSpPr>
          <p:cNvPr id="8" name="TextBox 7"/>
          <p:cNvSpPr txBox="1"/>
          <p:nvPr/>
        </p:nvSpPr>
        <p:spPr>
          <a:xfrm>
            <a:off x="546865" y="3118655"/>
            <a:ext cx="5241851" cy="461665"/>
          </a:xfrm>
          <a:prstGeom prst="rect">
            <a:avLst/>
          </a:prstGeom>
          <a:noFill/>
        </p:spPr>
        <p:txBody>
          <a:bodyPr wrap="square" rtlCol="0">
            <a:spAutoFit/>
          </a:bodyPr>
          <a:lstStyle/>
          <a:p>
            <a:r>
              <a:rPr lang="en-US" sz="2400" dirty="0"/>
              <a:t>General  Case:</a:t>
            </a:r>
          </a:p>
        </p:txBody>
      </p:sp>
      <mc:AlternateContent xmlns:mc="http://schemas.openxmlformats.org/markup-compatibility/2006" xmlns:a14="http://schemas.microsoft.com/office/drawing/2010/main">
        <mc:Choice Requires="a14">
          <p:sp>
            <p:nvSpPr>
              <p:cNvPr id="9" name="内容占位符 2">
                <a:extLst>
                  <a:ext uri="{FF2B5EF4-FFF2-40B4-BE49-F238E27FC236}">
                    <a16:creationId xmlns:a16="http://schemas.microsoft.com/office/drawing/2014/main" id="{474E9815-B8FA-4F6A-AFF4-5E1BF3C6AE08}"/>
                  </a:ext>
                </a:extLst>
              </p:cNvPr>
              <p:cNvSpPr txBox="1">
                <a:spLocks/>
              </p:cNvSpPr>
              <p:nvPr/>
            </p:nvSpPr>
            <p:spPr bwMode="auto">
              <a:xfrm>
                <a:off x="1577980" y="3698999"/>
                <a:ext cx="4025135" cy="580830"/>
              </a:xfrm>
              <a:prstGeom prst="rect">
                <a:avLst/>
              </a:prstGeom>
              <a:noFill/>
              <a:ln w="9525">
                <a:solidFill>
                  <a:schemeClr val="tx1"/>
                </a:solidFill>
                <a:miter lim="800000"/>
                <a:headEnd/>
                <a:tailEnd/>
              </a:ln>
              <a:effectLst/>
              <a:extLst>
                <a:ext uri="{909E8E84-426E-40DD-AFC4-6F175D3DCCD1}">
                  <a14:hiddenFill>
                    <a:solidFill>
                      <a:schemeClr val="accent1"/>
                    </a:solidFill>
                  </a14:hiddenFill>
                </a:ext>
                <a:ext uri="{AF507438-7753-43E0-B8FC-AC1667EBCBE1}">
                  <a14:hiddenEffects>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lvl1pPr algn="l" rtl="0" eaLnBrk="1" fontAlgn="base" hangingPunct="1">
                  <a:lnSpc>
                    <a:spcPct val="100000"/>
                  </a:lnSpc>
                  <a:spcBef>
                    <a:spcPts val="1200"/>
                  </a:spcBef>
                  <a:spcAft>
                    <a:spcPts val="0"/>
                  </a:spcAft>
                  <a:buClr>
                    <a:srgbClr val="003399"/>
                  </a:buClr>
                  <a:buSzPct val="50000"/>
                  <a:buFont typeface="Monotype Sorts" pitchFamily="92" charset="2"/>
                  <a:defRPr kumimoji="1" sz="2200" baseline="0">
                    <a:solidFill>
                      <a:schemeClr val="tx1"/>
                    </a:solidFill>
                    <a:latin typeface="Calibri" panose="020F0502020204030204" pitchFamily="34" charset="0"/>
                    <a:ea typeface="+mn-ea"/>
                    <a:cs typeface="+mn-cs"/>
                  </a:defRPr>
                </a:lvl1pPr>
                <a:lvl2pPr marL="346075" indent="-231775" algn="l" rtl="0" eaLnBrk="1" fontAlgn="base" hangingPunct="1">
                  <a:lnSpc>
                    <a:spcPts val="2600"/>
                  </a:lnSpc>
                  <a:spcBef>
                    <a:spcPct val="0"/>
                  </a:spcBef>
                  <a:spcAft>
                    <a:spcPct val="0"/>
                  </a:spcAft>
                  <a:buClr>
                    <a:schemeClr val="tx1"/>
                  </a:buClr>
                  <a:buSzPct val="35000"/>
                  <a:buFont typeface="Monotype Sorts" pitchFamily="92" charset="2"/>
                  <a:buChar char="n"/>
                  <a:defRPr kumimoji="1" sz="2200" baseline="0">
                    <a:solidFill>
                      <a:schemeClr val="tx1"/>
                    </a:solidFill>
                    <a:latin typeface="Calibri" panose="020F0502020204030204" pitchFamily="34" charset="0"/>
                  </a:defRPr>
                </a:lvl2pPr>
                <a:lvl3pPr marL="627063" indent="-166688" algn="l" rtl="0" eaLnBrk="1" fontAlgn="base" hangingPunct="1">
                  <a:lnSpc>
                    <a:spcPts val="2600"/>
                  </a:lnSpc>
                  <a:spcBef>
                    <a:spcPct val="0"/>
                  </a:spcBef>
                  <a:spcAft>
                    <a:spcPct val="0"/>
                  </a:spcAft>
                  <a:buClr>
                    <a:schemeClr val="tx1"/>
                  </a:buClr>
                  <a:buSzPct val="80000"/>
                  <a:buChar char="–"/>
                  <a:defRPr kumimoji="1" sz="2200" baseline="0">
                    <a:solidFill>
                      <a:schemeClr val="tx1"/>
                    </a:solidFill>
                    <a:latin typeface="Calibri" panose="020F0502020204030204" pitchFamily="34" charset="0"/>
                  </a:defRPr>
                </a:lvl3pPr>
                <a:lvl4pPr marL="1147763" indent="-404813" algn="l" rtl="0" eaLnBrk="1" fontAlgn="base" hangingPunct="1">
                  <a:lnSpc>
                    <a:spcPts val="2600"/>
                  </a:lnSpc>
                  <a:spcBef>
                    <a:spcPct val="0"/>
                  </a:spcBef>
                  <a:spcAft>
                    <a:spcPct val="0"/>
                  </a:spcAft>
                  <a:buClr>
                    <a:schemeClr val="tx1"/>
                  </a:buClr>
                  <a:buFont typeface="Wingdings" pitchFamily="92" charset="2"/>
                  <a:buChar char="!"/>
                  <a:defRPr kumimoji="1" sz="2200" baseline="0">
                    <a:solidFill>
                      <a:schemeClr val="tx1"/>
                    </a:solidFill>
                    <a:latin typeface="Calibri" panose="020F0502020204030204" pitchFamily="34" charset="0"/>
                  </a:defRPr>
                </a:lvl4pPr>
                <a:lvl5pPr marL="1539875" indent="-169863" algn="l" rtl="0" eaLnBrk="1" fontAlgn="base" hangingPunct="1">
                  <a:lnSpc>
                    <a:spcPts val="2600"/>
                  </a:lnSpc>
                  <a:spcBef>
                    <a:spcPct val="0"/>
                  </a:spcBef>
                  <a:spcAft>
                    <a:spcPct val="0"/>
                  </a:spcAft>
                  <a:buClr>
                    <a:schemeClr val="tx1"/>
                  </a:buClr>
                  <a:buSzPct val="100000"/>
                  <a:buChar char="–"/>
                  <a:defRPr kumimoji="1" sz="2200" baseline="0">
                    <a:solidFill>
                      <a:schemeClr val="tx1"/>
                    </a:solidFill>
                    <a:latin typeface="Calibri" panose="020F0502020204030204" pitchFamily="34" charset="0"/>
                  </a:defRPr>
                </a:lvl5pPr>
                <a:lvl6pPr marL="19970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6pPr>
                <a:lvl7pPr marL="24542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7pPr>
                <a:lvl8pPr marL="29114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8pPr>
                <a:lvl9pPr marL="33686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9pPr>
              </a:lstStyle>
              <a:p>
                <a:r>
                  <a:rPr lang="en-US" altLang="zh-CN" sz="2400" kern="0" dirty="0">
                    <a:solidFill>
                      <a:srgbClr val="003399"/>
                    </a:solidFill>
                    <a:cs typeface="Calibri" panose="020F0502020204030204" pitchFamily="34" charset="0"/>
                  </a:rPr>
                  <a:t> </a:t>
                </a:r>
                <a14:m>
                  <m:oMath xmlns:m="http://schemas.openxmlformats.org/officeDocument/2006/math">
                    <m:r>
                      <m:rPr>
                        <m:sty m:val="p"/>
                      </m:rPr>
                      <a:rPr lang="en-US" altLang="zh-CN" sz="2400" b="0" i="0" kern="0" smtClean="0">
                        <a:solidFill>
                          <a:srgbClr val="003399"/>
                        </a:solidFill>
                        <a:latin typeface="Cambria Math" panose="02040503050406030204" pitchFamily="18" charset="0"/>
                      </a:rPr>
                      <m:t>o</m:t>
                    </m:r>
                    <m:d>
                      <m:dPr>
                        <m:begChr m:val="["/>
                        <m:endChr m:val="]"/>
                        <m:ctrlPr>
                          <a:rPr lang="en-US" altLang="zh-CN" sz="2400" i="1" kern="0" smtClean="0">
                            <a:solidFill>
                              <a:srgbClr val="003399"/>
                            </a:solidFill>
                            <a:latin typeface="Cambria Math" panose="02040503050406030204" pitchFamily="18" charset="0"/>
                          </a:rPr>
                        </m:ctrlPr>
                      </m:dPr>
                      <m:e>
                        <m:r>
                          <a:rPr lang="en-US" altLang="zh-CN" sz="2400" i="1" kern="0" smtClean="0">
                            <a:solidFill>
                              <a:srgbClr val="003399"/>
                            </a:solidFill>
                            <a:latin typeface="Cambria Math" panose="02040503050406030204" pitchFamily="18" charset="0"/>
                          </a:rPr>
                          <m:t>𝑖</m:t>
                        </m:r>
                      </m:e>
                    </m:d>
                    <m:r>
                      <a:rPr lang="en-US" altLang="zh-CN" sz="2400" i="1" kern="0" smtClean="0">
                        <a:solidFill>
                          <a:srgbClr val="003399"/>
                        </a:solidFill>
                        <a:latin typeface="Cambria Math" panose="02040503050406030204" pitchFamily="18" charset="0"/>
                      </a:rPr>
                      <m:t>=</m:t>
                    </m:r>
                    <m:r>
                      <a:rPr lang="en-US" altLang="zh-CN" sz="2400" b="0" i="1" kern="0" smtClean="0">
                        <a:solidFill>
                          <a:srgbClr val="003399"/>
                        </a:solidFill>
                        <a:latin typeface="Cambria Math" panose="02040503050406030204" pitchFamily="18" charset="0"/>
                      </a:rPr>
                      <m:t>1+</m:t>
                    </m:r>
                    <m:func>
                      <m:funcPr>
                        <m:ctrlPr>
                          <a:rPr lang="en-US" altLang="zh-CN" sz="2400" b="0" i="1" kern="0" smtClean="0">
                            <a:solidFill>
                              <a:srgbClr val="003399"/>
                            </a:solidFill>
                            <a:latin typeface="Cambria Math" panose="02040503050406030204" pitchFamily="18" charset="0"/>
                          </a:rPr>
                        </m:ctrlPr>
                      </m:funcPr>
                      <m:fName>
                        <m:limLow>
                          <m:limLowPr>
                            <m:ctrlPr>
                              <a:rPr lang="en-US" altLang="zh-CN" sz="2400" b="0" i="1" kern="0" smtClean="0">
                                <a:solidFill>
                                  <a:srgbClr val="003399"/>
                                </a:solidFill>
                                <a:latin typeface="Cambria Math" panose="02040503050406030204" pitchFamily="18" charset="0"/>
                              </a:rPr>
                            </m:ctrlPr>
                          </m:limLowPr>
                          <m:e>
                            <m:r>
                              <m:rPr>
                                <m:sty m:val="p"/>
                              </m:rPr>
                              <a:rPr lang="en-US" altLang="zh-CN" sz="2400" b="0" i="0" kern="0" smtClean="0">
                                <a:solidFill>
                                  <a:srgbClr val="003399"/>
                                </a:solidFill>
                                <a:latin typeface="Cambria Math" panose="02040503050406030204" pitchFamily="18" charset="0"/>
                              </a:rPr>
                              <m:t>max</m:t>
                            </m:r>
                          </m:e>
                          <m:lim>
                            <m:r>
                              <a:rPr lang="en-US" altLang="zh-CN" sz="2400" b="0" i="1" kern="0" smtClean="0">
                                <a:solidFill>
                                  <a:srgbClr val="003399"/>
                                </a:solidFill>
                                <a:latin typeface="Cambria Math" panose="02040503050406030204" pitchFamily="18" charset="0"/>
                              </a:rPr>
                              <m:t>𝑗</m:t>
                            </m:r>
                            <m:r>
                              <a:rPr lang="en-US" altLang="zh-CN" sz="2400" b="0" i="1" kern="0" smtClean="0">
                                <a:solidFill>
                                  <a:srgbClr val="003399"/>
                                </a:solidFill>
                                <a:latin typeface="Cambria Math" panose="02040503050406030204" pitchFamily="18" charset="0"/>
                              </a:rPr>
                              <m:t>&lt;</m:t>
                            </m:r>
                            <m:r>
                              <a:rPr lang="en-US" altLang="zh-CN" sz="2400" b="0" i="1" kern="0" smtClean="0">
                                <a:solidFill>
                                  <a:srgbClr val="003399"/>
                                </a:solidFill>
                                <a:latin typeface="Cambria Math" panose="02040503050406030204" pitchFamily="18" charset="0"/>
                              </a:rPr>
                              <m:t>𝑖</m:t>
                            </m:r>
                            <m:r>
                              <a:rPr lang="en-US" altLang="zh-CN" sz="2400" b="0" i="1" kern="0" smtClean="0">
                                <a:solidFill>
                                  <a:srgbClr val="003399"/>
                                </a:solidFill>
                                <a:latin typeface="Cambria Math" panose="02040503050406030204" pitchFamily="18" charset="0"/>
                              </a:rPr>
                              <m:t>  &amp;</m:t>
                            </m:r>
                            <m:sSub>
                              <m:sSubPr>
                                <m:ctrlPr>
                                  <a:rPr lang="en-US" altLang="zh-CN" sz="2400" b="0" i="1" kern="0" smtClean="0">
                                    <a:solidFill>
                                      <a:srgbClr val="003399"/>
                                    </a:solidFill>
                                    <a:latin typeface="Cambria Math" panose="02040503050406030204" pitchFamily="18" charset="0"/>
                                  </a:rPr>
                                </m:ctrlPr>
                              </m:sSubPr>
                              <m:e>
                                <m:r>
                                  <a:rPr lang="en-US" altLang="zh-CN" sz="2400" b="0" i="1" kern="0" smtClean="0">
                                    <a:solidFill>
                                      <a:srgbClr val="003399"/>
                                    </a:solidFill>
                                    <a:latin typeface="Cambria Math" panose="02040503050406030204" pitchFamily="18" charset="0"/>
                                  </a:rPr>
                                  <m:t> </m:t>
                                </m:r>
                                <m:r>
                                  <a:rPr lang="en-US" altLang="zh-CN" sz="2400" b="0" i="1" kern="0" smtClean="0">
                                    <a:solidFill>
                                      <a:srgbClr val="003399"/>
                                    </a:solidFill>
                                    <a:latin typeface="Cambria Math" panose="02040503050406030204" pitchFamily="18" charset="0"/>
                                  </a:rPr>
                                  <m:t>𝑎</m:t>
                                </m:r>
                              </m:e>
                              <m:sub>
                                <m:r>
                                  <a:rPr lang="en-US" altLang="zh-CN" sz="2400" b="0" i="1" kern="0" smtClean="0">
                                    <a:solidFill>
                                      <a:srgbClr val="003399"/>
                                    </a:solidFill>
                                    <a:latin typeface="Cambria Math" panose="02040503050406030204" pitchFamily="18" charset="0"/>
                                  </a:rPr>
                                  <m:t>𝑗</m:t>
                                </m:r>
                              </m:sub>
                            </m:sSub>
                            <m:r>
                              <a:rPr lang="en-US" altLang="zh-CN" sz="2400" b="0" i="1" kern="0" smtClean="0">
                                <a:solidFill>
                                  <a:srgbClr val="003399"/>
                                </a:solidFill>
                                <a:latin typeface="Cambria Math" panose="02040503050406030204" pitchFamily="18" charset="0"/>
                              </a:rPr>
                              <m:t>&gt;</m:t>
                            </m:r>
                            <m:sSub>
                              <m:sSubPr>
                                <m:ctrlPr>
                                  <a:rPr lang="en-US" altLang="zh-CN" sz="2400" b="0" i="1" kern="0" smtClean="0">
                                    <a:solidFill>
                                      <a:srgbClr val="003399"/>
                                    </a:solidFill>
                                    <a:latin typeface="Cambria Math" panose="02040503050406030204" pitchFamily="18" charset="0"/>
                                  </a:rPr>
                                </m:ctrlPr>
                              </m:sSubPr>
                              <m:e>
                                <m:r>
                                  <a:rPr lang="en-US" altLang="zh-CN" sz="2400" b="0" i="1" kern="0" smtClean="0">
                                    <a:solidFill>
                                      <a:srgbClr val="003399"/>
                                    </a:solidFill>
                                    <a:latin typeface="Cambria Math" panose="02040503050406030204" pitchFamily="18" charset="0"/>
                                  </a:rPr>
                                  <m:t>𝑎</m:t>
                                </m:r>
                              </m:e>
                              <m:sub>
                                <m:r>
                                  <a:rPr lang="en-US" altLang="zh-CN" sz="2400" b="0" i="1" kern="0" smtClean="0">
                                    <a:solidFill>
                                      <a:srgbClr val="003399"/>
                                    </a:solidFill>
                                    <a:latin typeface="Cambria Math" panose="02040503050406030204" pitchFamily="18" charset="0"/>
                                  </a:rPr>
                                  <m:t>𝑖</m:t>
                                </m:r>
                              </m:sub>
                            </m:sSub>
                          </m:lim>
                        </m:limLow>
                      </m:fName>
                      <m:e>
                        <m:d>
                          <m:dPr>
                            <m:begChr m:val="{"/>
                            <m:endChr m:val="}"/>
                            <m:ctrlPr>
                              <a:rPr lang="en-US" altLang="zh-CN" sz="2400" b="0" i="1" kern="0" smtClean="0">
                                <a:solidFill>
                                  <a:srgbClr val="003399"/>
                                </a:solidFill>
                                <a:latin typeface="Cambria Math" panose="02040503050406030204" pitchFamily="18" charset="0"/>
                              </a:rPr>
                            </m:ctrlPr>
                          </m:dPr>
                          <m:e>
                            <m:r>
                              <a:rPr lang="en-US" altLang="zh-CN" sz="2400" b="0" i="1" kern="0" smtClean="0">
                                <a:solidFill>
                                  <a:srgbClr val="003399"/>
                                </a:solidFill>
                                <a:latin typeface="Cambria Math" panose="02040503050406030204" pitchFamily="18" charset="0"/>
                              </a:rPr>
                              <m:t>0,</m:t>
                            </m:r>
                            <m:r>
                              <a:rPr lang="en-US" altLang="zh-CN" sz="2400" b="0" i="1" kern="0" smtClean="0">
                                <a:solidFill>
                                  <a:srgbClr val="003399"/>
                                </a:solidFill>
                                <a:latin typeface="Cambria Math" panose="02040503050406030204" pitchFamily="18" charset="0"/>
                              </a:rPr>
                              <m:t>𝑒</m:t>
                            </m:r>
                            <m:r>
                              <a:rPr lang="en-US" altLang="zh-CN" sz="2400" b="0" i="1" kern="0" smtClean="0">
                                <a:solidFill>
                                  <a:srgbClr val="003399"/>
                                </a:solidFill>
                                <a:latin typeface="Cambria Math" panose="02040503050406030204" pitchFamily="18" charset="0"/>
                              </a:rPr>
                              <m:t>[</m:t>
                            </m:r>
                            <m:r>
                              <a:rPr lang="en-US" altLang="zh-CN" sz="2400" b="0" i="1" kern="0" smtClean="0">
                                <a:solidFill>
                                  <a:srgbClr val="003399"/>
                                </a:solidFill>
                                <a:latin typeface="Cambria Math" panose="02040503050406030204" pitchFamily="18" charset="0"/>
                              </a:rPr>
                              <m:t>𝑗</m:t>
                            </m:r>
                            <m:r>
                              <a:rPr lang="en-US" altLang="zh-CN" sz="2400" b="0" i="1" kern="0" smtClean="0">
                                <a:solidFill>
                                  <a:srgbClr val="003399"/>
                                </a:solidFill>
                                <a:latin typeface="Cambria Math" panose="02040503050406030204" pitchFamily="18" charset="0"/>
                              </a:rPr>
                              <m:t>] </m:t>
                            </m:r>
                          </m:e>
                        </m:d>
                      </m:e>
                    </m:func>
                  </m:oMath>
                </a14:m>
                <a:endParaRPr lang="en-US" altLang="zh-CN" sz="2400" kern="0" dirty="0">
                  <a:cs typeface="Calibri" panose="020F0502020204030204" pitchFamily="34" charset="0"/>
                </a:endParaRPr>
              </a:p>
            </p:txBody>
          </p:sp>
        </mc:Choice>
        <mc:Fallback xmlns="">
          <p:sp>
            <p:nvSpPr>
              <p:cNvPr id="9" name="内容占位符 2">
                <a:extLst>
                  <a:ext uri="{FF2B5EF4-FFF2-40B4-BE49-F238E27FC236}">
                    <a16:creationId xmlns:a16="http://schemas.microsoft.com/office/drawing/2014/main" id="{474E9815-B8FA-4F6A-AFF4-5E1BF3C6AE08}"/>
                  </a:ext>
                </a:extLst>
              </p:cNvPr>
              <p:cNvSpPr txBox="1">
                <a:spLocks noRot="1" noChangeAspect="1" noMove="1" noResize="1" noEditPoints="1" noAdjustHandles="1" noChangeArrowheads="1" noChangeShapeType="1" noTextEdit="1"/>
              </p:cNvSpPr>
              <p:nvPr/>
            </p:nvSpPr>
            <p:spPr bwMode="auto">
              <a:xfrm>
                <a:off x="1577980" y="3698999"/>
                <a:ext cx="4025135" cy="580830"/>
              </a:xfrm>
              <a:prstGeom prst="rect">
                <a:avLst/>
              </a:prstGeom>
              <a:blipFill>
                <a:blip r:embed="rId4"/>
                <a:stretch>
                  <a:fillRect b="-16667"/>
                </a:stretch>
              </a:blip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615452C-FC6E-BA41-8106-EA51CD79C497}"/>
                  </a:ext>
                </a:extLst>
              </p:cNvPr>
              <p:cNvSpPr txBox="1"/>
              <p:nvPr/>
            </p:nvSpPr>
            <p:spPr>
              <a:xfrm>
                <a:off x="637953" y="5875452"/>
                <a:ext cx="8458912" cy="830997"/>
              </a:xfrm>
              <a:prstGeom prst="rect">
                <a:avLst/>
              </a:prstGeom>
              <a:noFill/>
            </p:spPr>
            <p:txBody>
              <a:bodyPr wrap="square" rtlCol="0">
                <a:spAutoFit/>
              </a:bodyPr>
              <a:lstStyle/>
              <a:p>
                <a:r>
                  <a:rPr lang="en-US" sz="2400" dirty="0"/>
                  <a:t>Can  then calculate the values in the tables in order</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𝑜</m:t>
                      </m:r>
                      <m:d>
                        <m:dPr>
                          <m:begChr m:val="["/>
                          <m:endChr m:val="]"/>
                          <m:ctrlPr>
                            <a:rPr lang="en-US" sz="2400" i="1">
                              <a:latin typeface="Cambria Math" panose="02040503050406030204" pitchFamily="18" charset="0"/>
                            </a:rPr>
                          </m:ctrlPr>
                        </m:dPr>
                        <m:e>
                          <m:r>
                            <a:rPr lang="en-US" sz="2400" b="0" i="1" smtClean="0">
                              <a:latin typeface="Cambria Math" panose="02040503050406030204" pitchFamily="18" charset="0"/>
                            </a:rPr>
                            <m:t>1</m:t>
                          </m:r>
                        </m:e>
                      </m:d>
                      <m:r>
                        <a:rPr lang="en-US" sz="2400" i="1">
                          <a:latin typeface="Cambria Math" panose="02040503050406030204" pitchFamily="18" charset="0"/>
                        </a:rPr>
                        <m:t>, </m:t>
                      </m:r>
                      <m:r>
                        <a:rPr lang="en-US" sz="2400" i="1">
                          <a:latin typeface="Cambria Math" panose="02040503050406030204" pitchFamily="18" charset="0"/>
                        </a:rPr>
                        <m:t>𝑒</m:t>
                      </m:r>
                      <m:d>
                        <m:dPr>
                          <m:begChr m:val="["/>
                          <m:endChr m:val="]"/>
                          <m:ctrlPr>
                            <a:rPr lang="en-US" sz="2400" i="1">
                              <a:latin typeface="Cambria Math" panose="02040503050406030204" pitchFamily="18" charset="0"/>
                            </a:rPr>
                          </m:ctrlPr>
                        </m:dPr>
                        <m:e>
                          <m:r>
                            <a:rPr lang="en-US" sz="2400" b="0" i="1" smtClean="0">
                              <a:latin typeface="Cambria Math" panose="02040503050406030204" pitchFamily="18" charset="0"/>
                            </a:rPr>
                            <m:t>1</m:t>
                          </m:r>
                        </m:e>
                      </m:d>
                      <m:r>
                        <a:rPr lang="en-US" sz="2400" i="1">
                          <a:latin typeface="Cambria Math" panose="02040503050406030204" pitchFamily="18" charset="0"/>
                        </a:rPr>
                        <m:t>,</m:t>
                      </m:r>
                      <m:r>
                        <a:rPr lang="en-US" sz="2400" i="1">
                          <a:latin typeface="Cambria Math" panose="02040503050406030204" pitchFamily="18" charset="0"/>
                        </a:rPr>
                        <m:t>𝑜</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2</m:t>
                          </m:r>
                        </m:e>
                      </m:d>
                      <m:r>
                        <a:rPr lang="en-US" sz="2400" b="0" i="1" smtClean="0">
                          <a:latin typeface="Cambria Math" panose="02040503050406030204" pitchFamily="18" charset="0"/>
                        </a:rPr>
                        <m:t>, </m:t>
                      </m:r>
                      <m:r>
                        <a:rPr lang="en-US" sz="2400" b="0" i="1" smtClean="0">
                          <a:latin typeface="Cambria Math" panose="02040503050406030204" pitchFamily="18" charset="0"/>
                        </a:rPr>
                        <m:t>𝑒</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2</m:t>
                          </m:r>
                        </m:e>
                      </m:d>
                      <m:r>
                        <a:rPr lang="en-US" sz="2400" b="0" i="1" smtClean="0">
                          <a:latin typeface="Cambria Math" panose="02040503050406030204" pitchFamily="18" charset="0"/>
                        </a:rPr>
                        <m:t>, </m:t>
                      </m:r>
                      <m:r>
                        <a:rPr lang="en-US" sz="2400" b="0" i="1" smtClean="0">
                          <a:latin typeface="Cambria Math" panose="02040503050406030204" pitchFamily="18" charset="0"/>
                        </a:rPr>
                        <m:t>𝑜</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3</m:t>
                          </m:r>
                        </m:e>
                      </m:d>
                      <m:r>
                        <a:rPr lang="en-US" sz="2400" b="0" i="1" smtClean="0">
                          <a:latin typeface="Cambria Math" panose="02040503050406030204" pitchFamily="18" charset="0"/>
                        </a:rPr>
                        <m:t>, </m:t>
                      </m:r>
                      <m:r>
                        <a:rPr lang="en-US" sz="2400" b="0" i="1" smtClean="0">
                          <a:latin typeface="Cambria Math" panose="02040503050406030204" pitchFamily="18" charset="0"/>
                        </a:rPr>
                        <m:t>𝑒</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3</m:t>
                          </m:r>
                        </m:e>
                      </m:d>
                      <m:r>
                        <a:rPr lang="en-US" sz="2400" b="0" i="1" smtClean="0">
                          <a:latin typeface="Cambria Math" panose="02040503050406030204" pitchFamily="18" charset="0"/>
                        </a:rPr>
                        <m:t>,….</m:t>
                      </m:r>
                    </m:oMath>
                  </m:oMathPara>
                </a14:m>
                <a:endParaRPr lang="en-US" sz="2400" dirty="0"/>
              </a:p>
            </p:txBody>
          </p:sp>
        </mc:Choice>
        <mc:Fallback xmlns="">
          <p:sp>
            <p:nvSpPr>
              <p:cNvPr id="13" name="TextBox 12">
                <a:extLst>
                  <a:ext uri="{FF2B5EF4-FFF2-40B4-BE49-F238E27FC236}">
                    <a16:creationId xmlns:a16="http://schemas.microsoft.com/office/drawing/2014/main" id="{E615452C-FC6E-BA41-8106-EA51CD79C497}"/>
                  </a:ext>
                </a:extLst>
              </p:cNvPr>
              <p:cNvSpPr txBox="1">
                <a:spLocks noRot="1" noChangeAspect="1" noMove="1" noResize="1" noEditPoints="1" noAdjustHandles="1" noChangeArrowheads="1" noChangeShapeType="1" noTextEdit="1"/>
              </p:cNvSpPr>
              <p:nvPr/>
            </p:nvSpPr>
            <p:spPr>
              <a:xfrm>
                <a:off x="637953" y="5875452"/>
                <a:ext cx="8458912" cy="830997"/>
              </a:xfrm>
              <a:prstGeom prst="rect">
                <a:avLst/>
              </a:prstGeom>
              <a:blipFill>
                <a:blip r:embed="rId5"/>
                <a:stretch>
                  <a:fillRect l="-1049" t="-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C0479C9-1855-984F-B269-39B2E7D31CED}"/>
                  </a:ext>
                </a:extLst>
              </p:cNvPr>
              <p:cNvSpPr txBox="1"/>
              <p:nvPr/>
            </p:nvSpPr>
            <p:spPr>
              <a:xfrm>
                <a:off x="1577980" y="4435203"/>
                <a:ext cx="7157385" cy="1271438"/>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i="1" kern="0" smtClean="0">
                          <a:solidFill>
                            <a:srgbClr val="003399"/>
                          </a:solidFill>
                          <a:latin typeface="Cambria Math" panose="02040503050406030204" pitchFamily="18" charset="0"/>
                        </a:rPr>
                        <m:t>𝑒</m:t>
                      </m:r>
                      <m:d>
                        <m:dPr>
                          <m:begChr m:val="["/>
                          <m:endChr m:val="]"/>
                          <m:ctrlPr>
                            <a:rPr lang="en-US" altLang="zh-CN" sz="2400" i="1" kern="0">
                              <a:solidFill>
                                <a:srgbClr val="003399"/>
                              </a:solidFill>
                              <a:latin typeface="Cambria Math" panose="02040503050406030204" pitchFamily="18" charset="0"/>
                            </a:rPr>
                          </m:ctrlPr>
                        </m:dPr>
                        <m:e>
                          <m:r>
                            <a:rPr lang="en-US" altLang="zh-CN" sz="2400" i="1" kern="0">
                              <a:solidFill>
                                <a:srgbClr val="003399"/>
                              </a:solidFill>
                              <a:latin typeface="Cambria Math" panose="02040503050406030204" pitchFamily="18" charset="0"/>
                            </a:rPr>
                            <m:t>𝑖</m:t>
                          </m:r>
                        </m:e>
                      </m:d>
                      <m:r>
                        <a:rPr lang="en-US" altLang="zh-CN" sz="2400" i="1" kern="0">
                          <a:solidFill>
                            <a:srgbClr val="003399"/>
                          </a:solidFill>
                          <a:latin typeface="Cambria Math" panose="02040503050406030204" pitchFamily="18" charset="0"/>
                        </a:rPr>
                        <m:t>=</m:t>
                      </m:r>
                      <m:d>
                        <m:dPr>
                          <m:begChr m:val="{"/>
                          <m:endChr m:val=""/>
                          <m:ctrlPr>
                            <a:rPr lang="en-US" altLang="zh-CN" sz="2400" i="1" kern="0" smtClean="0">
                              <a:solidFill>
                                <a:srgbClr val="003399"/>
                              </a:solidFill>
                              <a:latin typeface="Cambria Math" panose="02040503050406030204" pitchFamily="18" charset="0"/>
                            </a:rPr>
                          </m:ctrlPr>
                        </m:dPr>
                        <m:e>
                          <m:m>
                            <m:mPr>
                              <m:mcs>
                                <m:mc>
                                  <m:mcPr>
                                    <m:count m:val="2"/>
                                    <m:mcJc m:val="center"/>
                                  </m:mcPr>
                                </m:mc>
                              </m:mcs>
                              <m:ctrlPr>
                                <a:rPr lang="en-US" altLang="zh-CN" sz="2400" i="1" kern="0" smtClean="0">
                                  <a:solidFill>
                                    <a:srgbClr val="003399"/>
                                  </a:solidFill>
                                  <a:latin typeface="Cambria Math" panose="02040503050406030204" pitchFamily="18" charset="0"/>
                                </a:rPr>
                              </m:ctrlPr>
                            </m:mPr>
                            <m:mr>
                              <m:e>
                                <m:r>
                                  <m:rPr>
                                    <m:brk m:alnAt="7"/>
                                  </m:rPr>
                                  <a:rPr lang="en-US" altLang="zh-CN" sz="2400" b="0" i="1" kern="0" smtClean="0">
                                    <a:solidFill>
                                      <a:srgbClr val="003399"/>
                                    </a:solidFill>
                                    <a:latin typeface="Cambria Math" panose="02040503050406030204" pitchFamily="18" charset="0"/>
                                  </a:rPr>
                                  <m:t>−</m:t>
                                </m:r>
                                <m:r>
                                  <a:rPr lang="en-US" altLang="zh-CN" sz="2400" b="0" i="1" kern="0" smtClean="0">
                                    <a:solidFill>
                                      <a:srgbClr val="003399"/>
                                    </a:solidFill>
                                    <a:latin typeface="Cambria Math" panose="02040503050406030204" pitchFamily="18" charset="0"/>
                                    <a:ea typeface="Cambria Math" panose="02040503050406030204" pitchFamily="18" charset="0"/>
                                  </a:rPr>
                                  <m:t>∞</m:t>
                                </m:r>
                              </m:e>
                              <m:e>
                                <m:r>
                                  <m:rPr>
                                    <m:sty m:val="p"/>
                                  </m:rPr>
                                  <a:rPr lang="en-US" altLang="zh-CN" sz="2400" b="0" i="0" kern="0" smtClean="0">
                                    <a:solidFill>
                                      <a:srgbClr val="003399"/>
                                    </a:solidFill>
                                    <a:latin typeface="Cambria Math" panose="02040503050406030204" pitchFamily="18" charset="0"/>
                                  </a:rPr>
                                  <m:t>if</m:t>
                                </m:r>
                                <m:r>
                                  <a:rPr lang="en-US" altLang="zh-CN" sz="2400" b="0" i="1" kern="0" smtClean="0">
                                    <a:solidFill>
                                      <a:srgbClr val="003399"/>
                                    </a:solidFill>
                                    <a:latin typeface="Cambria Math" panose="02040503050406030204" pitchFamily="18" charset="0"/>
                                  </a:rPr>
                                  <m:t>    </m:t>
                                </m:r>
                                <m:sSub>
                                  <m:sSubPr>
                                    <m:ctrlPr>
                                      <a:rPr lang="en-US" altLang="zh-CN" sz="2400" i="1" kern="0">
                                        <a:solidFill>
                                          <a:srgbClr val="003399"/>
                                        </a:solidFill>
                                        <a:latin typeface="Cambria Math" panose="02040503050406030204" pitchFamily="18" charset="0"/>
                                      </a:rPr>
                                    </m:ctrlPr>
                                  </m:sSubPr>
                                  <m:e>
                                    <m:r>
                                      <a:rPr lang="en-US" altLang="zh-CN" sz="2400" i="1" kern="0">
                                        <a:solidFill>
                                          <a:srgbClr val="003399"/>
                                        </a:solidFill>
                                        <a:latin typeface="Cambria Math" panose="02040503050406030204" pitchFamily="18" charset="0"/>
                                      </a:rPr>
                                      <m:t>𝑎</m:t>
                                    </m:r>
                                  </m:e>
                                  <m:sub>
                                    <m:r>
                                      <a:rPr lang="en-US" altLang="zh-CN" sz="2400" i="1" kern="0">
                                        <a:solidFill>
                                          <a:srgbClr val="003399"/>
                                        </a:solidFill>
                                        <a:latin typeface="Cambria Math" panose="02040503050406030204" pitchFamily="18" charset="0"/>
                                      </a:rPr>
                                      <m:t>𝑖</m:t>
                                    </m:r>
                                  </m:sub>
                                </m:sSub>
                                <m:r>
                                  <a:rPr lang="en-US" altLang="zh-CN" sz="2400" b="0" i="1" kern="0" smtClean="0">
                                    <a:solidFill>
                                      <a:srgbClr val="003399"/>
                                    </a:solidFill>
                                    <a:latin typeface="Cambria Math" panose="02040503050406030204" pitchFamily="18" charset="0"/>
                                  </a:rPr>
                                  <m:t>&lt;</m:t>
                                </m:r>
                                <m:sSub>
                                  <m:sSubPr>
                                    <m:ctrlPr>
                                      <a:rPr lang="en-US" altLang="zh-CN" sz="2400" i="1" kern="0">
                                        <a:solidFill>
                                          <a:srgbClr val="003399"/>
                                        </a:solidFill>
                                        <a:latin typeface="Cambria Math" panose="02040503050406030204" pitchFamily="18" charset="0"/>
                                      </a:rPr>
                                    </m:ctrlPr>
                                  </m:sSubPr>
                                  <m:e>
                                    <m:r>
                                      <a:rPr lang="en-US" altLang="zh-CN" sz="2400" i="1" kern="0">
                                        <a:solidFill>
                                          <a:srgbClr val="003399"/>
                                        </a:solidFill>
                                        <a:latin typeface="Cambria Math" panose="02040503050406030204" pitchFamily="18" charset="0"/>
                                      </a:rPr>
                                      <m:t>𝑎</m:t>
                                    </m:r>
                                  </m:e>
                                  <m:sub>
                                    <m:r>
                                      <a:rPr lang="en-US" altLang="zh-CN" sz="2400" b="0" i="1" kern="0" smtClean="0">
                                        <a:solidFill>
                                          <a:srgbClr val="003399"/>
                                        </a:solidFill>
                                        <a:latin typeface="Cambria Math" panose="02040503050406030204" pitchFamily="18" charset="0"/>
                                      </a:rPr>
                                      <m:t>𝑗</m:t>
                                    </m:r>
                                  </m:sub>
                                </m:sSub>
                                <m:r>
                                  <a:rPr lang="en-US" altLang="zh-CN" sz="2400" b="0" i="1" kern="0" smtClean="0">
                                    <a:solidFill>
                                      <a:srgbClr val="003399"/>
                                    </a:solidFill>
                                    <a:latin typeface="Cambria Math" panose="02040503050406030204" pitchFamily="18" charset="0"/>
                                  </a:rPr>
                                  <m:t> </m:t>
                                </m:r>
                                <m:r>
                                  <m:rPr>
                                    <m:sty m:val="p"/>
                                  </m:rPr>
                                  <a:rPr lang="en-US" altLang="zh-CN" sz="2400" b="0" i="0" kern="0" smtClean="0">
                                    <a:solidFill>
                                      <a:srgbClr val="003399"/>
                                    </a:solidFill>
                                    <a:latin typeface="Cambria Math" panose="02040503050406030204" pitchFamily="18" charset="0"/>
                                  </a:rPr>
                                  <m:t>for</m:t>
                                </m:r>
                                <m:r>
                                  <a:rPr lang="en-US" altLang="zh-CN" sz="2400" b="0" i="0" kern="0" smtClean="0">
                                    <a:solidFill>
                                      <a:srgbClr val="003399"/>
                                    </a:solidFill>
                                    <a:latin typeface="Cambria Math" panose="02040503050406030204" pitchFamily="18" charset="0"/>
                                  </a:rPr>
                                  <m:t> </m:t>
                                </m:r>
                                <m:r>
                                  <m:rPr>
                                    <m:sty m:val="p"/>
                                  </m:rPr>
                                  <a:rPr lang="en-US" altLang="zh-CN" sz="2400" b="0" i="0" kern="0" smtClean="0">
                                    <a:solidFill>
                                      <a:srgbClr val="003399"/>
                                    </a:solidFill>
                                    <a:latin typeface="Cambria Math" panose="02040503050406030204" pitchFamily="18" charset="0"/>
                                  </a:rPr>
                                  <m:t>all</m:t>
                                </m:r>
                                <m:r>
                                  <a:rPr lang="en-US" altLang="zh-CN" sz="2400" b="0" i="0" kern="0" smtClean="0">
                                    <a:solidFill>
                                      <a:srgbClr val="003399"/>
                                    </a:solidFill>
                                    <a:latin typeface="Cambria Math" panose="02040503050406030204" pitchFamily="18" charset="0"/>
                                  </a:rPr>
                                  <m:t>  </m:t>
                                </m:r>
                                <m:r>
                                  <a:rPr lang="en-US" altLang="zh-CN" sz="2400" i="1" kern="0">
                                    <a:solidFill>
                                      <a:srgbClr val="003399"/>
                                    </a:solidFill>
                                    <a:latin typeface="Cambria Math" panose="02040503050406030204" pitchFamily="18" charset="0"/>
                                  </a:rPr>
                                  <m:t>𝑗</m:t>
                                </m:r>
                                <m:r>
                                  <a:rPr lang="en-US" altLang="zh-CN" sz="2400" i="1" kern="0">
                                    <a:solidFill>
                                      <a:srgbClr val="003399"/>
                                    </a:solidFill>
                                    <a:latin typeface="Cambria Math" panose="02040503050406030204" pitchFamily="18" charset="0"/>
                                  </a:rPr>
                                  <m:t>&lt;</m:t>
                                </m:r>
                                <m:r>
                                  <a:rPr lang="en-US" altLang="zh-CN" sz="2400" i="1" kern="0">
                                    <a:solidFill>
                                      <a:srgbClr val="003399"/>
                                    </a:solidFill>
                                    <a:latin typeface="Cambria Math" panose="02040503050406030204" pitchFamily="18" charset="0"/>
                                  </a:rPr>
                                  <m:t>𝑖</m:t>
                                </m:r>
                              </m:e>
                            </m:mr>
                            <m:mr>
                              <m:e>
                                <m:r>
                                  <a:rPr lang="en-US" altLang="zh-CN" sz="2400" i="1" kern="0">
                                    <a:solidFill>
                                      <a:srgbClr val="003399"/>
                                    </a:solidFill>
                                    <a:latin typeface="Cambria Math" panose="02040503050406030204" pitchFamily="18" charset="0"/>
                                  </a:rPr>
                                  <m:t>1+</m:t>
                                </m:r>
                                <m:func>
                                  <m:funcPr>
                                    <m:ctrlPr>
                                      <a:rPr lang="en-US" altLang="zh-CN" sz="2400" i="1" kern="0">
                                        <a:solidFill>
                                          <a:srgbClr val="003399"/>
                                        </a:solidFill>
                                        <a:latin typeface="Cambria Math" panose="02040503050406030204" pitchFamily="18" charset="0"/>
                                      </a:rPr>
                                    </m:ctrlPr>
                                  </m:funcPr>
                                  <m:fName>
                                    <m:limLow>
                                      <m:limLowPr>
                                        <m:ctrlPr>
                                          <a:rPr lang="en-US" altLang="zh-CN" sz="2400" i="1" kern="0">
                                            <a:solidFill>
                                              <a:srgbClr val="003399"/>
                                            </a:solidFill>
                                            <a:latin typeface="Cambria Math" panose="02040503050406030204" pitchFamily="18" charset="0"/>
                                          </a:rPr>
                                        </m:ctrlPr>
                                      </m:limLowPr>
                                      <m:e>
                                        <m:r>
                                          <m:rPr>
                                            <m:sty m:val="p"/>
                                          </m:rPr>
                                          <a:rPr lang="en-US" altLang="zh-CN" sz="2400" kern="0">
                                            <a:solidFill>
                                              <a:srgbClr val="003399"/>
                                            </a:solidFill>
                                            <a:latin typeface="Cambria Math" panose="02040503050406030204" pitchFamily="18" charset="0"/>
                                          </a:rPr>
                                          <m:t>max</m:t>
                                        </m:r>
                                      </m:e>
                                      <m:lim>
                                        <m:r>
                                          <a:rPr lang="en-US" altLang="zh-CN" sz="2400" i="1" kern="0">
                                            <a:solidFill>
                                              <a:srgbClr val="003399"/>
                                            </a:solidFill>
                                            <a:latin typeface="Cambria Math" panose="02040503050406030204" pitchFamily="18" charset="0"/>
                                          </a:rPr>
                                          <m:t>𝑗</m:t>
                                        </m:r>
                                        <m:r>
                                          <a:rPr lang="en-US" altLang="zh-CN" sz="2400" i="1" kern="0">
                                            <a:solidFill>
                                              <a:srgbClr val="003399"/>
                                            </a:solidFill>
                                            <a:latin typeface="Cambria Math" panose="02040503050406030204" pitchFamily="18" charset="0"/>
                                          </a:rPr>
                                          <m:t>&lt;</m:t>
                                        </m:r>
                                        <m:r>
                                          <a:rPr lang="en-US" altLang="zh-CN" sz="2400" i="1" kern="0">
                                            <a:solidFill>
                                              <a:srgbClr val="003399"/>
                                            </a:solidFill>
                                            <a:latin typeface="Cambria Math" panose="02040503050406030204" pitchFamily="18" charset="0"/>
                                          </a:rPr>
                                          <m:t>𝑖</m:t>
                                        </m:r>
                                        <m:r>
                                          <a:rPr lang="en-US" altLang="zh-CN" sz="2400" i="1" kern="0">
                                            <a:solidFill>
                                              <a:srgbClr val="003399"/>
                                            </a:solidFill>
                                            <a:latin typeface="Cambria Math" panose="02040503050406030204" pitchFamily="18" charset="0"/>
                                          </a:rPr>
                                          <m:t>  &amp;</m:t>
                                        </m:r>
                                        <m:sSub>
                                          <m:sSubPr>
                                            <m:ctrlPr>
                                              <a:rPr lang="en-US" altLang="zh-CN" sz="2400" i="1" kern="0">
                                                <a:solidFill>
                                                  <a:srgbClr val="003399"/>
                                                </a:solidFill>
                                                <a:latin typeface="Cambria Math" panose="02040503050406030204" pitchFamily="18" charset="0"/>
                                              </a:rPr>
                                            </m:ctrlPr>
                                          </m:sSubPr>
                                          <m:e>
                                            <m:r>
                                              <a:rPr lang="en-US" altLang="zh-CN" sz="2400" i="1" kern="0">
                                                <a:solidFill>
                                                  <a:srgbClr val="003399"/>
                                                </a:solidFill>
                                                <a:latin typeface="Cambria Math" panose="02040503050406030204" pitchFamily="18" charset="0"/>
                                              </a:rPr>
                                              <m:t> </m:t>
                                            </m:r>
                                            <m:r>
                                              <a:rPr lang="en-US" altLang="zh-CN" sz="2400" i="1" kern="0">
                                                <a:solidFill>
                                                  <a:srgbClr val="003399"/>
                                                </a:solidFill>
                                                <a:latin typeface="Cambria Math" panose="02040503050406030204" pitchFamily="18" charset="0"/>
                                              </a:rPr>
                                              <m:t>𝑎</m:t>
                                            </m:r>
                                          </m:e>
                                          <m:sub>
                                            <m:r>
                                              <a:rPr lang="en-US" altLang="zh-CN" sz="2400" i="1" kern="0">
                                                <a:solidFill>
                                                  <a:srgbClr val="003399"/>
                                                </a:solidFill>
                                                <a:latin typeface="Cambria Math" panose="02040503050406030204" pitchFamily="18" charset="0"/>
                                              </a:rPr>
                                              <m:t>𝑗</m:t>
                                            </m:r>
                                          </m:sub>
                                        </m:sSub>
                                        <m:r>
                                          <a:rPr lang="en-US" altLang="zh-CN" sz="2400" i="1" kern="0">
                                            <a:solidFill>
                                              <a:srgbClr val="003399"/>
                                            </a:solidFill>
                                            <a:latin typeface="Cambria Math" panose="02040503050406030204" pitchFamily="18" charset="0"/>
                                          </a:rPr>
                                          <m:t>&lt;</m:t>
                                        </m:r>
                                        <m:sSub>
                                          <m:sSubPr>
                                            <m:ctrlPr>
                                              <a:rPr lang="en-US" altLang="zh-CN" sz="2400" i="1" kern="0">
                                                <a:solidFill>
                                                  <a:srgbClr val="003399"/>
                                                </a:solidFill>
                                                <a:latin typeface="Cambria Math" panose="02040503050406030204" pitchFamily="18" charset="0"/>
                                              </a:rPr>
                                            </m:ctrlPr>
                                          </m:sSubPr>
                                          <m:e>
                                            <m:r>
                                              <a:rPr lang="en-US" altLang="zh-CN" sz="2400" i="1" kern="0">
                                                <a:solidFill>
                                                  <a:srgbClr val="003399"/>
                                                </a:solidFill>
                                                <a:latin typeface="Cambria Math" panose="02040503050406030204" pitchFamily="18" charset="0"/>
                                              </a:rPr>
                                              <m:t>𝑎</m:t>
                                            </m:r>
                                          </m:e>
                                          <m:sub>
                                            <m:r>
                                              <a:rPr lang="en-US" altLang="zh-CN" sz="2400" i="1" kern="0">
                                                <a:solidFill>
                                                  <a:srgbClr val="003399"/>
                                                </a:solidFill>
                                                <a:latin typeface="Cambria Math" panose="02040503050406030204" pitchFamily="18" charset="0"/>
                                              </a:rPr>
                                              <m:t>𝑖</m:t>
                                            </m:r>
                                          </m:sub>
                                        </m:sSub>
                                      </m:lim>
                                    </m:limLow>
                                  </m:fName>
                                  <m:e>
                                    <m:d>
                                      <m:dPr>
                                        <m:begChr m:val="{"/>
                                        <m:endChr m:val="}"/>
                                        <m:ctrlPr>
                                          <a:rPr lang="en-US" altLang="zh-CN" sz="2400" i="1" kern="0">
                                            <a:solidFill>
                                              <a:srgbClr val="003399"/>
                                            </a:solidFill>
                                            <a:latin typeface="Cambria Math" panose="02040503050406030204" pitchFamily="18" charset="0"/>
                                          </a:rPr>
                                        </m:ctrlPr>
                                      </m:dPr>
                                      <m:e>
                                        <m:r>
                                          <a:rPr lang="en-US" altLang="zh-CN" sz="2400" i="1" kern="0">
                                            <a:solidFill>
                                              <a:srgbClr val="003399"/>
                                            </a:solidFill>
                                            <a:latin typeface="Cambria Math" panose="02040503050406030204" pitchFamily="18" charset="0"/>
                                          </a:rPr>
                                          <m:t>𝑜</m:t>
                                        </m:r>
                                        <m:r>
                                          <a:rPr lang="en-US" altLang="zh-CN" sz="2400" i="1" kern="0">
                                            <a:solidFill>
                                              <a:srgbClr val="003399"/>
                                            </a:solidFill>
                                            <a:latin typeface="Cambria Math" panose="02040503050406030204" pitchFamily="18" charset="0"/>
                                          </a:rPr>
                                          <m:t>[</m:t>
                                        </m:r>
                                        <m:r>
                                          <a:rPr lang="en-US" altLang="zh-CN" sz="2400" i="1" kern="0">
                                            <a:solidFill>
                                              <a:srgbClr val="003399"/>
                                            </a:solidFill>
                                            <a:latin typeface="Cambria Math" panose="02040503050406030204" pitchFamily="18" charset="0"/>
                                          </a:rPr>
                                          <m:t>𝑗</m:t>
                                        </m:r>
                                        <m:r>
                                          <a:rPr lang="en-US" altLang="zh-CN" sz="2400" i="1" kern="0">
                                            <a:solidFill>
                                              <a:srgbClr val="003399"/>
                                            </a:solidFill>
                                            <a:latin typeface="Cambria Math" panose="02040503050406030204" pitchFamily="18" charset="0"/>
                                          </a:rPr>
                                          <m:t>]</m:t>
                                        </m:r>
                                      </m:e>
                                    </m:d>
                                  </m:e>
                                </m:func>
                              </m:e>
                              <m:e>
                                <m:r>
                                  <m:rPr>
                                    <m:sty m:val="p"/>
                                  </m:rPr>
                                  <a:rPr lang="en-US" altLang="zh-CN" sz="2400" b="0" i="0" kern="0" smtClean="0">
                                    <a:solidFill>
                                      <a:srgbClr val="003399"/>
                                    </a:solidFill>
                                    <a:latin typeface="Cambria Math" panose="02040503050406030204" pitchFamily="18" charset="0"/>
                                  </a:rPr>
                                  <m:t>otherwise</m:t>
                                </m:r>
                              </m:e>
                            </m:mr>
                          </m:m>
                        </m:e>
                      </m:d>
                    </m:oMath>
                  </m:oMathPara>
                </a14:m>
                <a:endParaRPr lang="en-US" sz="2400" dirty="0"/>
              </a:p>
            </p:txBody>
          </p:sp>
        </mc:Choice>
        <mc:Fallback xmlns="">
          <p:sp>
            <p:nvSpPr>
              <p:cNvPr id="3" name="TextBox 2">
                <a:extLst>
                  <a:ext uri="{FF2B5EF4-FFF2-40B4-BE49-F238E27FC236}">
                    <a16:creationId xmlns:a16="http://schemas.microsoft.com/office/drawing/2014/main" id="{AC0479C9-1855-984F-B269-39B2E7D31CED}"/>
                  </a:ext>
                </a:extLst>
              </p:cNvPr>
              <p:cNvSpPr txBox="1">
                <a:spLocks noRot="1" noChangeAspect="1" noMove="1" noResize="1" noEditPoints="1" noAdjustHandles="1" noChangeArrowheads="1" noChangeShapeType="1" noTextEdit="1"/>
              </p:cNvSpPr>
              <p:nvPr/>
            </p:nvSpPr>
            <p:spPr>
              <a:xfrm>
                <a:off x="1577980" y="4435203"/>
                <a:ext cx="7157385" cy="1271438"/>
              </a:xfrm>
              <a:prstGeom prst="rect">
                <a:avLst/>
              </a:prstGeom>
              <a:blipFill>
                <a:blip r:embed="rId6"/>
                <a:stretch>
                  <a:fillRect l="-16784" t="-207843" b="-297059"/>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401411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3" grpId="0"/>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DP</a:t>
            </a:r>
          </a:p>
        </p:txBody>
      </p:sp>
      <p:sp>
        <p:nvSpPr>
          <p:cNvPr id="3" name="Content Placeholder 2"/>
          <p:cNvSpPr>
            <a:spLocks noGrp="1"/>
          </p:cNvSpPr>
          <p:nvPr>
            <p:ph idx="1"/>
          </p:nvPr>
        </p:nvSpPr>
        <p:spPr>
          <a:xfrm>
            <a:off x="0" y="838200"/>
            <a:ext cx="9442938" cy="5791200"/>
          </a:xfrm>
        </p:spPr>
        <p:txBody>
          <a:bodyPr/>
          <a:lstStyle/>
          <a:p>
            <a:pPr marL="285750" indent="-285750">
              <a:buSzPct val="100000"/>
              <a:buFont typeface="Arial" panose="020B0604020202020204" pitchFamily="34" charset="0"/>
              <a:buChar char="•"/>
            </a:pPr>
            <a:r>
              <a:rPr lang="en-US" dirty="0"/>
              <a:t>Dynamic Programming (DP) bears similarities to Divide and Conquer (D&amp;C)</a:t>
            </a:r>
          </a:p>
          <a:p>
            <a:pPr marL="631825" lvl="1" indent="-285750">
              <a:buSzPct val="100000"/>
              <a:buFont typeface="Arial" panose="020B0604020202020204" pitchFamily="34" charset="0"/>
              <a:buChar char="•"/>
            </a:pPr>
            <a:r>
              <a:rPr lang="en-US" dirty="0"/>
              <a:t>Both partition a problem into smaller </a:t>
            </a:r>
            <a:r>
              <a:rPr lang="en-US" dirty="0" err="1"/>
              <a:t>subproblems</a:t>
            </a:r>
            <a:r>
              <a:rPr lang="en-US" dirty="0"/>
              <a:t> </a:t>
            </a:r>
            <a:br>
              <a:rPr lang="en-US" dirty="0"/>
            </a:br>
            <a:r>
              <a:rPr lang="en-US" dirty="0"/>
              <a:t>=&gt;  </a:t>
            </a:r>
            <a:r>
              <a:rPr lang="en-US" dirty="0">
                <a:solidFill>
                  <a:srgbClr val="003399"/>
                </a:solidFill>
              </a:rPr>
              <a:t>build solution of larger problems from solutions of smaller problems</a:t>
            </a:r>
          </a:p>
          <a:p>
            <a:pPr lvl="1" indent="0">
              <a:buSzPct val="100000"/>
              <a:buNone/>
            </a:pPr>
            <a:endParaRPr lang="en-US" dirty="0">
              <a:solidFill>
                <a:srgbClr val="003399"/>
              </a:solidFill>
            </a:endParaRPr>
          </a:p>
          <a:p>
            <a:pPr marL="631825" lvl="1" indent="-285750">
              <a:buSzPct val="100000"/>
              <a:buFont typeface="Arial" panose="020B0604020202020204" pitchFamily="34" charset="0"/>
              <a:buChar char="•"/>
            </a:pPr>
            <a:r>
              <a:rPr lang="en-US" sz="2000" dirty="0"/>
              <a:t>In D&amp;C, work top-down. </a:t>
            </a:r>
            <a:br>
              <a:rPr lang="en-US" sz="2000" dirty="0"/>
            </a:br>
            <a:r>
              <a:rPr lang="en-US" sz="2000" dirty="0"/>
              <a:t>Solve </a:t>
            </a:r>
            <a:r>
              <a:rPr lang="en-US" sz="2000" b="1" dirty="0">
                <a:solidFill>
                  <a:srgbClr val="7030A0"/>
                </a:solidFill>
              </a:rPr>
              <a:t>exact smaller problems </a:t>
            </a:r>
            <a:r>
              <a:rPr lang="en-US" sz="2000" dirty="0"/>
              <a:t>that need to be solved to solve larger problem</a:t>
            </a:r>
          </a:p>
          <a:p>
            <a:pPr marL="631825" lvl="1" indent="-285750">
              <a:buSzPct val="100000"/>
              <a:buFont typeface="Arial" panose="020B0604020202020204" pitchFamily="34" charset="0"/>
              <a:buChar char="•"/>
            </a:pPr>
            <a:r>
              <a:rPr lang="en-US" sz="2000" dirty="0"/>
              <a:t>In DP, (usually) work bottom-up. </a:t>
            </a:r>
          </a:p>
          <a:p>
            <a:pPr marL="631825" lvl="1" indent="-285750">
              <a:buSzPct val="100000"/>
              <a:buFont typeface="Arial" panose="020B0604020202020204" pitchFamily="34" charset="0"/>
              <a:buChar char="•"/>
            </a:pPr>
            <a:r>
              <a:rPr lang="en-US" sz="2000" dirty="0"/>
              <a:t>Solve </a:t>
            </a:r>
            <a:r>
              <a:rPr lang="en-US" sz="2000" b="1" dirty="0">
                <a:solidFill>
                  <a:srgbClr val="7030A0"/>
                </a:solidFill>
              </a:rPr>
              <a:t>all smaller size problems  </a:t>
            </a:r>
            <a:r>
              <a:rPr lang="en-US" sz="2000" dirty="0"/>
              <a:t>=&gt; build larger problem solutions from them.</a:t>
            </a:r>
          </a:p>
          <a:p>
            <a:pPr marL="912813" lvl="2" indent="-285750">
              <a:buSzPct val="100000"/>
              <a:buFont typeface="Arial" panose="020B0604020202020204" pitchFamily="34" charset="0"/>
              <a:buChar char="•"/>
            </a:pPr>
            <a:r>
              <a:rPr lang="en-US" sz="2000" dirty="0"/>
              <a:t>many large </a:t>
            </a:r>
            <a:r>
              <a:rPr lang="en-US" sz="2000" dirty="0" err="1"/>
              <a:t>subproblems</a:t>
            </a:r>
            <a:r>
              <a:rPr lang="en-US" sz="2000" dirty="0"/>
              <a:t> reuse solution to </a:t>
            </a:r>
            <a:r>
              <a:rPr lang="en-US" sz="2000" b="1" dirty="0"/>
              <a:t>same</a:t>
            </a:r>
            <a:r>
              <a:rPr lang="en-US" sz="2000" dirty="0"/>
              <a:t> smaller problem.</a:t>
            </a:r>
          </a:p>
          <a:p>
            <a:pPr marL="912813" lvl="2" indent="-285750">
              <a:buSzPct val="100000"/>
              <a:buFont typeface="Arial" panose="020B0604020202020204" pitchFamily="34" charset="0"/>
              <a:buChar char="•"/>
            </a:pPr>
            <a:endParaRPr lang="en-US" dirty="0"/>
          </a:p>
          <a:p>
            <a:pPr marL="631825" lvl="1" indent="-285750">
              <a:buSzPct val="100000"/>
              <a:buFont typeface="Arial" panose="020B0604020202020204" pitchFamily="34" charset="0"/>
              <a:buChar char="•"/>
            </a:pPr>
            <a:r>
              <a:rPr lang="en-US" dirty="0"/>
              <a:t>DP often used for </a:t>
            </a:r>
            <a:r>
              <a:rPr lang="en-US" dirty="0">
                <a:solidFill>
                  <a:srgbClr val="003399"/>
                </a:solidFill>
              </a:rPr>
              <a:t>optimization</a:t>
            </a:r>
            <a:r>
              <a:rPr lang="en-US" dirty="0"/>
              <a:t> problems</a:t>
            </a:r>
          </a:p>
          <a:p>
            <a:pPr marL="631825" lvl="1" indent="-285750">
              <a:buSzPct val="100000"/>
              <a:buFont typeface="Arial" panose="020B0604020202020204" pitchFamily="34" charset="0"/>
              <a:buChar char="•"/>
            </a:pPr>
            <a:r>
              <a:rPr lang="en-US" dirty="0"/>
              <a:t>Problems have many </a:t>
            </a:r>
            <a:r>
              <a:rPr lang="en-US" b="1" i="1" dirty="0"/>
              <a:t>feasible solutions</a:t>
            </a:r>
            <a:r>
              <a:rPr lang="en-US" dirty="0"/>
              <a:t>; we want the </a:t>
            </a:r>
            <a:r>
              <a:rPr lang="en-US" b="1" i="1" dirty="0"/>
              <a:t>bes</a:t>
            </a:r>
            <a:r>
              <a:rPr lang="en-US" dirty="0"/>
              <a:t>t solution.</a:t>
            </a:r>
          </a:p>
          <a:p>
            <a:pPr lvl="1" indent="0">
              <a:buSzPct val="100000"/>
              <a:buNone/>
            </a:pPr>
            <a:endParaRPr lang="en-US" dirty="0"/>
          </a:p>
          <a:p>
            <a:pPr marL="285750" indent="-285750">
              <a:buSzPct val="100000"/>
              <a:buFont typeface="Arial" panose="020B0604020202020204" pitchFamily="34" charset="0"/>
              <a:buChar char="•"/>
            </a:pPr>
            <a:r>
              <a:rPr lang="en-US" dirty="0"/>
              <a:t>Main idea of DP</a:t>
            </a:r>
          </a:p>
          <a:p>
            <a:pPr marL="688975" lvl="1" indent="-342900">
              <a:buSzPct val="100000"/>
              <a:buFont typeface="+mj-lt"/>
              <a:buAutoNum type="arabicPeriod"/>
            </a:pPr>
            <a:r>
              <a:rPr lang="en-US" dirty="0">
                <a:solidFill>
                  <a:srgbClr val="FF0000"/>
                </a:solidFill>
              </a:rPr>
              <a:t>Analyze the structure of an optimal solution</a:t>
            </a:r>
          </a:p>
          <a:p>
            <a:pPr marL="688975" lvl="1" indent="-342900">
              <a:buSzPct val="100000"/>
              <a:buFont typeface="+mj-lt"/>
              <a:buAutoNum type="arabicPeriod"/>
            </a:pPr>
            <a:r>
              <a:rPr lang="en-US" dirty="0">
                <a:solidFill>
                  <a:srgbClr val="FF0000"/>
                </a:solidFill>
              </a:rPr>
              <a:t>Recursively define the value of an optimal solution</a:t>
            </a:r>
          </a:p>
          <a:p>
            <a:pPr marL="688975" lvl="1" indent="-342900">
              <a:buSzPct val="100000"/>
              <a:buFont typeface="+mj-lt"/>
              <a:buAutoNum type="arabicPeriod"/>
            </a:pPr>
            <a:r>
              <a:rPr lang="en-US" dirty="0">
                <a:solidFill>
                  <a:srgbClr val="FF0000"/>
                </a:solidFill>
              </a:rPr>
              <a:t>Compute the value of an optimal solution (usually bottom-up)</a:t>
            </a:r>
          </a:p>
        </p:txBody>
      </p:sp>
      <p:sp>
        <p:nvSpPr>
          <p:cNvPr id="4" name="Slide Number Placeholder 3"/>
          <p:cNvSpPr>
            <a:spLocks noGrp="1"/>
          </p:cNvSpPr>
          <p:nvPr>
            <p:ph type="sldNum" sz="quarter" idx="10"/>
          </p:nvPr>
        </p:nvSpPr>
        <p:spPr/>
        <p:txBody>
          <a:bodyPr/>
          <a:lstStyle/>
          <a:p>
            <a:fld id="{B1C0BB7F-D21B-4708-ADEF-04162FC8EFF7}" type="slidenum">
              <a:rPr lang="en-US" altLang="en-US" smtClean="0"/>
              <a:pPr/>
              <a:t>2</a:t>
            </a:fld>
            <a:endParaRPr lang="en-US" altLang="en-US" sz="1400"/>
          </a:p>
        </p:txBody>
      </p:sp>
    </p:spTree>
    <p:extLst>
      <p:ext uri="{BB962C8B-B14F-4D97-AF65-F5344CB8AC3E}">
        <p14:creationId xmlns:p14="http://schemas.microsoft.com/office/powerpoint/2010/main" val="3776739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4" name="Slide Number Placeholder 3"/>
          <p:cNvSpPr>
            <a:spLocks noGrp="1"/>
          </p:cNvSpPr>
          <p:nvPr>
            <p:ph type="sldNum" sz="quarter" idx="10"/>
          </p:nvPr>
        </p:nvSpPr>
        <p:spPr/>
        <p:txBody>
          <a:bodyPr/>
          <a:lstStyle/>
          <a:p>
            <a:fld id="{2783EFA4-6284-4AB8-B3E7-5E7F2FB51AB8}" type="slidenum">
              <a:rPr lang="en-US" altLang="en-US" smtClean="0"/>
              <a:pPr/>
              <a:t>20</a:t>
            </a:fld>
            <a:endParaRPr lang="en-US" altLang="en-US" dirty="0"/>
          </a:p>
        </p:txBody>
      </p:sp>
      <mc:AlternateContent xmlns:mc="http://schemas.openxmlformats.org/markup-compatibility/2006" xmlns:a14="http://schemas.microsoft.com/office/drawing/2010/main">
        <mc:Choice Requires="a14">
          <p:sp>
            <p:nvSpPr>
              <p:cNvPr id="6" name="TextBox 5"/>
              <p:cNvSpPr txBox="1"/>
              <p:nvPr/>
            </p:nvSpPr>
            <p:spPr>
              <a:xfrm>
                <a:off x="546865" y="776475"/>
                <a:ext cx="8597135" cy="830997"/>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Let  </a:t>
                </a:r>
                <a14:m>
                  <m:oMath xmlns:m="http://schemas.openxmlformats.org/officeDocument/2006/math">
                    <m:r>
                      <a:rPr lang="en-US" sz="2400" b="0" i="1" smtClean="0">
                        <a:latin typeface="Cambria Math" panose="02040503050406030204" pitchFamily="18" charset="0"/>
                        <a:cs typeface="Calibri" panose="020F0502020204030204" pitchFamily="34" charset="0"/>
                      </a:rPr>
                      <m:t>𝑜</m:t>
                    </m:r>
                    <m:r>
                      <a:rPr lang="en-US" sz="2400" b="0" i="1" smtClean="0">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𝑖</m:t>
                    </m:r>
                    <m:r>
                      <a:rPr lang="en-US" sz="2400" b="0" i="1" smtClean="0">
                        <a:latin typeface="Cambria Math" panose="02040503050406030204" pitchFamily="18" charset="0"/>
                        <a:cs typeface="Calibri" panose="020F0502020204030204" pitchFamily="34" charset="0"/>
                      </a:rPr>
                      <m:t>]</m:t>
                    </m:r>
                  </m:oMath>
                </a14:m>
                <a:r>
                  <a:rPr lang="en-US" sz="2400" dirty="0">
                    <a:latin typeface="Calibri" panose="020F0502020204030204" pitchFamily="34" charset="0"/>
                    <a:cs typeface="Calibri" panose="020F0502020204030204" pitchFamily="34" charset="0"/>
                  </a:rPr>
                  <a:t> be the length of the longest oscillating subsequence that ends at  </a:t>
                </a:r>
                <a14:m>
                  <m:oMath xmlns:m="http://schemas.openxmlformats.org/officeDocument/2006/math">
                    <m:sSub>
                      <m:sSubPr>
                        <m:ctrlPr>
                          <a:rPr lang="en-US" sz="2400" i="1" smtClean="0">
                            <a:latin typeface="Cambria Math" panose="02040503050406030204" pitchFamily="18" charset="0"/>
                            <a:cs typeface="Calibri" panose="020F0502020204030204" pitchFamily="34" charset="0"/>
                          </a:rPr>
                        </m:ctrlPr>
                      </m:sSubPr>
                      <m:e>
                        <m:r>
                          <a:rPr lang="en-US" sz="2400" b="0" i="1" smtClean="0">
                            <a:latin typeface="Cambria Math" panose="02040503050406030204" pitchFamily="18" charset="0"/>
                            <a:cs typeface="Calibri" panose="020F0502020204030204" pitchFamily="34" charset="0"/>
                          </a:rPr>
                          <m:t>𝑎</m:t>
                        </m:r>
                      </m:e>
                      <m:sub>
                        <m:r>
                          <a:rPr lang="en-US" sz="2400" b="0" i="1" smtClean="0">
                            <a:latin typeface="Cambria Math" panose="02040503050406030204" pitchFamily="18" charset="0"/>
                            <a:cs typeface="Calibri" panose="020F0502020204030204" pitchFamily="34" charset="0"/>
                          </a:rPr>
                          <m:t>𝑖</m:t>
                        </m:r>
                      </m:sub>
                    </m:sSub>
                  </m:oMath>
                </a14:m>
                <a:r>
                  <a:rPr lang="en-US" sz="2400" dirty="0">
                    <a:latin typeface="Calibri" panose="020F0502020204030204" pitchFamily="34" charset="0"/>
                    <a:cs typeface="Calibri" panose="020F0502020204030204" pitchFamily="34" charset="0"/>
                  </a:rPr>
                  <a:t> and has an odd length; </a:t>
                </a:r>
              </a:p>
            </p:txBody>
          </p:sp>
        </mc:Choice>
        <mc:Fallback xmlns="">
          <p:sp>
            <p:nvSpPr>
              <p:cNvPr id="6" name="TextBox 5"/>
              <p:cNvSpPr txBox="1">
                <a:spLocks noRot="1" noChangeAspect="1" noMove="1" noResize="1" noEditPoints="1" noAdjustHandles="1" noChangeArrowheads="1" noChangeShapeType="1" noTextEdit="1"/>
              </p:cNvSpPr>
              <p:nvPr/>
            </p:nvSpPr>
            <p:spPr>
              <a:xfrm>
                <a:off x="546865" y="776475"/>
                <a:ext cx="8597135" cy="830997"/>
              </a:xfrm>
              <a:prstGeom prst="rect">
                <a:avLst/>
              </a:prstGeom>
              <a:blipFill>
                <a:blip r:embed="rId2"/>
                <a:stretch>
                  <a:fillRect l="-1032" t="-2985" b="-134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46865" y="1532066"/>
                <a:ext cx="8597135" cy="830997"/>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Let  e</a:t>
                </a:r>
                <a14:m>
                  <m:oMath xmlns:m="http://schemas.openxmlformats.org/officeDocument/2006/math">
                    <m:r>
                      <a:rPr lang="en-US" sz="2400" b="0" i="1" smtClean="0">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𝑖</m:t>
                    </m:r>
                    <m:r>
                      <a:rPr lang="en-US" sz="2400" b="0" i="1" smtClean="0">
                        <a:latin typeface="Cambria Math" panose="02040503050406030204" pitchFamily="18" charset="0"/>
                        <a:cs typeface="Calibri" panose="020F0502020204030204" pitchFamily="34" charset="0"/>
                      </a:rPr>
                      <m:t>]</m:t>
                    </m:r>
                  </m:oMath>
                </a14:m>
                <a:r>
                  <a:rPr lang="en-US" sz="2400" dirty="0">
                    <a:latin typeface="Calibri" panose="020F0502020204030204" pitchFamily="34" charset="0"/>
                    <a:cs typeface="Calibri" panose="020F0502020204030204" pitchFamily="34" charset="0"/>
                  </a:rPr>
                  <a:t> be the length of the longest oscillating subsequence that ends at  </a:t>
                </a:r>
                <a14:m>
                  <m:oMath xmlns:m="http://schemas.openxmlformats.org/officeDocument/2006/math">
                    <m:sSub>
                      <m:sSubPr>
                        <m:ctrlPr>
                          <a:rPr lang="en-US" sz="2400" i="1" smtClean="0">
                            <a:latin typeface="Cambria Math" panose="02040503050406030204" pitchFamily="18" charset="0"/>
                            <a:cs typeface="Calibri" panose="020F0502020204030204" pitchFamily="34" charset="0"/>
                          </a:rPr>
                        </m:ctrlPr>
                      </m:sSubPr>
                      <m:e>
                        <m:r>
                          <a:rPr lang="en-US" sz="2400" b="0" i="1" smtClean="0">
                            <a:latin typeface="Cambria Math" panose="02040503050406030204" pitchFamily="18" charset="0"/>
                            <a:cs typeface="Calibri" panose="020F0502020204030204" pitchFamily="34" charset="0"/>
                          </a:rPr>
                          <m:t>𝑎</m:t>
                        </m:r>
                      </m:e>
                      <m:sub>
                        <m:r>
                          <a:rPr lang="en-US" sz="2400" b="0" i="1" smtClean="0">
                            <a:latin typeface="Cambria Math" panose="02040503050406030204" pitchFamily="18" charset="0"/>
                            <a:cs typeface="Calibri" panose="020F0502020204030204" pitchFamily="34" charset="0"/>
                          </a:rPr>
                          <m:t>𝑖</m:t>
                        </m:r>
                      </m:sub>
                    </m:sSub>
                  </m:oMath>
                </a14:m>
                <a:r>
                  <a:rPr lang="en-US" sz="2400" dirty="0">
                    <a:latin typeface="Calibri" panose="020F0502020204030204" pitchFamily="34" charset="0"/>
                    <a:cs typeface="Calibri" panose="020F0502020204030204" pitchFamily="34" charset="0"/>
                  </a:rPr>
                  <a:t> and has an even length; </a:t>
                </a:r>
              </a:p>
            </p:txBody>
          </p:sp>
        </mc:Choice>
        <mc:Fallback xmlns="">
          <p:sp>
            <p:nvSpPr>
              <p:cNvPr id="7" name="TextBox 6"/>
              <p:cNvSpPr txBox="1">
                <a:spLocks noRot="1" noChangeAspect="1" noMove="1" noResize="1" noEditPoints="1" noAdjustHandles="1" noChangeArrowheads="1" noChangeShapeType="1" noTextEdit="1"/>
              </p:cNvSpPr>
              <p:nvPr/>
            </p:nvSpPr>
            <p:spPr>
              <a:xfrm>
                <a:off x="546865" y="1532066"/>
                <a:ext cx="8597135" cy="830997"/>
              </a:xfrm>
              <a:prstGeom prst="rect">
                <a:avLst/>
              </a:prstGeom>
              <a:blipFill>
                <a:blip r:embed="rId3"/>
                <a:stretch>
                  <a:fillRect l="-1032" t="-4545" b="-13636"/>
                </a:stretch>
              </a:blipFill>
            </p:spPr>
            <p:txBody>
              <a:bodyPr/>
              <a:lstStyle/>
              <a:p>
                <a:r>
                  <a:rPr lang="en-US">
                    <a:noFill/>
                  </a:rPr>
                  <a:t> </a:t>
                </a:r>
              </a:p>
            </p:txBody>
          </p:sp>
        </mc:Fallback>
      </mc:AlternateContent>
      <p:sp>
        <p:nvSpPr>
          <p:cNvPr id="8" name="TextBox 7"/>
          <p:cNvSpPr txBox="1"/>
          <p:nvPr/>
        </p:nvSpPr>
        <p:spPr>
          <a:xfrm>
            <a:off x="546864" y="3007160"/>
            <a:ext cx="5241851" cy="461665"/>
          </a:xfrm>
          <a:prstGeom prst="rect">
            <a:avLst/>
          </a:prstGeom>
          <a:noFill/>
        </p:spPr>
        <p:txBody>
          <a:bodyPr wrap="square" rtlCol="0">
            <a:spAutoFit/>
          </a:bodyPr>
          <a:lstStyle/>
          <a:p>
            <a:r>
              <a:rPr lang="en-US" sz="2400" dirty="0"/>
              <a:t>General  Case</a:t>
            </a:r>
          </a:p>
        </p:txBody>
      </p:sp>
      <mc:AlternateContent xmlns:mc="http://schemas.openxmlformats.org/markup-compatibility/2006" xmlns:a14="http://schemas.microsoft.com/office/drawing/2010/main">
        <mc:Choice Requires="a14">
          <p:sp>
            <p:nvSpPr>
              <p:cNvPr id="9" name="内容占位符 2">
                <a:extLst>
                  <a:ext uri="{FF2B5EF4-FFF2-40B4-BE49-F238E27FC236}">
                    <a16:creationId xmlns:a16="http://schemas.microsoft.com/office/drawing/2014/main" id="{474E9815-B8FA-4F6A-AFF4-5E1BF3C6AE08}"/>
                  </a:ext>
                </a:extLst>
              </p:cNvPr>
              <p:cNvSpPr txBox="1">
                <a:spLocks/>
              </p:cNvSpPr>
              <p:nvPr/>
            </p:nvSpPr>
            <p:spPr bwMode="auto">
              <a:xfrm>
                <a:off x="291142" y="3727196"/>
                <a:ext cx="3222525" cy="606470"/>
              </a:xfrm>
              <a:prstGeom prst="rect">
                <a:avLst/>
              </a:prstGeom>
              <a:noFill/>
              <a:ln w="9525">
                <a:solidFill>
                  <a:schemeClr val="tx1"/>
                </a:solidFill>
                <a:miter lim="800000"/>
                <a:headEnd/>
                <a:tailEnd/>
              </a:ln>
              <a:effectLst/>
              <a:extLst>
                <a:ext uri="{909E8E84-426E-40DD-AFC4-6F175D3DCCD1}">
                  <a14:hiddenFill>
                    <a:solidFill>
                      <a:schemeClr val="accent1"/>
                    </a:solidFill>
                  </a14:hiddenFill>
                </a:ext>
                <a:ext uri="{AF507438-7753-43E0-B8FC-AC1667EBCBE1}">
                  <a14:hiddenEffects>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lvl1pPr algn="l" rtl="0" eaLnBrk="1" fontAlgn="base" hangingPunct="1">
                  <a:lnSpc>
                    <a:spcPct val="100000"/>
                  </a:lnSpc>
                  <a:spcBef>
                    <a:spcPts val="1200"/>
                  </a:spcBef>
                  <a:spcAft>
                    <a:spcPts val="0"/>
                  </a:spcAft>
                  <a:buClr>
                    <a:srgbClr val="003399"/>
                  </a:buClr>
                  <a:buSzPct val="50000"/>
                  <a:buFont typeface="Monotype Sorts" pitchFamily="92" charset="2"/>
                  <a:defRPr kumimoji="1" sz="2200" baseline="0">
                    <a:solidFill>
                      <a:schemeClr val="tx1"/>
                    </a:solidFill>
                    <a:latin typeface="Calibri" panose="020F0502020204030204" pitchFamily="34" charset="0"/>
                    <a:ea typeface="+mn-ea"/>
                    <a:cs typeface="+mn-cs"/>
                  </a:defRPr>
                </a:lvl1pPr>
                <a:lvl2pPr marL="346075" indent="-231775" algn="l" rtl="0" eaLnBrk="1" fontAlgn="base" hangingPunct="1">
                  <a:lnSpc>
                    <a:spcPts val="2600"/>
                  </a:lnSpc>
                  <a:spcBef>
                    <a:spcPct val="0"/>
                  </a:spcBef>
                  <a:spcAft>
                    <a:spcPct val="0"/>
                  </a:spcAft>
                  <a:buClr>
                    <a:schemeClr val="tx1"/>
                  </a:buClr>
                  <a:buSzPct val="35000"/>
                  <a:buFont typeface="Monotype Sorts" pitchFamily="92" charset="2"/>
                  <a:buChar char="n"/>
                  <a:defRPr kumimoji="1" sz="2200" baseline="0">
                    <a:solidFill>
                      <a:schemeClr val="tx1"/>
                    </a:solidFill>
                    <a:latin typeface="Calibri" panose="020F0502020204030204" pitchFamily="34" charset="0"/>
                  </a:defRPr>
                </a:lvl2pPr>
                <a:lvl3pPr marL="627063" indent="-166688" algn="l" rtl="0" eaLnBrk="1" fontAlgn="base" hangingPunct="1">
                  <a:lnSpc>
                    <a:spcPts val="2600"/>
                  </a:lnSpc>
                  <a:spcBef>
                    <a:spcPct val="0"/>
                  </a:spcBef>
                  <a:spcAft>
                    <a:spcPct val="0"/>
                  </a:spcAft>
                  <a:buClr>
                    <a:schemeClr val="tx1"/>
                  </a:buClr>
                  <a:buSzPct val="80000"/>
                  <a:buChar char="–"/>
                  <a:defRPr kumimoji="1" sz="2200" baseline="0">
                    <a:solidFill>
                      <a:schemeClr val="tx1"/>
                    </a:solidFill>
                    <a:latin typeface="Calibri" panose="020F0502020204030204" pitchFamily="34" charset="0"/>
                  </a:defRPr>
                </a:lvl3pPr>
                <a:lvl4pPr marL="1147763" indent="-404813" algn="l" rtl="0" eaLnBrk="1" fontAlgn="base" hangingPunct="1">
                  <a:lnSpc>
                    <a:spcPts val="2600"/>
                  </a:lnSpc>
                  <a:spcBef>
                    <a:spcPct val="0"/>
                  </a:spcBef>
                  <a:spcAft>
                    <a:spcPct val="0"/>
                  </a:spcAft>
                  <a:buClr>
                    <a:schemeClr val="tx1"/>
                  </a:buClr>
                  <a:buFont typeface="Wingdings" pitchFamily="92" charset="2"/>
                  <a:buChar char="!"/>
                  <a:defRPr kumimoji="1" sz="2200" baseline="0">
                    <a:solidFill>
                      <a:schemeClr val="tx1"/>
                    </a:solidFill>
                    <a:latin typeface="Calibri" panose="020F0502020204030204" pitchFamily="34" charset="0"/>
                  </a:defRPr>
                </a:lvl4pPr>
                <a:lvl5pPr marL="1539875" indent="-169863" algn="l" rtl="0" eaLnBrk="1" fontAlgn="base" hangingPunct="1">
                  <a:lnSpc>
                    <a:spcPts val="2600"/>
                  </a:lnSpc>
                  <a:spcBef>
                    <a:spcPct val="0"/>
                  </a:spcBef>
                  <a:spcAft>
                    <a:spcPct val="0"/>
                  </a:spcAft>
                  <a:buClr>
                    <a:schemeClr val="tx1"/>
                  </a:buClr>
                  <a:buSzPct val="100000"/>
                  <a:buChar char="–"/>
                  <a:defRPr kumimoji="1" sz="2200" baseline="0">
                    <a:solidFill>
                      <a:schemeClr val="tx1"/>
                    </a:solidFill>
                    <a:latin typeface="Calibri" panose="020F0502020204030204" pitchFamily="34" charset="0"/>
                  </a:defRPr>
                </a:lvl5pPr>
                <a:lvl6pPr marL="19970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6pPr>
                <a:lvl7pPr marL="24542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7pPr>
                <a:lvl8pPr marL="29114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8pPr>
                <a:lvl9pPr marL="33686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9pPr>
              </a:lstStyle>
              <a:p>
                <a:r>
                  <a:rPr lang="en-US" altLang="zh-CN" sz="1800" kern="0" dirty="0">
                    <a:solidFill>
                      <a:srgbClr val="003399"/>
                    </a:solidFill>
                    <a:cs typeface="Calibri" panose="020F0502020204030204" pitchFamily="34" charset="0"/>
                  </a:rPr>
                  <a:t> </a:t>
                </a:r>
                <a14:m>
                  <m:oMath xmlns:m="http://schemas.openxmlformats.org/officeDocument/2006/math">
                    <m:r>
                      <m:rPr>
                        <m:sty m:val="p"/>
                      </m:rPr>
                      <a:rPr lang="en-US" altLang="zh-CN" sz="1800" b="0" i="0" kern="0" smtClean="0">
                        <a:solidFill>
                          <a:srgbClr val="003399"/>
                        </a:solidFill>
                        <a:latin typeface="Cambria Math" panose="02040503050406030204" pitchFamily="18" charset="0"/>
                      </a:rPr>
                      <m:t>o</m:t>
                    </m:r>
                    <m:d>
                      <m:dPr>
                        <m:begChr m:val="["/>
                        <m:endChr m:val="]"/>
                        <m:ctrlPr>
                          <a:rPr lang="en-US" altLang="zh-CN" sz="1800" i="1" kern="0" smtClean="0">
                            <a:solidFill>
                              <a:srgbClr val="003399"/>
                            </a:solidFill>
                            <a:latin typeface="Cambria Math" panose="02040503050406030204" pitchFamily="18" charset="0"/>
                          </a:rPr>
                        </m:ctrlPr>
                      </m:dPr>
                      <m:e>
                        <m:r>
                          <a:rPr lang="en-US" altLang="zh-CN" sz="1800" i="1" kern="0" smtClean="0">
                            <a:solidFill>
                              <a:srgbClr val="003399"/>
                            </a:solidFill>
                            <a:latin typeface="Cambria Math" panose="02040503050406030204" pitchFamily="18" charset="0"/>
                          </a:rPr>
                          <m:t>𝑖</m:t>
                        </m:r>
                      </m:e>
                    </m:d>
                    <m:r>
                      <a:rPr lang="en-US" altLang="zh-CN" sz="1800" i="1" kern="0" smtClean="0">
                        <a:solidFill>
                          <a:srgbClr val="003399"/>
                        </a:solidFill>
                        <a:latin typeface="Cambria Math" panose="02040503050406030204" pitchFamily="18" charset="0"/>
                      </a:rPr>
                      <m:t>=</m:t>
                    </m:r>
                    <m:r>
                      <a:rPr lang="en-US" altLang="zh-CN" sz="1800" b="0" i="1" kern="0" smtClean="0">
                        <a:solidFill>
                          <a:srgbClr val="003399"/>
                        </a:solidFill>
                        <a:latin typeface="Cambria Math" panose="02040503050406030204" pitchFamily="18" charset="0"/>
                      </a:rPr>
                      <m:t>1+</m:t>
                    </m:r>
                    <m:func>
                      <m:funcPr>
                        <m:ctrlPr>
                          <a:rPr lang="en-US" altLang="zh-CN" sz="1800" b="0" i="1" kern="0" smtClean="0">
                            <a:solidFill>
                              <a:srgbClr val="003399"/>
                            </a:solidFill>
                            <a:latin typeface="Cambria Math" panose="02040503050406030204" pitchFamily="18" charset="0"/>
                          </a:rPr>
                        </m:ctrlPr>
                      </m:funcPr>
                      <m:fName>
                        <m:limLow>
                          <m:limLowPr>
                            <m:ctrlPr>
                              <a:rPr lang="en-US" altLang="zh-CN" sz="1800" b="0" i="1" kern="0" smtClean="0">
                                <a:solidFill>
                                  <a:srgbClr val="003399"/>
                                </a:solidFill>
                                <a:latin typeface="Cambria Math" panose="02040503050406030204" pitchFamily="18" charset="0"/>
                              </a:rPr>
                            </m:ctrlPr>
                          </m:limLowPr>
                          <m:e>
                            <m:r>
                              <m:rPr>
                                <m:sty m:val="p"/>
                              </m:rPr>
                              <a:rPr lang="en-US" altLang="zh-CN" sz="1800" b="0" i="0" kern="0" smtClean="0">
                                <a:solidFill>
                                  <a:srgbClr val="003399"/>
                                </a:solidFill>
                                <a:latin typeface="Cambria Math" panose="02040503050406030204" pitchFamily="18" charset="0"/>
                              </a:rPr>
                              <m:t>max</m:t>
                            </m:r>
                          </m:e>
                          <m:lim>
                            <m:r>
                              <a:rPr lang="en-US" altLang="zh-CN" sz="1800" b="0" i="1" kern="0" smtClean="0">
                                <a:solidFill>
                                  <a:srgbClr val="003399"/>
                                </a:solidFill>
                                <a:latin typeface="Cambria Math" panose="02040503050406030204" pitchFamily="18" charset="0"/>
                              </a:rPr>
                              <m:t>𝑗</m:t>
                            </m:r>
                            <m:r>
                              <a:rPr lang="en-US" altLang="zh-CN" sz="1800" b="0" i="1" kern="0" smtClean="0">
                                <a:solidFill>
                                  <a:srgbClr val="003399"/>
                                </a:solidFill>
                                <a:latin typeface="Cambria Math" panose="02040503050406030204" pitchFamily="18" charset="0"/>
                              </a:rPr>
                              <m:t>&lt;</m:t>
                            </m:r>
                            <m:r>
                              <a:rPr lang="en-US" altLang="zh-CN" sz="1800" b="0" i="1" kern="0" smtClean="0">
                                <a:solidFill>
                                  <a:srgbClr val="003399"/>
                                </a:solidFill>
                                <a:latin typeface="Cambria Math" panose="02040503050406030204" pitchFamily="18" charset="0"/>
                              </a:rPr>
                              <m:t>𝑖</m:t>
                            </m:r>
                            <m:r>
                              <a:rPr lang="en-US" altLang="zh-CN" sz="1800" b="0" i="1" kern="0" smtClean="0">
                                <a:solidFill>
                                  <a:srgbClr val="003399"/>
                                </a:solidFill>
                                <a:latin typeface="Cambria Math" panose="02040503050406030204" pitchFamily="18" charset="0"/>
                              </a:rPr>
                              <m:t>  &amp;</m:t>
                            </m:r>
                            <m:sSub>
                              <m:sSubPr>
                                <m:ctrlPr>
                                  <a:rPr lang="en-US" altLang="zh-CN" sz="1800" b="0" i="1" kern="0" smtClean="0">
                                    <a:solidFill>
                                      <a:srgbClr val="003399"/>
                                    </a:solidFill>
                                    <a:latin typeface="Cambria Math" panose="02040503050406030204" pitchFamily="18" charset="0"/>
                                  </a:rPr>
                                </m:ctrlPr>
                              </m:sSubPr>
                              <m:e>
                                <m:r>
                                  <a:rPr lang="en-US" altLang="zh-CN" sz="1800" b="0" i="1" kern="0" smtClean="0">
                                    <a:solidFill>
                                      <a:srgbClr val="003399"/>
                                    </a:solidFill>
                                    <a:latin typeface="Cambria Math" panose="02040503050406030204" pitchFamily="18" charset="0"/>
                                  </a:rPr>
                                  <m:t> </m:t>
                                </m:r>
                                <m:r>
                                  <a:rPr lang="en-US" altLang="zh-CN" sz="1800" b="0" i="1" kern="0" smtClean="0">
                                    <a:solidFill>
                                      <a:srgbClr val="003399"/>
                                    </a:solidFill>
                                    <a:latin typeface="Cambria Math" panose="02040503050406030204" pitchFamily="18" charset="0"/>
                                  </a:rPr>
                                  <m:t>𝑎</m:t>
                                </m:r>
                              </m:e>
                              <m:sub>
                                <m:r>
                                  <a:rPr lang="en-US" altLang="zh-CN" sz="1800" b="0" i="1" kern="0" smtClean="0">
                                    <a:solidFill>
                                      <a:srgbClr val="003399"/>
                                    </a:solidFill>
                                    <a:latin typeface="Cambria Math" panose="02040503050406030204" pitchFamily="18" charset="0"/>
                                  </a:rPr>
                                  <m:t>𝑗</m:t>
                                </m:r>
                              </m:sub>
                            </m:sSub>
                            <m:r>
                              <a:rPr lang="en-US" altLang="zh-CN" sz="1800" b="0" i="1" kern="0" smtClean="0">
                                <a:solidFill>
                                  <a:srgbClr val="003399"/>
                                </a:solidFill>
                                <a:latin typeface="Cambria Math" panose="02040503050406030204" pitchFamily="18" charset="0"/>
                              </a:rPr>
                              <m:t>&gt;</m:t>
                            </m:r>
                            <m:sSub>
                              <m:sSubPr>
                                <m:ctrlPr>
                                  <a:rPr lang="en-US" altLang="zh-CN" sz="1800" b="0" i="1" kern="0" smtClean="0">
                                    <a:solidFill>
                                      <a:srgbClr val="003399"/>
                                    </a:solidFill>
                                    <a:latin typeface="Cambria Math" panose="02040503050406030204" pitchFamily="18" charset="0"/>
                                  </a:rPr>
                                </m:ctrlPr>
                              </m:sSubPr>
                              <m:e>
                                <m:r>
                                  <a:rPr lang="en-US" altLang="zh-CN" sz="1800" b="0" i="1" kern="0" smtClean="0">
                                    <a:solidFill>
                                      <a:srgbClr val="003399"/>
                                    </a:solidFill>
                                    <a:latin typeface="Cambria Math" panose="02040503050406030204" pitchFamily="18" charset="0"/>
                                  </a:rPr>
                                  <m:t>𝑎</m:t>
                                </m:r>
                              </m:e>
                              <m:sub>
                                <m:r>
                                  <a:rPr lang="en-US" altLang="zh-CN" sz="1800" b="0" i="1" kern="0" smtClean="0">
                                    <a:solidFill>
                                      <a:srgbClr val="003399"/>
                                    </a:solidFill>
                                    <a:latin typeface="Cambria Math" panose="02040503050406030204" pitchFamily="18" charset="0"/>
                                  </a:rPr>
                                  <m:t>𝑖</m:t>
                                </m:r>
                              </m:sub>
                            </m:sSub>
                          </m:lim>
                        </m:limLow>
                      </m:fName>
                      <m:e>
                        <m:d>
                          <m:dPr>
                            <m:begChr m:val="{"/>
                            <m:endChr m:val="}"/>
                            <m:ctrlPr>
                              <a:rPr lang="en-US" altLang="zh-CN" sz="1800" b="0" i="1" kern="0" smtClean="0">
                                <a:solidFill>
                                  <a:srgbClr val="003399"/>
                                </a:solidFill>
                                <a:latin typeface="Cambria Math" panose="02040503050406030204" pitchFamily="18" charset="0"/>
                              </a:rPr>
                            </m:ctrlPr>
                          </m:dPr>
                          <m:e>
                            <m:r>
                              <a:rPr lang="en-US" altLang="zh-CN" sz="1800" b="0" i="1" kern="0" smtClean="0">
                                <a:solidFill>
                                  <a:srgbClr val="003399"/>
                                </a:solidFill>
                                <a:latin typeface="Cambria Math" panose="02040503050406030204" pitchFamily="18" charset="0"/>
                              </a:rPr>
                              <m:t>0,</m:t>
                            </m:r>
                            <m:r>
                              <a:rPr lang="en-US" altLang="zh-CN" sz="1800" b="0" i="1" kern="0" smtClean="0">
                                <a:solidFill>
                                  <a:srgbClr val="003399"/>
                                </a:solidFill>
                                <a:latin typeface="Cambria Math" panose="02040503050406030204" pitchFamily="18" charset="0"/>
                              </a:rPr>
                              <m:t>𝑒</m:t>
                            </m:r>
                            <m:r>
                              <a:rPr lang="en-US" altLang="zh-CN" sz="1800" b="0" i="1" kern="0" smtClean="0">
                                <a:solidFill>
                                  <a:srgbClr val="003399"/>
                                </a:solidFill>
                                <a:latin typeface="Cambria Math" panose="02040503050406030204" pitchFamily="18" charset="0"/>
                              </a:rPr>
                              <m:t>[</m:t>
                            </m:r>
                            <m:r>
                              <a:rPr lang="en-US" altLang="zh-CN" sz="1800" b="0" i="1" kern="0" smtClean="0">
                                <a:solidFill>
                                  <a:srgbClr val="003399"/>
                                </a:solidFill>
                                <a:latin typeface="Cambria Math" panose="02040503050406030204" pitchFamily="18" charset="0"/>
                              </a:rPr>
                              <m:t>𝑗</m:t>
                            </m:r>
                            <m:r>
                              <a:rPr lang="en-US" altLang="zh-CN" sz="1800" b="0" i="1" kern="0" smtClean="0">
                                <a:solidFill>
                                  <a:srgbClr val="003399"/>
                                </a:solidFill>
                                <a:latin typeface="Cambria Math" panose="02040503050406030204" pitchFamily="18" charset="0"/>
                              </a:rPr>
                              <m:t>] </m:t>
                            </m:r>
                          </m:e>
                        </m:d>
                      </m:e>
                    </m:func>
                  </m:oMath>
                </a14:m>
                <a:endParaRPr lang="en-US" altLang="zh-CN" sz="1800" kern="0" dirty="0">
                  <a:cs typeface="Calibri" panose="020F0502020204030204" pitchFamily="34" charset="0"/>
                </a:endParaRPr>
              </a:p>
            </p:txBody>
          </p:sp>
        </mc:Choice>
        <mc:Fallback xmlns="">
          <p:sp>
            <p:nvSpPr>
              <p:cNvPr id="9" name="内容占位符 2">
                <a:extLst>
                  <a:ext uri="{FF2B5EF4-FFF2-40B4-BE49-F238E27FC236}">
                    <a16:creationId xmlns:a16="http://schemas.microsoft.com/office/drawing/2014/main" id="{474E9815-B8FA-4F6A-AFF4-5E1BF3C6AE08}"/>
                  </a:ext>
                </a:extLst>
              </p:cNvPr>
              <p:cNvSpPr txBox="1">
                <a:spLocks noRot="1" noChangeAspect="1" noMove="1" noResize="1" noEditPoints="1" noAdjustHandles="1" noChangeArrowheads="1" noChangeShapeType="1" noTextEdit="1"/>
              </p:cNvSpPr>
              <p:nvPr/>
            </p:nvSpPr>
            <p:spPr bwMode="auto">
              <a:xfrm>
                <a:off x="291142" y="3727196"/>
                <a:ext cx="3222525" cy="606470"/>
              </a:xfrm>
              <a:prstGeom prst="rect">
                <a:avLst/>
              </a:prstGeom>
              <a:blipFill>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46864" y="4613607"/>
                <a:ext cx="7335385"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Final solution is  maximum of all the </a:t>
                </a:r>
                <a14:m>
                  <m:oMath xmlns:m="http://schemas.openxmlformats.org/officeDocument/2006/math">
                    <m:r>
                      <a:rPr lang="en-US" sz="2400" i="1">
                        <a:latin typeface="Cambria Math" panose="02040503050406030204" pitchFamily="18" charset="0"/>
                      </a:rPr>
                      <m:t>𝑜</m:t>
                    </m:r>
                    <m:d>
                      <m:dPr>
                        <m:begChr m:val="["/>
                        <m:endChr m:val="]"/>
                        <m:ctrlPr>
                          <a:rPr lang="en-US" sz="2400" i="1">
                            <a:latin typeface="Cambria Math" panose="02040503050406030204" pitchFamily="18" charset="0"/>
                          </a:rPr>
                        </m:ctrlPr>
                      </m:dPr>
                      <m:e>
                        <m:r>
                          <a:rPr lang="en-US" sz="2400" b="0" i="1" smtClean="0">
                            <a:latin typeface="Cambria Math" panose="02040503050406030204" pitchFamily="18" charset="0"/>
                          </a:rPr>
                          <m:t>𝑖</m:t>
                        </m:r>
                      </m:e>
                    </m:d>
                    <m:r>
                      <a:rPr lang="en-US" sz="2400" i="1">
                        <a:latin typeface="Cambria Math" panose="02040503050406030204" pitchFamily="18" charset="0"/>
                      </a:rPr>
                      <m:t>, </m:t>
                    </m:r>
                    <m:r>
                      <a:rPr lang="en-US" sz="2400" i="1">
                        <a:latin typeface="Cambria Math" panose="02040503050406030204" pitchFamily="18" charset="0"/>
                      </a:rPr>
                      <m:t>𝑒</m:t>
                    </m:r>
                    <m:d>
                      <m:dPr>
                        <m:begChr m:val="["/>
                        <m:endChr m:val="]"/>
                        <m:ctrlPr>
                          <a:rPr lang="en-US" sz="2400" i="1">
                            <a:latin typeface="Cambria Math" panose="02040503050406030204" pitchFamily="18" charset="0"/>
                          </a:rPr>
                        </m:ctrlPr>
                      </m:dPr>
                      <m:e>
                        <m:r>
                          <a:rPr lang="en-US" sz="2400" b="0" i="1" smtClean="0">
                            <a:latin typeface="Cambria Math" panose="02040503050406030204" pitchFamily="18" charset="0"/>
                          </a:rPr>
                          <m:t>𝑖</m:t>
                        </m:r>
                      </m:e>
                    </m:d>
                  </m:oMath>
                </a14:m>
                <a:r>
                  <a:rPr lang="en-US" sz="2400" dirty="0">
                    <a:latin typeface="Calibri" panose="020F0502020204030204" pitchFamily="34" charset="0"/>
                    <a:cs typeface="Calibri" panose="020F0502020204030204" pitchFamily="34" charset="0"/>
                  </a:rPr>
                  <a:t> </a:t>
                </a:r>
              </a:p>
            </p:txBody>
          </p:sp>
        </mc:Choice>
        <mc:Fallback xmlns="">
          <p:sp>
            <p:nvSpPr>
              <p:cNvPr id="12" name="TextBox 11"/>
              <p:cNvSpPr txBox="1">
                <a:spLocks noRot="1" noChangeAspect="1" noMove="1" noResize="1" noEditPoints="1" noAdjustHandles="1" noChangeArrowheads="1" noChangeShapeType="1" noTextEdit="1"/>
              </p:cNvSpPr>
              <p:nvPr/>
            </p:nvSpPr>
            <p:spPr>
              <a:xfrm>
                <a:off x="546864" y="4613607"/>
                <a:ext cx="7335385" cy="461665"/>
              </a:xfrm>
              <a:prstGeom prst="rect">
                <a:avLst/>
              </a:prstGeom>
              <a:blipFill>
                <a:blip r:embed="rId6"/>
                <a:stretch>
                  <a:fillRect l="-1209" t="-5263" b="-26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559671C-503D-024E-B65A-5DEBF74F18A2}"/>
                  </a:ext>
                </a:extLst>
              </p:cNvPr>
              <p:cNvSpPr txBox="1"/>
              <p:nvPr/>
            </p:nvSpPr>
            <p:spPr>
              <a:xfrm>
                <a:off x="546864" y="2407012"/>
                <a:ext cx="5241851" cy="461665"/>
              </a:xfrm>
              <a:prstGeom prst="rect">
                <a:avLst/>
              </a:prstGeom>
              <a:noFill/>
            </p:spPr>
            <p:txBody>
              <a:bodyPr wrap="square" rtlCol="0">
                <a:spAutoFit/>
              </a:bodyPr>
              <a:lstStyle/>
              <a:p>
                <a:r>
                  <a:rPr lang="en-US" sz="2400" dirty="0"/>
                  <a:t>Base Case: </a:t>
                </a:r>
                <a14:m>
                  <m:oMath xmlns:m="http://schemas.openxmlformats.org/officeDocument/2006/math">
                    <m:r>
                      <a:rPr lang="en-US" sz="2400" i="1">
                        <a:latin typeface="Cambria Math" panose="02040503050406030204" pitchFamily="18" charset="0"/>
                        <a:cs typeface="Calibri" panose="020F0502020204030204" pitchFamily="34" charset="0"/>
                      </a:rPr>
                      <m:t>𝑜</m:t>
                    </m:r>
                    <m:d>
                      <m:dPr>
                        <m:begChr m:val="["/>
                        <m:endChr m:val="]"/>
                        <m:ctrlPr>
                          <a:rPr lang="en-US" sz="2400" i="1">
                            <a:latin typeface="Cambria Math" panose="02040503050406030204" pitchFamily="18" charset="0"/>
                            <a:cs typeface="Calibri" panose="020F0502020204030204" pitchFamily="34" charset="0"/>
                          </a:rPr>
                        </m:ctrlPr>
                      </m:dPr>
                      <m:e>
                        <m:r>
                          <a:rPr lang="en-US" sz="2400" b="0" i="1" smtClean="0">
                            <a:latin typeface="Cambria Math" panose="02040503050406030204" pitchFamily="18" charset="0"/>
                            <a:cs typeface="Calibri" panose="020F0502020204030204" pitchFamily="34" charset="0"/>
                          </a:rPr>
                          <m:t>1</m:t>
                        </m:r>
                      </m:e>
                    </m:d>
                    <m:r>
                      <a:rPr lang="en-US" sz="2400" b="0" i="1" smtClean="0">
                        <a:latin typeface="Cambria Math" panose="02040503050406030204" pitchFamily="18" charset="0"/>
                        <a:cs typeface="Calibri" panose="020F0502020204030204" pitchFamily="34" charset="0"/>
                      </a:rPr>
                      <m:t>=1;  </m:t>
                    </m:r>
                    <m:r>
                      <a:rPr lang="en-US" sz="2400" b="0" i="1" smtClean="0">
                        <a:latin typeface="Cambria Math" panose="02040503050406030204" pitchFamily="18" charset="0"/>
                        <a:cs typeface="Calibri" panose="020F0502020204030204" pitchFamily="34" charset="0"/>
                      </a:rPr>
                      <m:t>𝑒</m:t>
                    </m:r>
                    <m:d>
                      <m:dPr>
                        <m:begChr m:val="["/>
                        <m:endChr m:val="]"/>
                        <m:ctrlPr>
                          <a:rPr lang="en-US" sz="2400" b="0" i="1" smtClean="0">
                            <a:latin typeface="Cambria Math" panose="02040503050406030204" pitchFamily="18" charset="0"/>
                            <a:cs typeface="Calibri" panose="020F0502020204030204" pitchFamily="34" charset="0"/>
                          </a:rPr>
                        </m:ctrlPr>
                      </m:dPr>
                      <m:e>
                        <m:r>
                          <a:rPr lang="en-US" sz="2400" b="0" i="1" smtClean="0">
                            <a:latin typeface="Cambria Math" panose="02040503050406030204" pitchFamily="18" charset="0"/>
                            <a:cs typeface="Calibri" panose="020F0502020204030204" pitchFamily="34" charset="0"/>
                          </a:rPr>
                          <m:t>1</m:t>
                        </m:r>
                      </m:e>
                    </m:d>
                    <m:r>
                      <a:rPr lang="en-US" sz="2400" b="0" i="1" smtClean="0">
                        <a:latin typeface="Cambria Math" panose="02040503050406030204" pitchFamily="18" charset="0"/>
                        <a:cs typeface="Calibri" panose="020F0502020204030204" pitchFamily="34" charset="0"/>
                      </a:rPr>
                      <m:t>=</m:t>
                    </m:r>
                    <m:r>
                      <m:rPr>
                        <m:brk m:alnAt="7"/>
                      </m:rPr>
                      <a:rPr lang="en-US" altLang="zh-CN" sz="2400" i="1" kern="0">
                        <a:latin typeface="Cambria Math" panose="02040503050406030204" pitchFamily="18" charset="0"/>
                      </a:rPr>
                      <m:t>−</m:t>
                    </m:r>
                    <m:r>
                      <a:rPr lang="en-US" altLang="zh-CN" sz="2400" i="1" ker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cs typeface="Calibri" panose="020F0502020204030204" pitchFamily="34" charset="0"/>
                      </a:rPr>
                      <m:t>. </m:t>
                    </m:r>
                  </m:oMath>
                </a14:m>
                <a:r>
                  <a:rPr lang="en-US" sz="2400" dirty="0">
                    <a:latin typeface="Calibri" panose="020F0502020204030204" pitchFamily="34" charset="0"/>
                    <a:cs typeface="Calibri" panose="020F0502020204030204" pitchFamily="34" charset="0"/>
                  </a:rPr>
                  <a:t>  </a:t>
                </a:r>
                <a:endParaRPr lang="en-US" sz="2400" dirty="0"/>
              </a:p>
            </p:txBody>
          </p:sp>
        </mc:Choice>
        <mc:Fallback xmlns="">
          <p:sp>
            <p:nvSpPr>
              <p:cNvPr id="13" name="TextBox 12">
                <a:extLst>
                  <a:ext uri="{FF2B5EF4-FFF2-40B4-BE49-F238E27FC236}">
                    <a16:creationId xmlns:a16="http://schemas.microsoft.com/office/drawing/2014/main" id="{9559671C-503D-024E-B65A-5DEBF74F18A2}"/>
                  </a:ext>
                </a:extLst>
              </p:cNvPr>
              <p:cNvSpPr txBox="1">
                <a:spLocks noRot="1" noChangeAspect="1" noMove="1" noResize="1" noEditPoints="1" noAdjustHandles="1" noChangeArrowheads="1" noChangeShapeType="1" noTextEdit="1"/>
              </p:cNvSpPr>
              <p:nvPr/>
            </p:nvSpPr>
            <p:spPr>
              <a:xfrm>
                <a:off x="546864" y="2407012"/>
                <a:ext cx="5241851" cy="461665"/>
              </a:xfrm>
              <a:prstGeom prst="rect">
                <a:avLst/>
              </a:prstGeom>
              <a:blipFill>
                <a:blip r:embed="rId7"/>
                <a:stretch>
                  <a:fillRect l="-1691" t="-10811" b="-270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2A57B1F-215E-CB4E-80FF-A9444463B519}"/>
                  </a:ext>
                </a:extLst>
              </p:cNvPr>
              <p:cNvSpPr txBox="1"/>
              <p:nvPr/>
            </p:nvSpPr>
            <p:spPr>
              <a:xfrm>
                <a:off x="546864" y="5700600"/>
                <a:ext cx="7084380" cy="830997"/>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Since each </a:t>
                </a:r>
                <a14:m>
                  <m:oMath xmlns:m="http://schemas.openxmlformats.org/officeDocument/2006/math">
                    <m:r>
                      <m:rPr>
                        <m:sty m:val="p"/>
                      </m:rPr>
                      <a:rPr lang="en-US" altLang="zh-CN" sz="2400" kern="0">
                        <a:solidFill>
                          <a:srgbClr val="003399"/>
                        </a:solidFill>
                        <a:latin typeface="Cambria Math" panose="02040503050406030204" pitchFamily="18" charset="0"/>
                      </a:rPr>
                      <m:t>o</m:t>
                    </m:r>
                    <m:d>
                      <m:dPr>
                        <m:begChr m:val="["/>
                        <m:endChr m:val="]"/>
                        <m:ctrlPr>
                          <a:rPr lang="en-US" altLang="zh-CN" sz="2400" i="1" kern="0">
                            <a:solidFill>
                              <a:srgbClr val="003399"/>
                            </a:solidFill>
                            <a:latin typeface="Cambria Math" panose="02040503050406030204" pitchFamily="18" charset="0"/>
                          </a:rPr>
                        </m:ctrlPr>
                      </m:dPr>
                      <m:e>
                        <m:r>
                          <a:rPr lang="en-US" altLang="zh-CN" sz="2400" i="1" kern="0">
                            <a:solidFill>
                              <a:srgbClr val="003399"/>
                            </a:solidFill>
                            <a:latin typeface="Cambria Math" panose="02040503050406030204" pitchFamily="18" charset="0"/>
                          </a:rPr>
                          <m:t>𝑖</m:t>
                        </m:r>
                      </m:e>
                    </m:d>
                  </m:oMath>
                </a14:m>
                <a:r>
                  <a:rPr lang="en-US" sz="2400" dirty="0">
                    <a:latin typeface="Calibri" panose="020F0502020204030204" pitchFamily="34" charset="0"/>
                    <a:cs typeface="Calibri" panose="020F0502020204030204" pitchFamily="34" charset="0"/>
                  </a:rPr>
                  <a:t> and </a:t>
                </a:r>
                <a14:m>
                  <m:oMath xmlns:m="http://schemas.openxmlformats.org/officeDocument/2006/math">
                    <m:r>
                      <m:rPr>
                        <m:sty m:val="p"/>
                      </m:rPr>
                      <a:rPr lang="en-US" sz="2400" kern="0" dirty="0" smtClean="0">
                        <a:solidFill>
                          <a:srgbClr val="003399"/>
                        </a:solidFill>
                        <a:latin typeface="Cambria Math" panose="02040503050406030204" pitchFamily="18" charset="0"/>
                      </a:rPr>
                      <m:t>e</m:t>
                    </m:r>
                    <m:d>
                      <m:dPr>
                        <m:begChr m:val="["/>
                        <m:endChr m:val="]"/>
                        <m:ctrlPr>
                          <a:rPr lang="en-US" altLang="zh-CN" sz="2400" i="1" kern="0">
                            <a:solidFill>
                              <a:srgbClr val="003399"/>
                            </a:solidFill>
                            <a:latin typeface="Cambria Math" panose="02040503050406030204" pitchFamily="18" charset="0"/>
                          </a:rPr>
                        </m:ctrlPr>
                      </m:dPr>
                      <m:e>
                        <m:r>
                          <a:rPr lang="en-US" altLang="zh-CN" sz="2400" i="1" kern="0">
                            <a:solidFill>
                              <a:srgbClr val="003399"/>
                            </a:solidFill>
                            <a:latin typeface="Cambria Math" panose="02040503050406030204" pitchFamily="18" charset="0"/>
                          </a:rPr>
                          <m:t>𝑖</m:t>
                        </m:r>
                      </m:e>
                    </m:d>
                  </m:oMath>
                </a14:m>
                <a:r>
                  <a:rPr lang="en-US" sz="2400" dirty="0">
                    <a:latin typeface="Calibri" panose="020F0502020204030204" pitchFamily="34" charset="0"/>
                    <a:cs typeface="Calibri" panose="020F0502020204030204" pitchFamily="34" charset="0"/>
                  </a:rPr>
                  <a:t> can be calculated in</a:t>
                </a:r>
                <a14:m>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𝑂</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oMath>
                </a14:m>
                <a:r>
                  <a:rPr lang="en-US" sz="2400" dirty="0">
                    <a:latin typeface="Calibri" panose="020F0502020204030204" pitchFamily="34" charset="0"/>
                    <a:cs typeface="Calibri" panose="020F0502020204030204" pitchFamily="34" charset="0"/>
                  </a:rPr>
                  <a:t> time, entire algorithm requires </a:t>
                </a:r>
                <a14:m>
                  <m:oMath xmlns:m="http://schemas.openxmlformats.org/officeDocument/2006/math">
                    <m:r>
                      <a:rPr lang="en-US" sz="2400" i="1" smtClean="0">
                        <a:solidFill>
                          <a:srgbClr val="008080"/>
                        </a:solidFill>
                        <a:latin typeface="Cambria Math" panose="02040503050406030204" pitchFamily="18" charset="0"/>
                      </a:rPr>
                      <m:t>𝑂</m:t>
                    </m:r>
                    <m:d>
                      <m:dPr>
                        <m:ctrlPr>
                          <a:rPr lang="en-US" sz="2400" i="1" smtClean="0">
                            <a:solidFill>
                              <a:srgbClr val="008080"/>
                            </a:solidFill>
                            <a:latin typeface="Cambria Math" panose="02040503050406030204" pitchFamily="18" charset="0"/>
                          </a:rPr>
                        </m:ctrlPr>
                      </m:dPr>
                      <m:e>
                        <m:sSup>
                          <m:sSupPr>
                            <m:ctrlPr>
                              <a:rPr lang="en-US" sz="2400" i="1" smtClean="0">
                                <a:solidFill>
                                  <a:srgbClr val="008080"/>
                                </a:solidFill>
                                <a:latin typeface="Cambria Math" panose="02040503050406030204" pitchFamily="18" charset="0"/>
                              </a:rPr>
                            </m:ctrlPr>
                          </m:sSupPr>
                          <m:e>
                            <m:r>
                              <a:rPr lang="en-US" sz="2400" b="0" i="1" smtClean="0">
                                <a:solidFill>
                                  <a:srgbClr val="008080"/>
                                </a:solidFill>
                                <a:latin typeface="Cambria Math" panose="02040503050406030204" pitchFamily="18" charset="0"/>
                              </a:rPr>
                              <m:t>𝑛</m:t>
                            </m:r>
                          </m:e>
                          <m:sup>
                            <m:r>
                              <a:rPr lang="en-US" sz="2400" b="0" i="1" smtClean="0">
                                <a:solidFill>
                                  <a:srgbClr val="008080"/>
                                </a:solidFill>
                                <a:latin typeface="Cambria Math" panose="02040503050406030204" pitchFamily="18" charset="0"/>
                              </a:rPr>
                              <m:t>2</m:t>
                            </m:r>
                          </m:sup>
                        </m:sSup>
                      </m:e>
                    </m:d>
                  </m:oMath>
                </a14:m>
                <a:r>
                  <a:rPr lang="en-US" sz="2400" dirty="0">
                    <a:latin typeface="Calibri" panose="020F0502020204030204" pitchFamily="34" charset="0"/>
                    <a:cs typeface="Calibri" panose="020F0502020204030204" pitchFamily="34" charset="0"/>
                  </a:rPr>
                  <a:t>  time.</a:t>
                </a:r>
              </a:p>
            </p:txBody>
          </p:sp>
        </mc:Choice>
        <mc:Fallback xmlns="">
          <p:sp>
            <p:nvSpPr>
              <p:cNvPr id="3" name="TextBox 2">
                <a:extLst>
                  <a:ext uri="{FF2B5EF4-FFF2-40B4-BE49-F238E27FC236}">
                    <a16:creationId xmlns:a16="http://schemas.microsoft.com/office/drawing/2014/main" id="{02A57B1F-215E-CB4E-80FF-A9444463B519}"/>
                  </a:ext>
                </a:extLst>
              </p:cNvPr>
              <p:cNvSpPr txBox="1">
                <a:spLocks noRot="1" noChangeAspect="1" noMove="1" noResize="1" noEditPoints="1" noAdjustHandles="1" noChangeArrowheads="1" noChangeShapeType="1" noTextEdit="1"/>
              </p:cNvSpPr>
              <p:nvPr/>
            </p:nvSpPr>
            <p:spPr>
              <a:xfrm>
                <a:off x="546864" y="5700600"/>
                <a:ext cx="7084380" cy="830997"/>
              </a:xfrm>
              <a:prstGeom prst="rect">
                <a:avLst/>
              </a:prstGeom>
              <a:blipFill>
                <a:blip r:embed="rId8"/>
                <a:stretch>
                  <a:fillRect l="-1252" t="-4545" r="-1610" b="-15152"/>
                </a:stretch>
              </a:blipFill>
            </p:spPr>
            <p:txBody>
              <a:bodyPr/>
              <a:lstStyle/>
              <a:p>
                <a:r>
                  <a:rPr lang="en-US">
                    <a:noFill/>
                  </a:rPr>
                  <a:t> </a:t>
                </a:r>
              </a:p>
            </p:txBody>
          </p:sp>
        </mc:Fallback>
      </mc:AlternateContent>
      <p:sp>
        <p:nvSpPr>
          <p:cNvPr id="14" name="Rounded Rectangle 13">
            <a:extLst>
              <a:ext uri="{FF2B5EF4-FFF2-40B4-BE49-F238E27FC236}">
                <a16:creationId xmlns:a16="http://schemas.microsoft.com/office/drawing/2014/main" id="{1979B906-1475-7241-B255-FF6ABABBD01C}"/>
              </a:ext>
            </a:extLst>
          </p:cNvPr>
          <p:cNvSpPr/>
          <p:nvPr/>
        </p:nvSpPr>
        <p:spPr bwMode="auto">
          <a:xfrm>
            <a:off x="158424" y="2363063"/>
            <a:ext cx="8827151" cy="2955101"/>
          </a:xfrm>
          <a:prstGeom prst="roundRect">
            <a:avLst/>
          </a:prstGeom>
          <a:solidFill>
            <a:srgbClr val="0070C0">
              <a:alpha val="17000"/>
            </a:srgbClr>
          </a:solidFill>
          <a:ln w="9525" cap="flat" cmpd="sng" algn="ctr">
            <a:solidFill>
              <a:schemeClr val="tx1"/>
            </a:solidFill>
            <a:prstDash val="solid"/>
            <a:round/>
            <a:headEnd type="none" w="med" len="med"/>
            <a:tailEnd type="triangle" w="sm" len="sm"/>
          </a:ln>
          <a:effectLst/>
          <a:ex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600" b="0" i="0" u="none" strike="noStrike" cap="none" normalizeH="0" baseline="0">
              <a:ln>
                <a:noFill/>
              </a:ln>
              <a:solidFill>
                <a:schemeClr val="tx1"/>
              </a:solidFill>
              <a:effectLst/>
              <a:latin typeface="Comic Sans MS" pitchFamily="92" charset="0"/>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221B225-C05A-6742-BE32-B8EF4DCA2F06}"/>
                  </a:ext>
                </a:extLst>
              </p:cNvPr>
              <p:cNvSpPr txBox="1"/>
              <p:nvPr/>
            </p:nvSpPr>
            <p:spPr>
              <a:xfrm>
                <a:off x="3631558" y="3541351"/>
                <a:ext cx="5275376" cy="976614"/>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800" i="1" kern="0" smtClean="0">
                          <a:solidFill>
                            <a:srgbClr val="003399"/>
                          </a:solidFill>
                          <a:latin typeface="Cambria Math" panose="02040503050406030204" pitchFamily="18" charset="0"/>
                        </a:rPr>
                        <m:t>𝑒</m:t>
                      </m:r>
                      <m:d>
                        <m:dPr>
                          <m:begChr m:val="["/>
                          <m:endChr m:val="]"/>
                          <m:ctrlPr>
                            <a:rPr lang="en-US" altLang="zh-CN" sz="1800" i="1" kern="0">
                              <a:solidFill>
                                <a:srgbClr val="003399"/>
                              </a:solidFill>
                              <a:latin typeface="Cambria Math" panose="02040503050406030204" pitchFamily="18" charset="0"/>
                            </a:rPr>
                          </m:ctrlPr>
                        </m:dPr>
                        <m:e>
                          <m:r>
                            <a:rPr lang="en-US" altLang="zh-CN" sz="1800" i="1" kern="0">
                              <a:solidFill>
                                <a:srgbClr val="003399"/>
                              </a:solidFill>
                              <a:latin typeface="Cambria Math" panose="02040503050406030204" pitchFamily="18" charset="0"/>
                            </a:rPr>
                            <m:t>𝑖</m:t>
                          </m:r>
                        </m:e>
                      </m:d>
                      <m:r>
                        <a:rPr lang="en-US" altLang="zh-CN" sz="1800" i="1" kern="0">
                          <a:solidFill>
                            <a:srgbClr val="003399"/>
                          </a:solidFill>
                          <a:latin typeface="Cambria Math" panose="02040503050406030204" pitchFamily="18" charset="0"/>
                        </a:rPr>
                        <m:t>=</m:t>
                      </m:r>
                      <m:d>
                        <m:dPr>
                          <m:begChr m:val="{"/>
                          <m:endChr m:val=""/>
                          <m:ctrlPr>
                            <a:rPr lang="en-US" altLang="zh-CN" sz="1800" i="1" kern="0" smtClean="0">
                              <a:solidFill>
                                <a:srgbClr val="003399"/>
                              </a:solidFill>
                              <a:latin typeface="Cambria Math" panose="02040503050406030204" pitchFamily="18" charset="0"/>
                            </a:rPr>
                          </m:ctrlPr>
                        </m:dPr>
                        <m:e>
                          <m:m>
                            <m:mPr>
                              <m:mcs>
                                <m:mc>
                                  <m:mcPr>
                                    <m:count m:val="2"/>
                                    <m:mcJc m:val="center"/>
                                  </m:mcPr>
                                </m:mc>
                              </m:mcs>
                              <m:ctrlPr>
                                <a:rPr lang="en-US" altLang="zh-CN" sz="1800" i="1" kern="0" smtClean="0">
                                  <a:solidFill>
                                    <a:srgbClr val="003399"/>
                                  </a:solidFill>
                                  <a:latin typeface="Cambria Math" panose="02040503050406030204" pitchFamily="18" charset="0"/>
                                </a:rPr>
                              </m:ctrlPr>
                            </m:mPr>
                            <m:mr>
                              <m:e>
                                <m:r>
                                  <m:rPr>
                                    <m:brk m:alnAt="7"/>
                                  </m:rPr>
                                  <a:rPr lang="en-US" altLang="zh-CN" sz="1800" b="0" i="1" kern="0" smtClean="0">
                                    <a:solidFill>
                                      <a:srgbClr val="003399"/>
                                    </a:solidFill>
                                    <a:latin typeface="Cambria Math" panose="02040503050406030204" pitchFamily="18" charset="0"/>
                                  </a:rPr>
                                  <m:t>−</m:t>
                                </m:r>
                                <m:r>
                                  <a:rPr lang="en-US" altLang="zh-CN" sz="1800" b="0" i="1" kern="0" smtClean="0">
                                    <a:solidFill>
                                      <a:srgbClr val="003399"/>
                                    </a:solidFill>
                                    <a:latin typeface="Cambria Math" panose="02040503050406030204" pitchFamily="18" charset="0"/>
                                    <a:ea typeface="Cambria Math" panose="02040503050406030204" pitchFamily="18" charset="0"/>
                                  </a:rPr>
                                  <m:t>∞</m:t>
                                </m:r>
                              </m:e>
                              <m:e>
                                <m:r>
                                  <m:rPr>
                                    <m:sty m:val="p"/>
                                  </m:rPr>
                                  <a:rPr lang="en-US" altLang="zh-CN" sz="1800" b="0" i="0" kern="0" smtClean="0">
                                    <a:solidFill>
                                      <a:srgbClr val="003399"/>
                                    </a:solidFill>
                                    <a:latin typeface="Cambria Math" panose="02040503050406030204" pitchFamily="18" charset="0"/>
                                  </a:rPr>
                                  <m:t>if</m:t>
                                </m:r>
                                <m:r>
                                  <a:rPr lang="en-US" altLang="zh-CN" sz="1800" b="0" i="1" kern="0" smtClean="0">
                                    <a:solidFill>
                                      <a:srgbClr val="003399"/>
                                    </a:solidFill>
                                    <a:latin typeface="Cambria Math" panose="02040503050406030204" pitchFamily="18" charset="0"/>
                                  </a:rPr>
                                  <m:t>  </m:t>
                                </m:r>
                                <m:sSub>
                                  <m:sSubPr>
                                    <m:ctrlPr>
                                      <a:rPr lang="en-US" altLang="zh-CN" sz="1800" i="1" kern="0">
                                        <a:solidFill>
                                          <a:srgbClr val="003399"/>
                                        </a:solidFill>
                                        <a:latin typeface="Cambria Math" panose="02040503050406030204" pitchFamily="18" charset="0"/>
                                      </a:rPr>
                                    </m:ctrlPr>
                                  </m:sSubPr>
                                  <m:e>
                                    <m:r>
                                      <a:rPr lang="en-US" altLang="zh-CN" sz="1800" i="1" kern="0">
                                        <a:solidFill>
                                          <a:srgbClr val="003399"/>
                                        </a:solidFill>
                                        <a:latin typeface="Cambria Math" panose="02040503050406030204" pitchFamily="18" charset="0"/>
                                      </a:rPr>
                                      <m:t>𝑎</m:t>
                                    </m:r>
                                  </m:e>
                                  <m:sub>
                                    <m:r>
                                      <a:rPr lang="en-US" altLang="zh-CN" sz="1800" i="1" kern="0">
                                        <a:solidFill>
                                          <a:srgbClr val="003399"/>
                                        </a:solidFill>
                                        <a:latin typeface="Cambria Math" panose="02040503050406030204" pitchFamily="18" charset="0"/>
                                      </a:rPr>
                                      <m:t>𝑖</m:t>
                                    </m:r>
                                  </m:sub>
                                </m:sSub>
                                <m:r>
                                  <a:rPr lang="en-US" altLang="zh-CN" sz="1800" b="0" i="1" kern="0" smtClean="0">
                                    <a:solidFill>
                                      <a:srgbClr val="003399"/>
                                    </a:solidFill>
                                    <a:latin typeface="Cambria Math" panose="02040503050406030204" pitchFamily="18" charset="0"/>
                                  </a:rPr>
                                  <m:t>&lt;</m:t>
                                </m:r>
                                <m:sSub>
                                  <m:sSubPr>
                                    <m:ctrlPr>
                                      <a:rPr lang="en-US" altLang="zh-CN" sz="1800" i="1" kern="0">
                                        <a:solidFill>
                                          <a:srgbClr val="003399"/>
                                        </a:solidFill>
                                        <a:latin typeface="Cambria Math" panose="02040503050406030204" pitchFamily="18" charset="0"/>
                                      </a:rPr>
                                    </m:ctrlPr>
                                  </m:sSubPr>
                                  <m:e>
                                    <m:r>
                                      <a:rPr lang="en-US" altLang="zh-CN" sz="1800" i="1" kern="0">
                                        <a:solidFill>
                                          <a:srgbClr val="003399"/>
                                        </a:solidFill>
                                        <a:latin typeface="Cambria Math" panose="02040503050406030204" pitchFamily="18" charset="0"/>
                                      </a:rPr>
                                      <m:t>𝑎</m:t>
                                    </m:r>
                                  </m:e>
                                  <m:sub>
                                    <m:r>
                                      <a:rPr lang="en-US" altLang="zh-CN" sz="1800" b="0" i="1" kern="0" smtClean="0">
                                        <a:solidFill>
                                          <a:srgbClr val="003399"/>
                                        </a:solidFill>
                                        <a:latin typeface="Cambria Math" panose="02040503050406030204" pitchFamily="18" charset="0"/>
                                      </a:rPr>
                                      <m:t>𝑗</m:t>
                                    </m:r>
                                  </m:sub>
                                </m:sSub>
                                <m:r>
                                  <a:rPr lang="en-US" altLang="zh-CN" sz="1800" b="0" i="1" kern="0" smtClean="0">
                                    <a:solidFill>
                                      <a:srgbClr val="003399"/>
                                    </a:solidFill>
                                    <a:latin typeface="Cambria Math" panose="02040503050406030204" pitchFamily="18" charset="0"/>
                                  </a:rPr>
                                  <m:t> </m:t>
                                </m:r>
                                <m:r>
                                  <m:rPr>
                                    <m:sty m:val="p"/>
                                  </m:rPr>
                                  <a:rPr lang="en-US" altLang="zh-CN" sz="1800" b="0" i="0" kern="0" smtClean="0">
                                    <a:solidFill>
                                      <a:srgbClr val="003399"/>
                                    </a:solidFill>
                                    <a:latin typeface="Cambria Math" panose="02040503050406030204" pitchFamily="18" charset="0"/>
                                  </a:rPr>
                                  <m:t>for</m:t>
                                </m:r>
                                <m:r>
                                  <a:rPr lang="en-US" altLang="zh-CN" sz="1800" b="0" i="0" kern="0" smtClean="0">
                                    <a:solidFill>
                                      <a:srgbClr val="003399"/>
                                    </a:solidFill>
                                    <a:latin typeface="Cambria Math" panose="02040503050406030204" pitchFamily="18" charset="0"/>
                                  </a:rPr>
                                  <m:t> </m:t>
                                </m:r>
                                <m:r>
                                  <m:rPr>
                                    <m:sty m:val="p"/>
                                  </m:rPr>
                                  <a:rPr lang="en-US" altLang="zh-CN" sz="1800" b="0" i="0" kern="0" smtClean="0">
                                    <a:solidFill>
                                      <a:srgbClr val="003399"/>
                                    </a:solidFill>
                                    <a:latin typeface="Cambria Math" panose="02040503050406030204" pitchFamily="18" charset="0"/>
                                  </a:rPr>
                                  <m:t>all</m:t>
                                </m:r>
                                <m:r>
                                  <a:rPr lang="en-US" altLang="zh-CN" sz="1800" b="0" i="0" kern="0" smtClean="0">
                                    <a:solidFill>
                                      <a:srgbClr val="003399"/>
                                    </a:solidFill>
                                    <a:latin typeface="Cambria Math" panose="02040503050406030204" pitchFamily="18" charset="0"/>
                                  </a:rPr>
                                  <m:t>  </m:t>
                                </m:r>
                                <m:r>
                                  <a:rPr lang="en-US" altLang="zh-CN" sz="1800" i="1" kern="0">
                                    <a:solidFill>
                                      <a:srgbClr val="003399"/>
                                    </a:solidFill>
                                    <a:latin typeface="Cambria Math" panose="02040503050406030204" pitchFamily="18" charset="0"/>
                                  </a:rPr>
                                  <m:t>𝑗</m:t>
                                </m:r>
                                <m:r>
                                  <a:rPr lang="en-US" altLang="zh-CN" sz="1800" i="1" kern="0">
                                    <a:solidFill>
                                      <a:srgbClr val="003399"/>
                                    </a:solidFill>
                                    <a:latin typeface="Cambria Math" panose="02040503050406030204" pitchFamily="18" charset="0"/>
                                  </a:rPr>
                                  <m:t>&lt;</m:t>
                                </m:r>
                                <m:r>
                                  <a:rPr lang="en-US" altLang="zh-CN" sz="1800" i="1" kern="0">
                                    <a:solidFill>
                                      <a:srgbClr val="003399"/>
                                    </a:solidFill>
                                    <a:latin typeface="Cambria Math" panose="02040503050406030204" pitchFamily="18" charset="0"/>
                                  </a:rPr>
                                  <m:t>𝑖</m:t>
                                </m:r>
                              </m:e>
                            </m:mr>
                            <m:mr>
                              <m:e>
                                <m:r>
                                  <a:rPr lang="en-US" altLang="zh-CN" sz="1800" i="1" kern="0">
                                    <a:solidFill>
                                      <a:srgbClr val="003399"/>
                                    </a:solidFill>
                                    <a:latin typeface="Cambria Math" panose="02040503050406030204" pitchFamily="18" charset="0"/>
                                  </a:rPr>
                                  <m:t>1+</m:t>
                                </m:r>
                                <m:func>
                                  <m:funcPr>
                                    <m:ctrlPr>
                                      <a:rPr lang="en-US" altLang="zh-CN" sz="1800" i="1" kern="0">
                                        <a:solidFill>
                                          <a:srgbClr val="003399"/>
                                        </a:solidFill>
                                        <a:latin typeface="Cambria Math" panose="02040503050406030204" pitchFamily="18" charset="0"/>
                                      </a:rPr>
                                    </m:ctrlPr>
                                  </m:funcPr>
                                  <m:fName>
                                    <m:limLow>
                                      <m:limLowPr>
                                        <m:ctrlPr>
                                          <a:rPr lang="en-US" altLang="zh-CN" sz="1800" i="1" kern="0">
                                            <a:solidFill>
                                              <a:srgbClr val="003399"/>
                                            </a:solidFill>
                                            <a:latin typeface="Cambria Math" panose="02040503050406030204" pitchFamily="18" charset="0"/>
                                          </a:rPr>
                                        </m:ctrlPr>
                                      </m:limLowPr>
                                      <m:e>
                                        <m:r>
                                          <m:rPr>
                                            <m:sty m:val="p"/>
                                          </m:rPr>
                                          <a:rPr lang="en-US" altLang="zh-CN" sz="1800" kern="0">
                                            <a:solidFill>
                                              <a:srgbClr val="003399"/>
                                            </a:solidFill>
                                            <a:latin typeface="Cambria Math" panose="02040503050406030204" pitchFamily="18" charset="0"/>
                                          </a:rPr>
                                          <m:t>max</m:t>
                                        </m:r>
                                      </m:e>
                                      <m:lim>
                                        <m:r>
                                          <a:rPr lang="en-US" altLang="zh-CN" sz="1800" i="1" kern="0">
                                            <a:solidFill>
                                              <a:srgbClr val="003399"/>
                                            </a:solidFill>
                                            <a:latin typeface="Cambria Math" panose="02040503050406030204" pitchFamily="18" charset="0"/>
                                          </a:rPr>
                                          <m:t>𝑗</m:t>
                                        </m:r>
                                        <m:r>
                                          <a:rPr lang="en-US" altLang="zh-CN" sz="1800" i="1" kern="0">
                                            <a:solidFill>
                                              <a:srgbClr val="003399"/>
                                            </a:solidFill>
                                            <a:latin typeface="Cambria Math" panose="02040503050406030204" pitchFamily="18" charset="0"/>
                                          </a:rPr>
                                          <m:t>&lt;</m:t>
                                        </m:r>
                                        <m:r>
                                          <a:rPr lang="en-US" altLang="zh-CN" sz="1800" i="1" kern="0">
                                            <a:solidFill>
                                              <a:srgbClr val="003399"/>
                                            </a:solidFill>
                                            <a:latin typeface="Cambria Math" panose="02040503050406030204" pitchFamily="18" charset="0"/>
                                          </a:rPr>
                                          <m:t>𝑖</m:t>
                                        </m:r>
                                        <m:r>
                                          <a:rPr lang="en-US" altLang="zh-CN" sz="1800" i="1" kern="0">
                                            <a:solidFill>
                                              <a:srgbClr val="003399"/>
                                            </a:solidFill>
                                            <a:latin typeface="Cambria Math" panose="02040503050406030204" pitchFamily="18" charset="0"/>
                                          </a:rPr>
                                          <m:t>  &amp;</m:t>
                                        </m:r>
                                        <m:sSub>
                                          <m:sSubPr>
                                            <m:ctrlPr>
                                              <a:rPr lang="en-US" altLang="zh-CN" sz="1800" i="1" kern="0">
                                                <a:solidFill>
                                                  <a:srgbClr val="003399"/>
                                                </a:solidFill>
                                                <a:latin typeface="Cambria Math" panose="02040503050406030204" pitchFamily="18" charset="0"/>
                                              </a:rPr>
                                            </m:ctrlPr>
                                          </m:sSubPr>
                                          <m:e>
                                            <m:r>
                                              <a:rPr lang="en-US" altLang="zh-CN" sz="1800" i="1" kern="0">
                                                <a:solidFill>
                                                  <a:srgbClr val="003399"/>
                                                </a:solidFill>
                                                <a:latin typeface="Cambria Math" panose="02040503050406030204" pitchFamily="18" charset="0"/>
                                              </a:rPr>
                                              <m:t> </m:t>
                                            </m:r>
                                            <m:r>
                                              <a:rPr lang="en-US" altLang="zh-CN" sz="1800" i="1" kern="0">
                                                <a:solidFill>
                                                  <a:srgbClr val="003399"/>
                                                </a:solidFill>
                                                <a:latin typeface="Cambria Math" panose="02040503050406030204" pitchFamily="18" charset="0"/>
                                              </a:rPr>
                                              <m:t>𝑎</m:t>
                                            </m:r>
                                          </m:e>
                                          <m:sub>
                                            <m:r>
                                              <a:rPr lang="en-US" altLang="zh-CN" sz="1800" i="1" kern="0">
                                                <a:solidFill>
                                                  <a:srgbClr val="003399"/>
                                                </a:solidFill>
                                                <a:latin typeface="Cambria Math" panose="02040503050406030204" pitchFamily="18" charset="0"/>
                                              </a:rPr>
                                              <m:t>𝑗</m:t>
                                            </m:r>
                                          </m:sub>
                                        </m:sSub>
                                        <m:r>
                                          <a:rPr lang="en-US" altLang="zh-CN" sz="1800" i="1" kern="0">
                                            <a:solidFill>
                                              <a:srgbClr val="003399"/>
                                            </a:solidFill>
                                            <a:latin typeface="Cambria Math" panose="02040503050406030204" pitchFamily="18" charset="0"/>
                                          </a:rPr>
                                          <m:t>&lt;</m:t>
                                        </m:r>
                                        <m:sSub>
                                          <m:sSubPr>
                                            <m:ctrlPr>
                                              <a:rPr lang="en-US" altLang="zh-CN" sz="1800" i="1" kern="0">
                                                <a:solidFill>
                                                  <a:srgbClr val="003399"/>
                                                </a:solidFill>
                                                <a:latin typeface="Cambria Math" panose="02040503050406030204" pitchFamily="18" charset="0"/>
                                              </a:rPr>
                                            </m:ctrlPr>
                                          </m:sSubPr>
                                          <m:e>
                                            <m:r>
                                              <a:rPr lang="en-US" altLang="zh-CN" sz="1800" i="1" kern="0">
                                                <a:solidFill>
                                                  <a:srgbClr val="003399"/>
                                                </a:solidFill>
                                                <a:latin typeface="Cambria Math" panose="02040503050406030204" pitchFamily="18" charset="0"/>
                                              </a:rPr>
                                              <m:t>𝑎</m:t>
                                            </m:r>
                                          </m:e>
                                          <m:sub>
                                            <m:r>
                                              <a:rPr lang="en-US" altLang="zh-CN" sz="1800" i="1" kern="0">
                                                <a:solidFill>
                                                  <a:srgbClr val="003399"/>
                                                </a:solidFill>
                                                <a:latin typeface="Cambria Math" panose="02040503050406030204" pitchFamily="18" charset="0"/>
                                              </a:rPr>
                                              <m:t>𝑖</m:t>
                                            </m:r>
                                          </m:sub>
                                        </m:sSub>
                                      </m:lim>
                                    </m:limLow>
                                  </m:fName>
                                  <m:e>
                                    <m:d>
                                      <m:dPr>
                                        <m:begChr m:val="{"/>
                                        <m:endChr m:val="}"/>
                                        <m:ctrlPr>
                                          <a:rPr lang="en-US" altLang="zh-CN" sz="1800" i="1" kern="0">
                                            <a:solidFill>
                                              <a:srgbClr val="003399"/>
                                            </a:solidFill>
                                            <a:latin typeface="Cambria Math" panose="02040503050406030204" pitchFamily="18" charset="0"/>
                                          </a:rPr>
                                        </m:ctrlPr>
                                      </m:dPr>
                                      <m:e>
                                        <m:r>
                                          <a:rPr lang="en-US" altLang="zh-CN" sz="1800" i="1" kern="0">
                                            <a:solidFill>
                                              <a:srgbClr val="003399"/>
                                            </a:solidFill>
                                            <a:latin typeface="Cambria Math" panose="02040503050406030204" pitchFamily="18" charset="0"/>
                                          </a:rPr>
                                          <m:t>𝑜</m:t>
                                        </m:r>
                                        <m:r>
                                          <a:rPr lang="en-US" altLang="zh-CN" sz="1800" i="1" kern="0">
                                            <a:solidFill>
                                              <a:srgbClr val="003399"/>
                                            </a:solidFill>
                                            <a:latin typeface="Cambria Math" panose="02040503050406030204" pitchFamily="18" charset="0"/>
                                          </a:rPr>
                                          <m:t>[</m:t>
                                        </m:r>
                                        <m:r>
                                          <a:rPr lang="en-US" altLang="zh-CN" sz="1800" i="1" kern="0">
                                            <a:solidFill>
                                              <a:srgbClr val="003399"/>
                                            </a:solidFill>
                                            <a:latin typeface="Cambria Math" panose="02040503050406030204" pitchFamily="18" charset="0"/>
                                          </a:rPr>
                                          <m:t>𝑗</m:t>
                                        </m:r>
                                        <m:r>
                                          <a:rPr lang="en-US" altLang="zh-CN" sz="1800" i="1" kern="0">
                                            <a:solidFill>
                                              <a:srgbClr val="003399"/>
                                            </a:solidFill>
                                            <a:latin typeface="Cambria Math" panose="02040503050406030204" pitchFamily="18" charset="0"/>
                                          </a:rPr>
                                          <m:t>]</m:t>
                                        </m:r>
                                      </m:e>
                                    </m:d>
                                  </m:e>
                                </m:func>
                              </m:e>
                              <m:e>
                                <m:r>
                                  <m:rPr>
                                    <m:sty m:val="p"/>
                                  </m:rPr>
                                  <a:rPr lang="en-US" altLang="zh-CN" sz="1800" b="0" i="0" kern="0" smtClean="0">
                                    <a:solidFill>
                                      <a:srgbClr val="003399"/>
                                    </a:solidFill>
                                    <a:latin typeface="Cambria Math" panose="02040503050406030204" pitchFamily="18" charset="0"/>
                                  </a:rPr>
                                  <m:t>otherwise</m:t>
                                </m:r>
                              </m:e>
                            </m:mr>
                          </m:m>
                        </m:e>
                      </m:d>
                    </m:oMath>
                  </m:oMathPara>
                </a14:m>
                <a:endParaRPr lang="en-US" sz="1800" dirty="0"/>
              </a:p>
            </p:txBody>
          </p:sp>
        </mc:Choice>
        <mc:Fallback xmlns="">
          <p:sp>
            <p:nvSpPr>
              <p:cNvPr id="15" name="TextBox 14">
                <a:extLst>
                  <a:ext uri="{FF2B5EF4-FFF2-40B4-BE49-F238E27FC236}">
                    <a16:creationId xmlns:a16="http://schemas.microsoft.com/office/drawing/2014/main" id="{6221B225-C05A-6742-BE32-B8EF4DCA2F06}"/>
                  </a:ext>
                </a:extLst>
              </p:cNvPr>
              <p:cNvSpPr txBox="1">
                <a:spLocks noRot="1" noChangeAspect="1" noMove="1" noResize="1" noEditPoints="1" noAdjustHandles="1" noChangeArrowheads="1" noChangeShapeType="1" noTextEdit="1"/>
              </p:cNvSpPr>
              <p:nvPr/>
            </p:nvSpPr>
            <p:spPr>
              <a:xfrm>
                <a:off x="3631558" y="3541351"/>
                <a:ext cx="5275376" cy="976614"/>
              </a:xfrm>
              <a:prstGeom prst="rect">
                <a:avLst/>
              </a:prstGeom>
              <a:blipFill>
                <a:blip r:embed="rId9"/>
                <a:stretch>
                  <a:fillRect l="-17026" t="-200000" b="-284810"/>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307919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Programming: Summary</a:t>
            </a:r>
          </a:p>
        </p:txBody>
      </p:sp>
      <p:sp>
        <p:nvSpPr>
          <p:cNvPr id="3" name="Content Placeholder 2"/>
          <p:cNvSpPr>
            <a:spLocks noGrp="1"/>
          </p:cNvSpPr>
          <p:nvPr>
            <p:ph idx="1"/>
          </p:nvPr>
        </p:nvSpPr>
        <p:spPr>
          <a:xfrm>
            <a:off x="609600" y="914400"/>
            <a:ext cx="7772400" cy="6400800"/>
          </a:xfrm>
        </p:spPr>
        <p:txBody>
          <a:bodyPr/>
          <a:lstStyle/>
          <a:p>
            <a:r>
              <a:rPr lang="en-US" b="1" dirty="0"/>
              <a:t>1. Structure: </a:t>
            </a:r>
            <a:r>
              <a:rPr lang="en-US" b="1" dirty="0">
                <a:solidFill>
                  <a:schemeClr val="tx1"/>
                </a:solidFill>
              </a:rPr>
              <a:t>Analyze structure of an optimal solution, and thereby define </a:t>
            </a:r>
            <a:r>
              <a:rPr lang="en-US" b="1" dirty="0" err="1">
                <a:solidFill>
                  <a:schemeClr val="tx1"/>
                </a:solidFill>
              </a:rPr>
              <a:t>subproblems</a:t>
            </a:r>
            <a:r>
              <a:rPr lang="en-US" b="1" dirty="0">
                <a:solidFill>
                  <a:schemeClr val="tx1"/>
                </a:solidFill>
              </a:rPr>
              <a:t> that need to be solved</a:t>
            </a:r>
          </a:p>
          <a:p>
            <a:r>
              <a:rPr lang="en-US" b="1" dirty="0"/>
              <a:t>2. Recurrence:</a:t>
            </a:r>
            <a:r>
              <a:rPr lang="en-US" b="1" dirty="0">
                <a:solidFill>
                  <a:schemeClr val="tx1"/>
                </a:solidFill>
              </a:rPr>
              <a:t> Establish the relationship between the optimal value of the problem and those of some subproblems (optimal substructure).</a:t>
            </a:r>
          </a:p>
          <a:p>
            <a:endParaRPr lang="en-US" b="1" dirty="0">
              <a:solidFill>
                <a:schemeClr val="tx1"/>
              </a:solidFill>
            </a:endParaRPr>
          </a:p>
          <a:p>
            <a:r>
              <a:rPr lang="en-US" dirty="0"/>
              <a:t>3. Bottom-up computation: </a:t>
            </a:r>
            <a:r>
              <a:rPr lang="en-US" dirty="0">
                <a:solidFill>
                  <a:schemeClr val="tx1"/>
                </a:solidFill>
              </a:rPr>
              <a:t>Compute the optimal values of the smallest subproblems first, save them in the table. Then compute optimal values of larger subproblems, and so on, until the optimal value of the original problem is computed.</a:t>
            </a:r>
          </a:p>
          <a:p>
            <a:r>
              <a:rPr lang="en-US" dirty="0"/>
              <a:t>4. Construction of optimal solution:</a:t>
            </a:r>
            <a:r>
              <a:rPr lang="en-US" dirty="0">
                <a:solidFill>
                  <a:schemeClr val="tx1"/>
                </a:solidFill>
              </a:rPr>
              <a:t> Record the optimal decisions made for each subproblem. At the end, assemble the optimal solution by tracing the back computation in the previous step.</a:t>
            </a:r>
          </a:p>
          <a:p>
            <a:r>
              <a:rPr lang="en-US" sz="1400" i="1" dirty="0"/>
              <a:t>Remark:</a:t>
            </a:r>
            <a:r>
              <a:rPr lang="en-US" sz="1400" i="1" dirty="0">
                <a:solidFill>
                  <a:schemeClr val="tx1"/>
                </a:solidFill>
              </a:rPr>
              <a:t> The first two steps are interdependent and are the most important steps. The last two steps are usually straightforward.</a:t>
            </a:r>
          </a:p>
        </p:txBody>
      </p:sp>
      <p:sp>
        <p:nvSpPr>
          <p:cNvPr id="4" name="Slide Number Placeholder 3"/>
          <p:cNvSpPr>
            <a:spLocks noGrp="1"/>
          </p:cNvSpPr>
          <p:nvPr>
            <p:ph type="sldNum" sz="quarter" idx="10"/>
          </p:nvPr>
        </p:nvSpPr>
        <p:spPr/>
        <p:txBody>
          <a:bodyPr/>
          <a:lstStyle/>
          <a:p>
            <a:fld id="{B1C0BB7F-D21B-4708-ADEF-04162FC8EFF7}" type="slidenum">
              <a:rPr lang="en-US" altLang="en-US" smtClean="0"/>
              <a:pPr/>
              <a:t>21</a:t>
            </a:fld>
            <a:endParaRPr lang="en-US" altLang="en-US" sz="1400"/>
          </a:p>
        </p:txBody>
      </p:sp>
    </p:spTree>
    <p:extLst>
      <p:ext uri="{BB962C8B-B14F-4D97-AF65-F5344CB8AC3E}">
        <p14:creationId xmlns:p14="http://schemas.microsoft.com/office/powerpoint/2010/main" val="238396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E5495-6D79-7647-B9FD-A654AB8A36A0}"/>
              </a:ext>
            </a:extLst>
          </p:cNvPr>
          <p:cNvSpPr>
            <a:spLocks noGrp="1"/>
          </p:cNvSpPr>
          <p:nvPr>
            <p:ph type="title"/>
          </p:nvPr>
        </p:nvSpPr>
        <p:spPr/>
        <p:txBody>
          <a:bodyPr/>
          <a:lstStyle/>
          <a:p>
            <a:r>
              <a:rPr lang="en-US" dirty="0"/>
              <a:t>Some Recurrences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66DABF-8606-D54C-9E86-D7BCD02B43A2}"/>
                  </a:ext>
                </a:extLst>
              </p:cNvPr>
              <p:cNvSpPr>
                <a:spLocks noGrp="1"/>
              </p:cNvSpPr>
              <p:nvPr>
                <p:ph idx="1"/>
              </p:nvPr>
            </p:nvSpPr>
            <p:spPr>
              <a:xfrm>
                <a:off x="609600" y="914400"/>
                <a:ext cx="8534400" cy="1286933"/>
              </a:xfrm>
            </p:spPr>
            <p:txBody>
              <a:bodyPr/>
              <a:lstStyle/>
              <a:p>
                <a:pPr marL="342900" indent="-342900">
                  <a:buSzPct val="100000"/>
                  <a:buFont typeface="+mj-lt"/>
                  <a:buAutoNum type="arabicPeriod"/>
                </a:pPr>
                <a:r>
                  <a:rPr lang="en-US" sz="2400" b="1" dirty="0"/>
                  <a:t>Fibonacci Numbers</a:t>
                </a:r>
              </a:p>
              <a:p>
                <a14:m>
                  <m:oMath xmlns:m="http://schemas.openxmlformats.org/officeDocument/2006/math">
                    <m:r>
                      <a:rPr lang="en-US" altLang="en-US" sz="2400" b="0" i="1" smtClean="0">
                        <a:solidFill>
                          <a:srgbClr val="C00000"/>
                        </a:solidFill>
                        <a:latin typeface="Cambria Math" panose="02040503050406030204" pitchFamily="18" charset="0"/>
                      </a:rPr>
                      <m:t>       </m:t>
                    </m:r>
                    <m:r>
                      <a:rPr lang="en-US" altLang="en-US" sz="2400" i="1">
                        <a:solidFill>
                          <a:srgbClr val="C00000"/>
                        </a:solidFill>
                        <a:latin typeface="Cambria Math" panose="02040503050406030204" pitchFamily="18" charset="0"/>
                      </a:rPr>
                      <m:t>𝐹</m:t>
                    </m:r>
                    <m:d>
                      <m:dPr>
                        <m:ctrlPr>
                          <a:rPr lang="en-US" altLang="en-US" sz="2400" i="1">
                            <a:solidFill>
                              <a:srgbClr val="C00000"/>
                            </a:solidFill>
                            <a:latin typeface="Cambria Math" panose="02040503050406030204" pitchFamily="18" charset="0"/>
                          </a:rPr>
                        </m:ctrlPr>
                      </m:dPr>
                      <m:e>
                        <m:r>
                          <a:rPr lang="en-US" altLang="en-US" sz="2400" i="1">
                            <a:solidFill>
                              <a:srgbClr val="C00000"/>
                            </a:solidFill>
                            <a:latin typeface="Cambria Math" panose="02040503050406030204" pitchFamily="18" charset="0"/>
                          </a:rPr>
                          <m:t>𝑛</m:t>
                        </m:r>
                      </m:e>
                    </m:d>
                    <m:r>
                      <a:rPr lang="en-US" altLang="en-US" sz="2400" i="1">
                        <a:solidFill>
                          <a:srgbClr val="C00000"/>
                        </a:solidFill>
                        <a:latin typeface="Cambria Math" panose="02040503050406030204" pitchFamily="18" charset="0"/>
                      </a:rPr>
                      <m:t>=</m:t>
                    </m:r>
                    <m:r>
                      <a:rPr lang="en-US" altLang="en-US" sz="2400" i="1">
                        <a:solidFill>
                          <a:srgbClr val="C00000"/>
                        </a:solidFill>
                        <a:latin typeface="Cambria Math" panose="02040503050406030204" pitchFamily="18" charset="0"/>
                      </a:rPr>
                      <m:t>𝐹</m:t>
                    </m:r>
                    <m:d>
                      <m:dPr>
                        <m:ctrlPr>
                          <a:rPr lang="en-US" altLang="en-US" sz="2400" i="1">
                            <a:solidFill>
                              <a:srgbClr val="C00000"/>
                            </a:solidFill>
                            <a:latin typeface="Cambria Math" panose="02040503050406030204" pitchFamily="18" charset="0"/>
                          </a:rPr>
                        </m:ctrlPr>
                      </m:dPr>
                      <m:e>
                        <m:r>
                          <a:rPr lang="en-US" altLang="en-US" sz="2400" i="1">
                            <a:solidFill>
                              <a:srgbClr val="C00000"/>
                            </a:solidFill>
                            <a:latin typeface="Cambria Math" panose="02040503050406030204" pitchFamily="18" charset="0"/>
                          </a:rPr>
                          <m:t>𝑛</m:t>
                        </m:r>
                        <m:r>
                          <a:rPr lang="en-US" altLang="en-US" sz="2400" i="1">
                            <a:solidFill>
                              <a:srgbClr val="C00000"/>
                            </a:solidFill>
                            <a:latin typeface="Cambria Math" panose="02040503050406030204" pitchFamily="18" charset="0"/>
                          </a:rPr>
                          <m:t>−1</m:t>
                        </m:r>
                      </m:e>
                    </m:d>
                    <m:r>
                      <a:rPr lang="en-US" altLang="en-US" sz="2400" i="1">
                        <a:solidFill>
                          <a:srgbClr val="C00000"/>
                        </a:solidFill>
                        <a:latin typeface="Cambria Math" panose="02040503050406030204" pitchFamily="18" charset="0"/>
                      </a:rPr>
                      <m:t>+</m:t>
                    </m:r>
                    <m:r>
                      <a:rPr lang="en-US" altLang="en-US" sz="2400" i="1">
                        <a:solidFill>
                          <a:srgbClr val="C00000"/>
                        </a:solidFill>
                        <a:latin typeface="Cambria Math" panose="02040503050406030204" pitchFamily="18" charset="0"/>
                      </a:rPr>
                      <m:t>𝐹</m:t>
                    </m:r>
                    <m:r>
                      <a:rPr lang="en-US" altLang="en-US" sz="2400" i="1">
                        <a:solidFill>
                          <a:srgbClr val="C00000"/>
                        </a:solidFill>
                        <a:latin typeface="Cambria Math" panose="02040503050406030204" pitchFamily="18" charset="0"/>
                      </a:rPr>
                      <m:t>(</m:t>
                    </m:r>
                    <m:r>
                      <a:rPr lang="en-US" altLang="en-US" sz="2400" i="1">
                        <a:solidFill>
                          <a:srgbClr val="C00000"/>
                        </a:solidFill>
                        <a:latin typeface="Cambria Math" panose="02040503050406030204" pitchFamily="18" charset="0"/>
                      </a:rPr>
                      <m:t>𝑛</m:t>
                    </m:r>
                    <m:r>
                      <a:rPr lang="en-US" altLang="en-US" sz="2400" i="1">
                        <a:solidFill>
                          <a:srgbClr val="C00000"/>
                        </a:solidFill>
                        <a:latin typeface="Cambria Math" panose="02040503050406030204" pitchFamily="18" charset="0"/>
                      </a:rPr>
                      <m:t>−2)</m:t>
                    </m:r>
                  </m:oMath>
                </a14:m>
                <a:r>
                  <a:rPr lang="en-US" altLang="en-US" sz="2400" dirty="0">
                    <a:solidFill>
                      <a:srgbClr val="C00000"/>
                    </a:solidFill>
                  </a:rPr>
                  <a:t>, </a:t>
                </a:r>
                <a14:m>
                  <m:oMath xmlns:m="http://schemas.openxmlformats.org/officeDocument/2006/math">
                    <m:r>
                      <a:rPr lang="en-US" altLang="en-US" sz="2400" b="0" i="0" smtClean="0">
                        <a:solidFill>
                          <a:srgbClr val="C00000"/>
                        </a:solidFill>
                        <a:latin typeface="Cambria Math" panose="02040503050406030204" pitchFamily="18" charset="0"/>
                      </a:rPr>
                      <m:t>                </m:t>
                    </m:r>
                    <m:r>
                      <a:rPr lang="en-US" altLang="en-US" sz="2400" i="1">
                        <a:solidFill>
                          <a:srgbClr val="C00000"/>
                        </a:solidFill>
                        <a:latin typeface="Cambria Math" panose="02040503050406030204" pitchFamily="18" charset="0"/>
                      </a:rPr>
                      <m:t>𝐹</m:t>
                    </m:r>
                    <m:d>
                      <m:dPr>
                        <m:ctrlPr>
                          <a:rPr lang="en-US" altLang="en-US" sz="2400" i="1">
                            <a:solidFill>
                              <a:srgbClr val="C00000"/>
                            </a:solidFill>
                            <a:latin typeface="Cambria Math" panose="02040503050406030204" pitchFamily="18" charset="0"/>
                          </a:rPr>
                        </m:ctrlPr>
                      </m:dPr>
                      <m:e>
                        <m:r>
                          <a:rPr lang="en-US" altLang="en-US" sz="2400" i="1">
                            <a:solidFill>
                              <a:srgbClr val="C00000"/>
                            </a:solidFill>
                            <a:latin typeface="Cambria Math" panose="02040503050406030204" pitchFamily="18" charset="0"/>
                          </a:rPr>
                          <m:t>1</m:t>
                        </m:r>
                      </m:e>
                    </m:d>
                    <m:r>
                      <a:rPr lang="en-US" altLang="en-US" sz="2400" i="1">
                        <a:solidFill>
                          <a:srgbClr val="C00000"/>
                        </a:solidFill>
                        <a:latin typeface="Cambria Math" panose="02040503050406030204" pitchFamily="18" charset="0"/>
                      </a:rPr>
                      <m:t>=1,  </m:t>
                    </m:r>
                    <m:r>
                      <a:rPr lang="en-US" altLang="en-US" sz="2400" i="1">
                        <a:solidFill>
                          <a:srgbClr val="C00000"/>
                        </a:solidFill>
                        <a:latin typeface="Cambria Math" panose="02040503050406030204" pitchFamily="18" charset="0"/>
                      </a:rPr>
                      <m:t>𝐹</m:t>
                    </m:r>
                    <m:d>
                      <m:dPr>
                        <m:ctrlPr>
                          <a:rPr lang="en-US" altLang="en-US" sz="2400" i="1">
                            <a:solidFill>
                              <a:srgbClr val="C00000"/>
                            </a:solidFill>
                            <a:latin typeface="Cambria Math" panose="02040503050406030204" pitchFamily="18" charset="0"/>
                          </a:rPr>
                        </m:ctrlPr>
                      </m:dPr>
                      <m:e>
                        <m:r>
                          <a:rPr lang="en-US" altLang="en-US" sz="2400" i="1">
                            <a:solidFill>
                              <a:srgbClr val="C00000"/>
                            </a:solidFill>
                            <a:latin typeface="Cambria Math" panose="02040503050406030204" pitchFamily="18" charset="0"/>
                          </a:rPr>
                          <m:t>2</m:t>
                        </m:r>
                      </m:e>
                    </m:d>
                    <m:r>
                      <a:rPr lang="en-US" altLang="en-US" sz="2400" i="1">
                        <a:solidFill>
                          <a:srgbClr val="C00000"/>
                        </a:solidFill>
                        <a:latin typeface="Cambria Math" panose="02040503050406030204" pitchFamily="18" charset="0"/>
                      </a:rPr>
                      <m:t>=2</m:t>
                    </m:r>
                  </m:oMath>
                </a14:m>
                <a:endParaRPr lang="en-US" sz="2400" dirty="0">
                  <a:solidFill>
                    <a:srgbClr val="C00000"/>
                  </a:solidFill>
                </a:endParaRPr>
              </a:p>
              <a:p>
                <a:pPr>
                  <a:buSzPct val="100000"/>
                </a:pPr>
                <a:endParaRPr lang="en-US" dirty="0"/>
              </a:p>
            </p:txBody>
          </p:sp>
        </mc:Choice>
        <mc:Fallback xmlns="">
          <p:sp>
            <p:nvSpPr>
              <p:cNvPr id="3" name="Content Placeholder 2">
                <a:extLst>
                  <a:ext uri="{FF2B5EF4-FFF2-40B4-BE49-F238E27FC236}">
                    <a16:creationId xmlns:a16="http://schemas.microsoft.com/office/drawing/2014/main" id="{1766DABF-8606-D54C-9E86-D7BCD02B43A2}"/>
                  </a:ext>
                </a:extLst>
              </p:cNvPr>
              <p:cNvSpPr>
                <a:spLocks noGrp="1" noRot="1" noChangeAspect="1" noMove="1" noResize="1" noEditPoints="1" noAdjustHandles="1" noChangeArrowheads="1" noChangeShapeType="1" noTextEdit="1"/>
              </p:cNvSpPr>
              <p:nvPr>
                <p:ph idx="1"/>
              </p:nvPr>
            </p:nvSpPr>
            <p:spPr>
              <a:xfrm>
                <a:off x="609600" y="914400"/>
                <a:ext cx="8534400" cy="1286933"/>
              </a:xfrm>
              <a:blipFill>
                <a:blip r:embed="rId2"/>
                <a:stretch>
                  <a:fillRect l="-1190" t="-495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07CC6B5-49B2-5B49-919E-34926B57F803}"/>
              </a:ext>
            </a:extLst>
          </p:cNvPr>
          <p:cNvSpPr>
            <a:spLocks noGrp="1"/>
          </p:cNvSpPr>
          <p:nvPr>
            <p:ph type="sldNum" sz="quarter" idx="10"/>
          </p:nvPr>
        </p:nvSpPr>
        <p:spPr/>
        <p:txBody>
          <a:bodyPr/>
          <a:lstStyle/>
          <a:p>
            <a:fld id="{B1C0BB7F-D21B-4708-ADEF-04162FC8EFF7}" type="slidenum">
              <a:rPr lang="en-US" altLang="en-US" smtClean="0"/>
              <a:pPr/>
              <a:t>3</a:t>
            </a:fld>
            <a:endParaRPr lang="en-US" altLang="en-US" sz="140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9D29063C-9CF2-4A4F-8C0A-C692FB58CAE7}"/>
                  </a:ext>
                </a:extLst>
              </p:cNvPr>
              <p:cNvSpPr txBox="1">
                <a:spLocks/>
              </p:cNvSpPr>
              <p:nvPr/>
            </p:nvSpPr>
            <p:spPr bwMode="auto">
              <a:xfrm>
                <a:off x="609600" y="2982578"/>
                <a:ext cx="8534400" cy="275551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lvl1pPr algn="l" rtl="0" eaLnBrk="1" fontAlgn="base" hangingPunct="1">
                  <a:lnSpc>
                    <a:spcPct val="100000"/>
                  </a:lnSpc>
                  <a:spcBef>
                    <a:spcPts val="1200"/>
                  </a:spcBef>
                  <a:spcAft>
                    <a:spcPts val="0"/>
                  </a:spcAft>
                  <a:buClr>
                    <a:srgbClr val="003399"/>
                  </a:buClr>
                  <a:buSzPct val="50000"/>
                  <a:buFont typeface="Monotype Sorts" pitchFamily="92" charset="2"/>
                  <a:defRPr kumimoji="1" sz="2200" baseline="0">
                    <a:solidFill>
                      <a:schemeClr val="tx1"/>
                    </a:solidFill>
                    <a:latin typeface="Calibri" panose="020F0502020204030204" pitchFamily="34" charset="0"/>
                    <a:ea typeface="+mn-ea"/>
                    <a:cs typeface="+mn-cs"/>
                  </a:defRPr>
                </a:lvl1pPr>
                <a:lvl2pPr marL="346075" indent="-231775" algn="l" rtl="0" eaLnBrk="1" fontAlgn="base" hangingPunct="1">
                  <a:lnSpc>
                    <a:spcPts val="2600"/>
                  </a:lnSpc>
                  <a:spcBef>
                    <a:spcPct val="0"/>
                  </a:spcBef>
                  <a:spcAft>
                    <a:spcPct val="0"/>
                  </a:spcAft>
                  <a:buClr>
                    <a:schemeClr val="tx1"/>
                  </a:buClr>
                  <a:buSzPct val="35000"/>
                  <a:buFont typeface="Monotype Sorts" pitchFamily="92" charset="2"/>
                  <a:buChar char="n"/>
                  <a:defRPr kumimoji="1" sz="2200" baseline="0">
                    <a:solidFill>
                      <a:schemeClr val="tx1"/>
                    </a:solidFill>
                    <a:latin typeface="Calibri" panose="020F0502020204030204" pitchFamily="34" charset="0"/>
                  </a:defRPr>
                </a:lvl2pPr>
                <a:lvl3pPr marL="627063" indent="-166688" algn="l" rtl="0" eaLnBrk="1" fontAlgn="base" hangingPunct="1">
                  <a:lnSpc>
                    <a:spcPts val="2600"/>
                  </a:lnSpc>
                  <a:spcBef>
                    <a:spcPct val="0"/>
                  </a:spcBef>
                  <a:spcAft>
                    <a:spcPct val="0"/>
                  </a:spcAft>
                  <a:buClr>
                    <a:schemeClr val="tx1"/>
                  </a:buClr>
                  <a:buSzPct val="80000"/>
                  <a:buChar char="–"/>
                  <a:defRPr kumimoji="1" sz="2200" baseline="0">
                    <a:solidFill>
                      <a:schemeClr val="tx1"/>
                    </a:solidFill>
                    <a:latin typeface="Calibri" panose="020F0502020204030204" pitchFamily="34" charset="0"/>
                  </a:defRPr>
                </a:lvl3pPr>
                <a:lvl4pPr marL="1147763" indent="-404813" algn="l" rtl="0" eaLnBrk="1" fontAlgn="base" hangingPunct="1">
                  <a:lnSpc>
                    <a:spcPts val="2600"/>
                  </a:lnSpc>
                  <a:spcBef>
                    <a:spcPct val="0"/>
                  </a:spcBef>
                  <a:spcAft>
                    <a:spcPct val="0"/>
                  </a:spcAft>
                  <a:buClr>
                    <a:schemeClr val="tx1"/>
                  </a:buClr>
                  <a:buFont typeface="Wingdings" pitchFamily="92" charset="2"/>
                  <a:buChar char="!"/>
                  <a:defRPr kumimoji="1" sz="2200" baseline="0">
                    <a:solidFill>
                      <a:schemeClr val="tx1"/>
                    </a:solidFill>
                    <a:latin typeface="Calibri" panose="020F0502020204030204" pitchFamily="34" charset="0"/>
                  </a:defRPr>
                </a:lvl4pPr>
                <a:lvl5pPr marL="1539875" indent="-169863" algn="l" rtl="0" eaLnBrk="1" fontAlgn="base" hangingPunct="1">
                  <a:lnSpc>
                    <a:spcPts val="2600"/>
                  </a:lnSpc>
                  <a:spcBef>
                    <a:spcPct val="0"/>
                  </a:spcBef>
                  <a:spcAft>
                    <a:spcPct val="0"/>
                  </a:spcAft>
                  <a:buClr>
                    <a:schemeClr val="tx1"/>
                  </a:buClr>
                  <a:buSzPct val="100000"/>
                  <a:buChar char="–"/>
                  <a:defRPr kumimoji="1" sz="2200" baseline="0">
                    <a:solidFill>
                      <a:schemeClr val="tx1"/>
                    </a:solidFill>
                    <a:latin typeface="Calibri" panose="020F0502020204030204" pitchFamily="34" charset="0"/>
                  </a:defRPr>
                </a:lvl5pPr>
                <a:lvl6pPr marL="19970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6pPr>
                <a:lvl7pPr marL="24542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7pPr>
                <a:lvl8pPr marL="29114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8pPr>
                <a:lvl9pPr marL="33686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9pPr>
              </a:lstStyle>
              <a:p>
                <a:endParaRPr lang="en-US" sz="2400" kern="0" dirty="0">
                  <a:solidFill>
                    <a:srgbClr val="C00000"/>
                  </a:solidFill>
                </a:endParaRPr>
              </a:p>
              <a:p>
                <a:pPr marL="342900" indent="-342900">
                  <a:buSzPct val="100000"/>
                  <a:buFont typeface="+mj-lt"/>
                  <a:buAutoNum type="arabicPeriod" startAt="2"/>
                </a:pPr>
                <a:r>
                  <a:rPr lang="en-US" sz="2400" b="1" kern="0" dirty="0"/>
                  <a:t>The Rod Cutting Problem</a:t>
                </a:r>
              </a:p>
              <a:p>
                <a:pPr>
                  <a:buSzPct val="100000"/>
                </a:pPr>
                <a:r>
                  <a:rPr lang="en-US" sz="2400" kern="0" dirty="0"/>
                  <a:t>       </a:t>
                </a:r>
                <a14:m>
                  <m:oMath xmlns:m="http://schemas.openxmlformats.org/officeDocument/2006/math">
                    <m:sSub>
                      <m:sSubPr>
                        <m:ctrlPr>
                          <a:rPr lang="en-US" sz="2400" i="1" kern="0">
                            <a:solidFill>
                              <a:srgbClr val="7030A0"/>
                            </a:solidFill>
                            <a:latin typeface="Cambria Math" panose="02040503050406030204" pitchFamily="18" charset="0"/>
                          </a:rPr>
                        </m:ctrlPr>
                      </m:sSubPr>
                      <m:e>
                        <m:r>
                          <a:rPr lang="en-US" sz="2400" i="1" kern="0" smtClean="0">
                            <a:solidFill>
                              <a:srgbClr val="7030A0"/>
                            </a:solidFill>
                            <a:latin typeface="Cambria Math" panose="02040503050406030204" pitchFamily="18" charset="0"/>
                          </a:rPr>
                          <m:t>𝑝</m:t>
                        </m:r>
                      </m:e>
                      <m:sub>
                        <m:r>
                          <a:rPr lang="en-US" sz="2400" i="1" kern="0" smtClean="0">
                            <a:solidFill>
                              <a:srgbClr val="7030A0"/>
                            </a:solidFill>
                            <a:latin typeface="Cambria Math" panose="02040503050406030204" pitchFamily="18" charset="0"/>
                          </a:rPr>
                          <m:t>𝑖</m:t>
                        </m:r>
                      </m:sub>
                    </m:sSub>
                  </m:oMath>
                </a14:m>
                <a:r>
                  <a:rPr lang="en-US" sz="2400" kern="0" dirty="0">
                    <a:solidFill>
                      <a:srgbClr val="7030A0"/>
                    </a:solidFill>
                  </a:rPr>
                  <a:t> is revenue from uncut rod of length </a:t>
                </a:r>
                <a14:m>
                  <m:oMath xmlns:m="http://schemas.openxmlformats.org/officeDocument/2006/math">
                    <m:r>
                      <a:rPr lang="en-US" sz="2400" i="1" kern="0" smtClean="0">
                        <a:solidFill>
                          <a:srgbClr val="7030A0"/>
                        </a:solidFill>
                        <a:latin typeface="Cambria Math" panose="02040503050406030204" pitchFamily="18" charset="0"/>
                      </a:rPr>
                      <m:t>𝑖</m:t>
                    </m:r>
                  </m:oMath>
                </a14:m>
                <a:r>
                  <a:rPr lang="en-US" sz="2400" kern="0" dirty="0">
                    <a:solidFill>
                      <a:srgbClr val="7030A0"/>
                    </a:solidFill>
                  </a:rPr>
                  <a:t/>
                </a:r>
                <a:br>
                  <a:rPr lang="en-US" sz="2400" kern="0" dirty="0">
                    <a:solidFill>
                      <a:srgbClr val="7030A0"/>
                    </a:solidFill>
                  </a:rPr>
                </a:br>
                <a:r>
                  <a:rPr lang="en-US" sz="2400" kern="0" dirty="0">
                    <a:solidFill>
                      <a:srgbClr val="7030A0"/>
                    </a:solidFill>
                  </a:rPr>
                  <a:t>       </a:t>
                </a:r>
                <a14:m>
                  <m:oMath xmlns:m="http://schemas.openxmlformats.org/officeDocument/2006/math">
                    <m:sSub>
                      <m:sSubPr>
                        <m:ctrlPr>
                          <a:rPr lang="en-US" sz="2400" i="1" kern="0">
                            <a:solidFill>
                              <a:srgbClr val="7030A0"/>
                            </a:solidFill>
                            <a:latin typeface="Cambria Math" panose="02040503050406030204" pitchFamily="18" charset="0"/>
                          </a:rPr>
                        </m:ctrlPr>
                      </m:sSubPr>
                      <m:e>
                        <m:r>
                          <a:rPr lang="en-US" sz="2400" i="1" kern="0">
                            <a:solidFill>
                              <a:srgbClr val="7030A0"/>
                            </a:solidFill>
                            <a:latin typeface="Cambria Math" panose="02040503050406030204" pitchFamily="18" charset="0"/>
                          </a:rPr>
                          <m:t>𝑟</m:t>
                        </m:r>
                      </m:e>
                      <m:sub>
                        <m:r>
                          <a:rPr lang="en-US" sz="2400" i="1" kern="0">
                            <a:solidFill>
                              <a:srgbClr val="7030A0"/>
                            </a:solidFill>
                            <a:latin typeface="Cambria Math" panose="02040503050406030204" pitchFamily="18" charset="0"/>
                          </a:rPr>
                          <m:t>𝑛</m:t>
                        </m:r>
                      </m:sub>
                    </m:sSub>
                  </m:oMath>
                </a14:m>
                <a:r>
                  <a:rPr lang="en-US" sz="2400" kern="0" dirty="0">
                    <a:solidFill>
                      <a:srgbClr val="7030A0"/>
                    </a:solidFill>
                  </a:rPr>
                  <a:t> is maximum revenue from cutting rod of length </a:t>
                </a:r>
                <a:r>
                  <a:rPr lang="en-US" sz="2400" i="1" kern="0" dirty="0">
                    <a:solidFill>
                      <a:srgbClr val="7030A0"/>
                    </a:solidFill>
                  </a:rPr>
                  <a:t>n</a:t>
                </a:r>
                <a:endParaRPr lang="en-US" sz="2400" i="1" kern="0" dirty="0"/>
              </a:p>
              <a:p>
                <a:pPr>
                  <a:buSzPct val="100000"/>
                </a:pPr>
                <a:r>
                  <a:rPr lang="en-US" sz="2400" kern="0" dirty="0">
                    <a:solidFill>
                      <a:srgbClr val="C00000"/>
                    </a:solidFill>
                  </a:rPr>
                  <a:t>        </a:t>
                </a:r>
                <a14:m>
                  <m:oMath xmlns:m="http://schemas.openxmlformats.org/officeDocument/2006/math">
                    <m:sSub>
                      <m:sSubPr>
                        <m:ctrlPr>
                          <a:rPr lang="en-US" sz="2400" i="1" kern="0" smtClean="0">
                            <a:solidFill>
                              <a:srgbClr val="C00000"/>
                            </a:solidFill>
                            <a:latin typeface="Cambria Math" panose="02040503050406030204" pitchFamily="18" charset="0"/>
                          </a:rPr>
                        </m:ctrlPr>
                      </m:sSubPr>
                      <m:e>
                        <m:r>
                          <a:rPr lang="en-US" sz="2400" i="1" kern="0" smtClean="0">
                            <a:solidFill>
                              <a:srgbClr val="C00000"/>
                            </a:solidFill>
                            <a:latin typeface="Cambria Math" panose="02040503050406030204" pitchFamily="18" charset="0"/>
                          </a:rPr>
                          <m:t>𝑟</m:t>
                        </m:r>
                      </m:e>
                      <m:sub>
                        <m:r>
                          <a:rPr lang="en-US" sz="2400" i="1" kern="0" smtClean="0">
                            <a:solidFill>
                              <a:srgbClr val="C00000"/>
                            </a:solidFill>
                            <a:latin typeface="Cambria Math" panose="02040503050406030204" pitchFamily="18" charset="0"/>
                          </a:rPr>
                          <m:t>𝑛</m:t>
                        </m:r>
                      </m:sub>
                    </m:sSub>
                    <m:r>
                      <a:rPr lang="en-US" sz="2400" i="1" kern="0" smtClean="0">
                        <a:solidFill>
                          <a:srgbClr val="C00000"/>
                        </a:solidFill>
                        <a:latin typeface="Cambria Math" panose="02040503050406030204" pitchFamily="18" charset="0"/>
                      </a:rPr>
                      <m:t>=</m:t>
                    </m:r>
                    <m:func>
                      <m:funcPr>
                        <m:ctrlPr>
                          <a:rPr lang="en-US" sz="2400" i="1" kern="0" smtClean="0">
                            <a:solidFill>
                              <a:srgbClr val="C00000"/>
                            </a:solidFill>
                            <a:latin typeface="Cambria Math" panose="02040503050406030204" pitchFamily="18" charset="0"/>
                          </a:rPr>
                        </m:ctrlPr>
                      </m:funcPr>
                      <m:fName>
                        <m:limLow>
                          <m:limLowPr>
                            <m:ctrlPr>
                              <a:rPr lang="en-US" sz="2400" i="1" kern="0" smtClean="0">
                                <a:solidFill>
                                  <a:srgbClr val="C00000"/>
                                </a:solidFill>
                                <a:latin typeface="Cambria Math" panose="02040503050406030204" pitchFamily="18" charset="0"/>
                              </a:rPr>
                            </m:ctrlPr>
                          </m:limLowPr>
                          <m:e>
                            <m:r>
                              <m:rPr>
                                <m:sty m:val="p"/>
                              </m:rPr>
                              <a:rPr lang="en-US" sz="2400" kern="0" smtClean="0">
                                <a:solidFill>
                                  <a:srgbClr val="C00000"/>
                                </a:solidFill>
                                <a:latin typeface="Cambria Math" panose="02040503050406030204" pitchFamily="18" charset="0"/>
                              </a:rPr>
                              <m:t>max</m:t>
                            </m:r>
                          </m:e>
                          <m:lim>
                            <m:r>
                              <a:rPr lang="en-US" sz="2400" i="1" kern="0" smtClean="0">
                                <a:solidFill>
                                  <a:srgbClr val="C00000"/>
                                </a:solidFill>
                                <a:latin typeface="Cambria Math" panose="02040503050406030204" pitchFamily="18" charset="0"/>
                              </a:rPr>
                              <m:t>1</m:t>
                            </m:r>
                            <m:r>
                              <a:rPr lang="en-US" sz="2400" i="1" kern="0" smtClean="0">
                                <a:solidFill>
                                  <a:srgbClr val="C00000"/>
                                </a:solidFill>
                                <a:latin typeface="Cambria Math" panose="02040503050406030204" pitchFamily="18" charset="0"/>
                                <a:ea typeface="Cambria Math" panose="02040503050406030204" pitchFamily="18" charset="0"/>
                              </a:rPr>
                              <m:t>≤</m:t>
                            </m:r>
                            <m:r>
                              <a:rPr lang="en-US" sz="2400" i="1" kern="0" smtClean="0">
                                <a:solidFill>
                                  <a:srgbClr val="C00000"/>
                                </a:solidFill>
                                <a:latin typeface="Cambria Math" panose="02040503050406030204" pitchFamily="18" charset="0"/>
                                <a:ea typeface="Cambria Math" panose="02040503050406030204" pitchFamily="18" charset="0"/>
                              </a:rPr>
                              <m:t>𝑖</m:t>
                            </m:r>
                            <m:r>
                              <a:rPr lang="en-US" sz="2400" i="1" kern="0" smtClean="0">
                                <a:solidFill>
                                  <a:srgbClr val="C00000"/>
                                </a:solidFill>
                                <a:latin typeface="Cambria Math" panose="02040503050406030204" pitchFamily="18" charset="0"/>
                                <a:ea typeface="Cambria Math" panose="02040503050406030204" pitchFamily="18" charset="0"/>
                              </a:rPr>
                              <m:t>≤</m:t>
                            </m:r>
                            <m:r>
                              <a:rPr lang="en-US" sz="2400" i="1" kern="0" smtClean="0">
                                <a:solidFill>
                                  <a:srgbClr val="C00000"/>
                                </a:solidFill>
                                <a:latin typeface="Cambria Math" panose="02040503050406030204" pitchFamily="18" charset="0"/>
                                <a:ea typeface="Cambria Math" panose="02040503050406030204" pitchFamily="18" charset="0"/>
                              </a:rPr>
                              <m:t>𝑛</m:t>
                            </m:r>
                          </m:lim>
                        </m:limLow>
                      </m:fName>
                      <m:e>
                        <m:d>
                          <m:dPr>
                            <m:begChr m:val="{"/>
                            <m:endChr m:val="}"/>
                            <m:ctrlPr>
                              <a:rPr lang="en-US" sz="2400" i="1" kern="0" smtClean="0">
                                <a:solidFill>
                                  <a:srgbClr val="C00000"/>
                                </a:solidFill>
                                <a:latin typeface="Cambria Math" panose="02040503050406030204" pitchFamily="18" charset="0"/>
                              </a:rPr>
                            </m:ctrlPr>
                          </m:dPr>
                          <m:e>
                            <m:sSub>
                              <m:sSubPr>
                                <m:ctrlPr>
                                  <a:rPr lang="en-US" sz="2400" i="1" kern="0" smtClean="0">
                                    <a:solidFill>
                                      <a:srgbClr val="C00000"/>
                                    </a:solidFill>
                                    <a:latin typeface="Cambria Math" panose="02040503050406030204" pitchFamily="18" charset="0"/>
                                  </a:rPr>
                                </m:ctrlPr>
                              </m:sSubPr>
                              <m:e>
                                <m:r>
                                  <a:rPr lang="en-US" sz="2400" i="1" kern="0" smtClean="0">
                                    <a:solidFill>
                                      <a:srgbClr val="C00000"/>
                                    </a:solidFill>
                                    <a:latin typeface="Cambria Math" panose="02040503050406030204" pitchFamily="18" charset="0"/>
                                  </a:rPr>
                                  <m:t>𝑝</m:t>
                                </m:r>
                              </m:e>
                              <m:sub>
                                <m:r>
                                  <a:rPr lang="en-US" sz="2400" i="1" kern="0" smtClean="0">
                                    <a:solidFill>
                                      <a:srgbClr val="C00000"/>
                                    </a:solidFill>
                                    <a:latin typeface="Cambria Math" panose="02040503050406030204" pitchFamily="18" charset="0"/>
                                  </a:rPr>
                                  <m:t>𝑖</m:t>
                                </m:r>
                              </m:sub>
                            </m:sSub>
                            <m:r>
                              <a:rPr lang="en-US" sz="2400" i="1" kern="0" smtClean="0">
                                <a:solidFill>
                                  <a:srgbClr val="C00000"/>
                                </a:solidFill>
                                <a:latin typeface="Cambria Math" panose="02040503050406030204" pitchFamily="18" charset="0"/>
                              </a:rPr>
                              <m:t>+</m:t>
                            </m:r>
                            <m:sSub>
                              <m:sSubPr>
                                <m:ctrlPr>
                                  <a:rPr lang="en-US" sz="2400" i="1" kern="0" smtClean="0">
                                    <a:solidFill>
                                      <a:srgbClr val="C00000"/>
                                    </a:solidFill>
                                    <a:latin typeface="Cambria Math" panose="02040503050406030204" pitchFamily="18" charset="0"/>
                                  </a:rPr>
                                </m:ctrlPr>
                              </m:sSubPr>
                              <m:e>
                                <m:r>
                                  <a:rPr lang="en-US" sz="2400" i="1" kern="0" smtClean="0">
                                    <a:solidFill>
                                      <a:srgbClr val="C00000"/>
                                    </a:solidFill>
                                    <a:latin typeface="Cambria Math" panose="02040503050406030204" pitchFamily="18" charset="0"/>
                                  </a:rPr>
                                  <m:t>𝑟</m:t>
                                </m:r>
                              </m:e>
                              <m:sub>
                                <m:r>
                                  <a:rPr lang="en-US" sz="2400" i="1" kern="0" smtClean="0">
                                    <a:solidFill>
                                      <a:srgbClr val="C00000"/>
                                    </a:solidFill>
                                    <a:latin typeface="Cambria Math" panose="02040503050406030204" pitchFamily="18" charset="0"/>
                                  </a:rPr>
                                  <m:t>𝑛</m:t>
                                </m:r>
                                <m:r>
                                  <a:rPr lang="en-US" sz="2400" i="1" kern="0" smtClean="0">
                                    <a:solidFill>
                                      <a:srgbClr val="C00000"/>
                                    </a:solidFill>
                                    <a:latin typeface="Cambria Math" panose="02040503050406030204" pitchFamily="18" charset="0"/>
                                  </a:rPr>
                                  <m:t>−</m:t>
                                </m:r>
                                <m:r>
                                  <a:rPr lang="en-US" sz="2400" i="1" kern="0" smtClean="0">
                                    <a:solidFill>
                                      <a:srgbClr val="C00000"/>
                                    </a:solidFill>
                                    <a:latin typeface="Cambria Math" panose="02040503050406030204" pitchFamily="18" charset="0"/>
                                  </a:rPr>
                                  <m:t>𝑖</m:t>
                                </m:r>
                              </m:sub>
                            </m:sSub>
                          </m:e>
                        </m:d>
                      </m:e>
                    </m:func>
                  </m:oMath>
                </a14:m>
                <a:r>
                  <a:rPr lang="en-US" sz="2400" kern="0" dirty="0">
                    <a:solidFill>
                      <a:srgbClr val="C00000"/>
                    </a:solidFill>
                  </a:rPr>
                  <a:t>,                  </a:t>
                </a:r>
                <a14:m>
                  <m:oMath xmlns:m="http://schemas.openxmlformats.org/officeDocument/2006/math">
                    <m:sSub>
                      <m:sSubPr>
                        <m:ctrlPr>
                          <a:rPr lang="en-US" sz="2400" i="1" kern="0">
                            <a:solidFill>
                              <a:srgbClr val="C00000"/>
                            </a:solidFill>
                            <a:latin typeface="Cambria Math" panose="02040503050406030204" pitchFamily="18" charset="0"/>
                          </a:rPr>
                        </m:ctrlPr>
                      </m:sSubPr>
                      <m:e>
                        <m:r>
                          <a:rPr lang="en-US" sz="2400" i="1" kern="0">
                            <a:solidFill>
                              <a:srgbClr val="C00000"/>
                            </a:solidFill>
                            <a:latin typeface="Cambria Math" panose="02040503050406030204" pitchFamily="18" charset="0"/>
                          </a:rPr>
                          <m:t>𝑟</m:t>
                        </m:r>
                      </m:e>
                      <m:sub>
                        <m:r>
                          <a:rPr lang="en-US" sz="2400" i="1" kern="0" smtClean="0">
                            <a:solidFill>
                              <a:srgbClr val="C00000"/>
                            </a:solidFill>
                            <a:latin typeface="Cambria Math" panose="02040503050406030204" pitchFamily="18" charset="0"/>
                          </a:rPr>
                          <m:t>0</m:t>
                        </m:r>
                      </m:sub>
                    </m:sSub>
                    <m:r>
                      <a:rPr lang="en-US" sz="2400" i="1" kern="0">
                        <a:solidFill>
                          <a:srgbClr val="C00000"/>
                        </a:solidFill>
                        <a:latin typeface="Cambria Math" panose="02040503050406030204" pitchFamily="18" charset="0"/>
                      </a:rPr>
                      <m:t>=</m:t>
                    </m:r>
                    <m:r>
                      <a:rPr lang="en-US" sz="2400" kern="0" smtClean="0">
                        <a:solidFill>
                          <a:srgbClr val="C00000"/>
                        </a:solidFill>
                        <a:latin typeface="Cambria Math" panose="02040503050406030204" pitchFamily="18" charset="0"/>
                      </a:rPr>
                      <m:t>0</m:t>
                    </m:r>
                  </m:oMath>
                </a14:m>
                <a:endParaRPr lang="en-US" sz="2400" kern="0" dirty="0">
                  <a:solidFill>
                    <a:srgbClr val="C00000"/>
                  </a:solidFill>
                </a:endParaRPr>
              </a:p>
              <a:p>
                <a:pPr>
                  <a:buSzPct val="100000"/>
                </a:pPr>
                <a:endParaRPr lang="en-US" kern="0" dirty="0"/>
              </a:p>
            </p:txBody>
          </p:sp>
        </mc:Choice>
        <mc:Fallback xmlns="">
          <p:sp>
            <p:nvSpPr>
              <p:cNvPr id="5" name="Content Placeholder 2">
                <a:extLst>
                  <a:ext uri="{FF2B5EF4-FFF2-40B4-BE49-F238E27FC236}">
                    <a16:creationId xmlns:a16="http://schemas.microsoft.com/office/drawing/2014/main" id="{9D29063C-9CF2-4A4F-8C0A-C692FB58CAE7}"/>
                  </a:ext>
                </a:extLst>
              </p:cNvPr>
              <p:cNvSpPr txBox="1">
                <a:spLocks noRot="1" noChangeAspect="1" noMove="1" noResize="1" noEditPoints="1" noAdjustHandles="1" noChangeArrowheads="1" noChangeShapeType="1" noTextEdit="1"/>
              </p:cNvSpPr>
              <p:nvPr/>
            </p:nvSpPr>
            <p:spPr bwMode="auto">
              <a:xfrm>
                <a:off x="609600" y="2982578"/>
                <a:ext cx="8534400" cy="2755510"/>
              </a:xfrm>
              <a:prstGeom prst="rect">
                <a:avLst/>
              </a:prstGeom>
              <a:blipFill>
                <a:blip r:embed="rId3"/>
                <a:stretch>
                  <a:fillRect l="-11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1CF7030-FBB9-BF40-A382-388F159F8AB7}"/>
                  </a:ext>
                </a:extLst>
              </p:cNvPr>
              <p:cNvSpPr txBox="1"/>
              <p:nvPr/>
            </p:nvSpPr>
            <p:spPr>
              <a:xfrm>
                <a:off x="3708400" y="914400"/>
                <a:ext cx="914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l-GR" sz="2400" b="0" i="1" smtClean="0">
                          <a:solidFill>
                            <a:srgbClr val="008080"/>
                          </a:solidFill>
                          <a:latin typeface="Cambria Math" panose="02040503050406030204" pitchFamily="18" charset="0"/>
                          <a:ea typeface="Cambria Math" panose="02040503050406030204" pitchFamily="18" charset="0"/>
                        </a:rPr>
                        <m:t>Θ</m:t>
                      </m:r>
                      <m:r>
                        <a:rPr lang="en-US" sz="2400" b="0" i="1" smtClean="0">
                          <a:solidFill>
                            <a:srgbClr val="008080"/>
                          </a:solidFill>
                          <a:latin typeface="Cambria Math" panose="02040503050406030204" pitchFamily="18" charset="0"/>
                        </a:rPr>
                        <m:t>(</m:t>
                      </m:r>
                      <m:r>
                        <a:rPr lang="en-US" sz="2400" b="0" i="1" smtClean="0">
                          <a:solidFill>
                            <a:srgbClr val="008080"/>
                          </a:solidFill>
                          <a:latin typeface="Cambria Math" panose="02040503050406030204" pitchFamily="18" charset="0"/>
                        </a:rPr>
                        <m:t>𝑛</m:t>
                      </m:r>
                      <m:r>
                        <a:rPr lang="en-US" sz="2400" b="0" i="1" smtClean="0">
                          <a:solidFill>
                            <a:srgbClr val="008080"/>
                          </a:solidFill>
                          <a:latin typeface="Cambria Math" panose="02040503050406030204" pitchFamily="18" charset="0"/>
                        </a:rPr>
                        <m:t>)</m:t>
                      </m:r>
                    </m:oMath>
                  </m:oMathPara>
                </a14:m>
                <a:endParaRPr lang="en-US" sz="2400" dirty="0">
                  <a:solidFill>
                    <a:srgbClr val="008080"/>
                  </a:solidFill>
                </a:endParaRPr>
              </a:p>
            </p:txBody>
          </p:sp>
        </mc:Choice>
        <mc:Fallback xmlns="">
          <p:sp>
            <p:nvSpPr>
              <p:cNvPr id="6" name="TextBox 5">
                <a:extLst>
                  <a:ext uri="{FF2B5EF4-FFF2-40B4-BE49-F238E27FC236}">
                    <a16:creationId xmlns:a16="http://schemas.microsoft.com/office/drawing/2014/main" id="{D1CF7030-FBB9-BF40-A382-388F159F8AB7}"/>
                  </a:ext>
                </a:extLst>
              </p:cNvPr>
              <p:cNvSpPr txBox="1">
                <a:spLocks noRot="1" noChangeAspect="1" noMove="1" noResize="1" noEditPoints="1" noAdjustHandles="1" noChangeArrowheads="1" noChangeShapeType="1" noTextEdit="1"/>
              </p:cNvSpPr>
              <p:nvPr/>
            </p:nvSpPr>
            <p:spPr>
              <a:xfrm>
                <a:off x="3708400" y="914400"/>
                <a:ext cx="914400" cy="461665"/>
              </a:xfrm>
              <a:prstGeom prst="rect">
                <a:avLst/>
              </a:prstGeom>
              <a:blipFill>
                <a:blip r:embed="rId4"/>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A40B6CE-328C-D044-BC3A-8CB65F2E3A3A}"/>
                  </a:ext>
                </a:extLst>
              </p:cNvPr>
              <p:cNvSpPr txBox="1"/>
              <p:nvPr/>
            </p:nvSpPr>
            <p:spPr>
              <a:xfrm>
                <a:off x="4292600" y="3488266"/>
                <a:ext cx="914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l-GR" sz="2400" i="1">
                          <a:solidFill>
                            <a:srgbClr val="008080"/>
                          </a:solidFill>
                          <a:latin typeface="Cambria Math" panose="02040503050406030204" pitchFamily="18" charset="0"/>
                          <a:ea typeface="Cambria Math" panose="02040503050406030204" pitchFamily="18" charset="0"/>
                        </a:rPr>
                        <m:t>Θ</m:t>
                      </m:r>
                      <m:r>
                        <a:rPr lang="el-GR" sz="2400" i="1">
                          <a:solidFill>
                            <a:srgbClr val="008080"/>
                          </a:solidFill>
                          <a:latin typeface="Cambria Math" panose="02040503050406030204" pitchFamily="18" charset="0"/>
                          <a:ea typeface="Cambria Math" panose="02040503050406030204" pitchFamily="18" charset="0"/>
                        </a:rPr>
                        <m:t> </m:t>
                      </m:r>
                      <m:d>
                        <m:dPr>
                          <m:ctrlPr>
                            <a:rPr lang="en-US" sz="2400" b="0" i="1" smtClean="0">
                              <a:solidFill>
                                <a:srgbClr val="008080"/>
                              </a:solidFill>
                              <a:latin typeface="Cambria Math" panose="02040503050406030204" pitchFamily="18" charset="0"/>
                            </a:rPr>
                          </m:ctrlPr>
                        </m:dPr>
                        <m:e>
                          <m:sSup>
                            <m:sSupPr>
                              <m:ctrlPr>
                                <a:rPr lang="en-US" sz="2400" b="0" i="1" smtClean="0">
                                  <a:solidFill>
                                    <a:srgbClr val="008080"/>
                                  </a:solidFill>
                                  <a:latin typeface="Cambria Math" panose="02040503050406030204" pitchFamily="18" charset="0"/>
                                </a:rPr>
                              </m:ctrlPr>
                            </m:sSupPr>
                            <m:e>
                              <m:r>
                                <a:rPr lang="en-US" sz="2400" b="0" i="1" smtClean="0">
                                  <a:solidFill>
                                    <a:srgbClr val="008080"/>
                                  </a:solidFill>
                                  <a:latin typeface="Cambria Math" panose="02040503050406030204" pitchFamily="18" charset="0"/>
                                </a:rPr>
                                <m:t>𝑛</m:t>
                              </m:r>
                            </m:e>
                            <m:sup>
                              <m:r>
                                <a:rPr lang="en-US" sz="2400" b="0" i="1" smtClean="0">
                                  <a:solidFill>
                                    <a:srgbClr val="008080"/>
                                  </a:solidFill>
                                  <a:latin typeface="Cambria Math" panose="02040503050406030204" pitchFamily="18" charset="0"/>
                                </a:rPr>
                                <m:t>2</m:t>
                              </m:r>
                            </m:sup>
                          </m:sSup>
                        </m:e>
                      </m:d>
                    </m:oMath>
                  </m:oMathPara>
                </a14:m>
                <a:endParaRPr lang="en-US" sz="2400" dirty="0">
                  <a:solidFill>
                    <a:srgbClr val="008080"/>
                  </a:solidFill>
                </a:endParaRPr>
              </a:p>
            </p:txBody>
          </p:sp>
        </mc:Choice>
        <mc:Fallback xmlns="">
          <p:sp>
            <p:nvSpPr>
              <p:cNvPr id="7" name="TextBox 6">
                <a:extLst>
                  <a:ext uri="{FF2B5EF4-FFF2-40B4-BE49-F238E27FC236}">
                    <a16:creationId xmlns:a16="http://schemas.microsoft.com/office/drawing/2014/main" id="{2A40B6CE-328C-D044-BC3A-8CB65F2E3A3A}"/>
                  </a:ext>
                </a:extLst>
              </p:cNvPr>
              <p:cNvSpPr txBox="1">
                <a:spLocks noRot="1" noChangeAspect="1" noMove="1" noResize="1" noEditPoints="1" noAdjustHandles="1" noChangeArrowheads="1" noChangeShapeType="1" noTextEdit="1"/>
              </p:cNvSpPr>
              <p:nvPr/>
            </p:nvSpPr>
            <p:spPr>
              <a:xfrm>
                <a:off x="4292600" y="3488266"/>
                <a:ext cx="914400" cy="461665"/>
              </a:xfrm>
              <a:prstGeom prst="rect">
                <a:avLst/>
              </a:prstGeom>
              <a:blipFill>
                <a:blip r:embed="rId5"/>
                <a:stretch>
                  <a:fillRect l="-1370" b="-18919"/>
                </a:stretch>
              </a:blipFill>
            </p:spPr>
            <p:txBody>
              <a:bodyPr/>
              <a:lstStyle/>
              <a:p>
                <a:r>
                  <a:rPr lang="en-US">
                    <a:noFill/>
                  </a:rPr>
                  <a:t> </a:t>
                </a:r>
              </a:p>
            </p:txBody>
          </p:sp>
        </mc:Fallback>
      </mc:AlternateContent>
    </p:spTree>
    <p:extLst>
      <p:ext uri="{BB962C8B-B14F-4D97-AF65-F5344CB8AC3E}">
        <p14:creationId xmlns:p14="http://schemas.microsoft.com/office/powerpoint/2010/main" val="3533644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E5495-6D79-7647-B9FD-A654AB8A36A0}"/>
              </a:ext>
            </a:extLst>
          </p:cNvPr>
          <p:cNvSpPr>
            <a:spLocks noGrp="1"/>
          </p:cNvSpPr>
          <p:nvPr>
            <p:ph type="title"/>
          </p:nvPr>
        </p:nvSpPr>
        <p:spPr/>
        <p:txBody>
          <a:bodyPr/>
          <a:lstStyle/>
          <a:p>
            <a:r>
              <a:rPr lang="en-US" dirty="0"/>
              <a:t>More Recurrences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66DABF-8606-D54C-9E86-D7BCD02B43A2}"/>
                  </a:ext>
                </a:extLst>
              </p:cNvPr>
              <p:cNvSpPr>
                <a:spLocks noGrp="1"/>
              </p:cNvSpPr>
              <p:nvPr>
                <p:ph idx="1"/>
              </p:nvPr>
            </p:nvSpPr>
            <p:spPr>
              <a:xfrm>
                <a:off x="609600" y="914400"/>
                <a:ext cx="8534400" cy="3733800"/>
              </a:xfrm>
            </p:spPr>
            <p:txBody>
              <a:bodyPr/>
              <a:lstStyle/>
              <a:p>
                <a:pPr>
                  <a:buSzPct val="100000"/>
                </a:pPr>
                <a:endParaRPr lang="en-US" sz="2200" dirty="0"/>
              </a:p>
              <a:p>
                <a:pPr marL="342900" indent="-342900">
                  <a:buSzPct val="100000"/>
                  <a:buFont typeface="+mj-lt"/>
                  <a:buAutoNum type="arabicPeriod" startAt="3"/>
                </a:pPr>
                <a:r>
                  <a:rPr lang="en-US" sz="2200" b="1" dirty="0"/>
                  <a:t>Weighted Interval Scheduling</a:t>
                </a:r>
              </a:p>
              <a:p>
                <a:pPr>
                  <a:buSzPct val="100000"/>
                </a:pPr>
                <a:r>
                  <a:rPr lang="en-US" sz="2200" dirty="0"/>
                  <a:t/>
                </a:r>
                <a:br>
                  <a:rPr lang="en-US" sz="2200" dirty="0"/>
                </a:br>
                <a:r>
                  <a:rPr lang="en-US" sz="2200" dirty="0"/>
                  <a:t> </a:t>
                </a:r>
                <a:r>
                  <a:rPr lang="en-US" sz="2200" dirty="0">
                    <a:solidFill>
                      <a:srgbClr val="7030A0"/>
                    </a:solidFill>
                  </a:rPr>
                  <a:t>Given </a:t>
                </a:r>
                <a:r>
                  <a:rPr lang="en-US" i="1" dirty="0">
                    <a:solidFill>
                      <a:srgbClr val="7030A0"/>
                    </a:solidFill>
                  </a:rPr>
                  <a:t>n</a:t>
                </a:r>
                <a:r>
                  <a:rPr lang="en-US" dirty="0">
                    <a:solidFill>
                      <a:srgbClr val="7030A0"/>
                    </a:solidFill>
                  </a:rPr>
                  <a:t> jobs, job </a:t>
                </a:r>
                <a14:m>
                  <m:oMath xmlns:m="http://schemas.openxmlformats.org/officeDocument/2006/math">
                    <m:r>
                      <m:rPr>
                        <m:sty m:val="p"/>
                      </m:rPr>
                      <a:rPr lang="en-US" i="0">
                        <a:solidFill>
                          <a:srgbClr val="7030A0"/>
                        </a:solidFill>
                        <a:latin typeface="Cambria Math" panose="02040503050406030204" pitchFamily="18" charset="0"/>
                      </a:rPr>
                      <m:t>i</m:t>
                    </m:r>
                  </m:oMath>
                </a14:m>
                <a:r>
                  <a:rPr lang="en-US" dirty="0">
                    <a:solidFill>
                      <a:srgbClr val="7030A0"/>
                    </a:solidFill>
                  </a:rPr>
                  <a:t> has weight </a:t>
                </a:r>
                <a14:m>
                  <m:oMath xmlns:m="http://schemas.openxmlformats.org/officeDocument/2006/math">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𝑣</m:t>
                        </m:r>
                      </m:e>
                      <m:sub>
                        <m:r>
                          <a:rPr lang="en-US" b="0" i="1" smtClean="0">
                            <a:solidFill>
                              <a:srgbClr val="7030A0"/>
                            </a:solidFill>
                            <a:latin typeface="Cambria Math" panose="02040503050406030204" pitchFamily="18" charset="0"/>
                          </a:rPr>
                          <m:t>𝑖</m:t>
                        </m:r>
                      </m:sub>
                    </m:sSub>
                    <m:r>
                      <a:rPr lang="en-US" i="1">
                        <a:solidFill>
                          <a:srgbClr val="7030A0"/>
                        </a:solidFill>
                        <a:latin typeface="Cambria Math" panose="02040503050406030204" pitchFamily="18" charset="0"/>
                      </a:rPr>
                      <m:t> </m:t>
                    </m:r>
                  </m:oMath>
                </a14:m>
                <a:r>
                  <a:rPr lang="en-US" dirty="0">
                    <a:solidFill>
                      <a:srgbClr val="7030A0"/>
                    </a:solidFill>
                  </a:rPr>
                  <a:t>and given starting and finishing times</a:t>
                </a:r>
                <a:r>
                  <a:rPr lang="en-US" dirty="0"/>
                  <a:t/>
                </a:r>
                <a:br>
                  <a:rPr lang="en-US" dirty="0"/>
                </a:br>
                <a:endParaRPr lang="en-US" dirty="0"/>
              </a:p>
              <a:p>
                <a:pPr>
                  <a:buSzPct val="100000"/>
                </a:pPr>
                <a14:m>
                  <m:oMath xmlns:m="http://schemas.openxmlformats.org/officeDocument/2006/math">
                    <m:r>
                      <a:rPr lang="en-US" b="0" i="0" smtClean="0">
                        <a:solidFill>
                          <a:srgbClr val="7030A0"/>
                        </a:solidFill>
                        <a:latin typeface="Cambria Math" panose="02040503050406030204" pitchFamily="18" charset="0"/>
                      </a:rPr>
                      <m:t> </m:t>
                    </m:r>
                    <m:r>
                      <a:rPr lang="en-US" i="1">
                        <a:solidFill>
                          <a:srgbClr val="7030A0"/>
                        </a:solidFill>
                        <a:latin typeface="Cambria Math" panose="02040503050406030204" pitchFamily="18" charset="0"/>
                      </a:rPr>
                      <m:t>𝑉</m:t>
                    </m:r>
                    <m:d>
                      <m:dPr>
                        <m:begChr m:val="["/>
                        <m:endChr m:val="]"/>
                        <m:ctrlPr>
                          <a:rPr lang="en-US" i="1">
                            <a:solidFill>
                              <a:srgbClr val="7030A0"/>
                            </a:solidFill>
                            <a:latin typeface="Cambria Math" panose="02040503050406030204" pitchFamily="18" charset="0"/>
                          </a:rPr>
                        </m:ctrlPr>
                      </m:dPr>
                      <m:e>
                        <m:r>
                          <a:rPr lang="en-US" i="1">
                            <a:solidFill>
                              <a:srgbClr val="7030A0"/>
                            </a:solidFill>
                            <a:latin typeface="Cambria Math" panose="02040503050406030204" pitchFamily="18" charset="0"/>
                          </a:rPr>
                          <m:t>𝑗</m:t>
                        </m:r>
                      </m:e>
                    </m:d>
                    <m:r>
                      <a:rPr lang="en-US" i="1">
                        <a:solidFill>
                          <a:srgbClr val="7030A0"/>
                        </a:solidFill>
                        <a:latin typeface="Cambria Math" panose="02040503050406030204" pitchFamily="18" charset="0"/>
                      </a:rPr>
                      <m:t> </m:t>
                    </m:r>
                  </m:oMath>
                </a14:m>
                <a:r>
                  <a:rPr lang="en-US" altLang="en-US" dirty="0">
                    <a:solidFill>
                      <a:srgbClr val="7030A0"/>
                    </a:solidFill>
                  </a:rPr>
                  <a:t> is max-weight subset of mutually compatible  jobs on </a:t>
                </a:r>
                <a14:m>
                  <m:oMath xmlns:m="http://schemas.openxmlformats.org/officeDocument/2006/math">
                    <m:r>
                      <a:rPr lang="en-US" altLang="en-US" i="1" dirty="0">
                        <a:solidFill>
                          <a:srgbClr val="7030A0"/>
                        </a:solidFill>
                        <a:latin typeface="Cambria Math" panose="02040503050406030204" pitchFamily="18" charset="0"/>
                      </a:rPr>
                      <m:t>1, 2, …, </m:t>
                    </m:r>
                    <m:r>
                      <a:rPr lang="en-US" altLang="en-US" i="1" dirty="0">
                        <a:solidFill>
                          <a:srgbClr val="7030A0"/>
                        </a:solidFill>
                        <a:latin typeface="Cambria Math" panose="02040503050406030204" pitchFamily="18" charset="0"/>
                      </a:rPr>
                      <m:t>𝑗</m:t>
                    </m:r>
                  </m:oMath>
                </a14:m>
                <a:r>
                  <a:rPr lang="en-US" altLang="en-US" dirty="0">
                    <a:solidFill>
                      <a:srgbClr val="7030A0"/>
                    </a:solidFill>
                  </a:rPr>
                  <a:t>.</a:t>
                </a:r>
              </a:p>
              <a:p>
                <a:pPr>
                  <a:buSzPct val="100000"/>
                </a:pPr>
                <a:r>
                  <a:rPr lang="en-US" dirty="0">
                    <a:solidFill>
                      <a:srgbClr val="7030A0"/>
                    </a:solidFill>
                  </a:rPr>
                  <a:t> Main idea (Inclusion/Exclusion Property)</a:t>
                </a:r>
                <a:br>
                  <a:rPr lang="en-US" dirty="0">
                    <a:solidFill>
                      <a:srgbClr val="7030A0"/>
                    </a:solidFill>
                  </a:rPr>
                </a:br>
                <a:r>
                  <a:rPr lang="en-US" dirty="0">
                    <a:solidFill>
                      <a:srgbClr val="7030A0"/>
                    </a:solidFill>
                  </a:rPr>
                  <a:t>      was to sort the jobs by FINISHING times and then define</a:t>
                </a:r>
                <a:br>
                  <a:rPr lang="en-US" dirty="0">
                    <a:solidFill>
                      <a:srgbClr val="7030A0"/>
                    </a:solidFill>
                  </a:rPr>
                </a:br>
                <a:r>
                  <a:rPr lang="en-US" dirty="0">
                    <a:solidFill>
                      <a:srgbClr val="7030A0"/>
                    </a:solidFill>
                  </a:rPr>
                  <a:t>      </a:t>
                </a:r>
                <a:r>
                  <a:rPr lang="en-US" altLang="en-US" dirty="0">
                    <a:solidFill>
                      <a:srgbClr val="7030A0"/>
                    </a:solidFill>
                  </a:rPr>
                  <a:t>  </a:t>
                </a:r>
                <a14:m>
                  <m:oMath xmlns:m="http://schemas.openxmlformats.org/officeDocument/2006/math">
                    <m:r>
                      <a:rPr lang="en-US" altLang="en-US" i="1" dirty="0" smtClean="0">
                        <a:solidFill>
                          <a:srgbClr val="7030A0"/>
                        </a:solidFill>
                        <a:latin typeface="Cambria Math" panose="02040503050406030204" pitchFamily="18" charset="0"/>
                      </a:rPr>
                      <m:t>𝑝</m:t>
                    </m:r>
                    <m:r>
                      <a:rPr lang="en-US" altLang="en-US" i="1" dirty="0" smtClean="0">
                        <a:solidFill>
                          <a:srgbClr val="7030A0"/>
                        </a:solidFill>
                        <a:latin typeface="Cambria Math" panose="02040503050406030204" pitchFamily="18" charset="0"/>
                      </a:rPr>
                      <m:t>(</m:t>
                    </m:r>
                    <m:r>
                      <a:rPr lang="en-US" altLang="en-US" i="1" dirty="0" smtClean="0">
                        <a:solidFill>
                          <a:srgbClr val="7030A0"/>
                        </a:solidFill>
                        <a:latin typeface="Cambria Math" panose="02040503050406030204" pitchFamily="18" charset="0"/>
                      </a:rPr>
                      <m:t>𝑗</m:t>
                    </m:r>
                    <m:r>
                      <a:rPr lang="en-US" altLang="en-US" i="1" dirty="0" smtClean="0">
                        <a:solidFill>
                          <a:srgbClr val="7030A0"/>
                        </a:solidFill>
                        <a:latin typeface="Cambria Math" panose="02040503050406030204" pitchFamily="18" charset="0"/>
                      </a:rPr>
                      <m:t>)=</m:t>
                    </m:r>
                  </m:oMath>
                </a14:m>
                <a:r>
                  <a:rPr lang="en-US" altLang="en-US" dirty="0">
                    <a:solidFill>
                      <a:srgbClr val="7030A0"/>
                    </a:solidFill>
                  </a:rPr>
                  <a:t> largest index </a:t>
                </a:r>
                <a14:m>
                  <m:oMath xmlns:m="http://schemas.openxmlformats.org/officeDocument/2006/math">
                    <m:r>
                      <a:rPr lang="en-US" altLang="en-US" i="1" dirty="0">
                        <a:solidFill>
                          <a:srgbClr val="7030A0"/>
                        </a:solidFill>
                        <a:latin typeface="Cambria Math" panose="02040503050406030204" pitchFamily="18" charset="0"/>
                      </a:rPr>
                      <m:t>𝑖</m:t>
                    </m:r>
                    <m:r>
                      <a:rPr lang="en-US" altLang="en-US" i="1" dirty="0">
                        <a:solidFill>
                          <a:srgbClr val="7030A0"/>
                        </a:solidFill>
                        <a:latin typeface="Cambria Math" panose="02040503050406030204" pitchFamily="18" charset="0"/>
                      </a:rPr>
                      <m:t>&lt;</m:t>
                    </m:r>
                    <m:r>
                      <a:rPr lang="en-US" altLang="en-US" i="1" dirty="0">
                        <a:solidFill>
                          <a:srgbClr val="7030A0"/>
                        </a:solidFill>
                        <a:latin typeface="Cambria Math" panose="02040503050406030204" pitchFamily="18" charset="0"/>
                      </a:rPr>
                      <m:t>𝑗</m:t>
                    </m:r>
                  </m:oMath>
                </a14:m>
                <a:r>
                  <a:rPr lang="en-US" altLang="en-US" dirty="0">
                    <a:solidFill>
                      <a:srgbClr val="7030A0"/>
                    </a:solidFill>
                  </a:rPr>
                  <a:t> such that job </a:t>
                </a:r>
                <a14:m>
                  <m:oMath xmlns:m="http://schemas.openxmlformats.org/officeDocument/2006/math">
                    <m:r>
                      <a:rPr lang="en-US" altLang="en-US" i="1" dirty="0">
                        <a:solidFill>
                          <a:srgbClr val="7030A0"/>
                        </a:solidFill>
                        <a:latin typeface="Cambria Math" panose="02040503050406030204" pitchFamily="18" charset="0"/>
                      </a:rPr>
                      <m:t>𝑖</m:t>
                    </m:r>
                  </m:oMath>
                </a14:m>
                <a:r>
                  <a:rPr lang="en-US" altLang="en-US" dirty="0">
                    <a:solidFill>
                      <a:srgbClr val="7030A0"/>
                    </a:solidFill>
                  </a:rPr>
                  <a:t> is compatible with job </a:t>
                </a:r>
                <a14:m>
                  <m:oMath xmlns:m="http://schemas.openxmlformats.org/officeDocument/2006/math">
                    <m:r>
                      <a:rPr lang="en-US" altLang="en-US" i="1" dirty="0">
                        <a:solidFill>
                          <a:srgbClr val="7030A0"/>
                        </a:solidFill>
                        <a:latin typeface="Cambria Math" panose="02040503050406030204" pitchFamily="18" charset="0"/>
                      </a:rPr>
                      <m:t>𝑗</m:t>
                    </m:r>
                  </m:oMath>
                </a14:m>
                <a:r>
                  <a:rPr lang="en-US" altLang="en-US" dirty="0">
                    <a:solidFill>
                      <a:srgbClr val="7030A0"/>
                    </a:solidFill>
                  </a:rPr>
                  <a:t>.</a:t>
                </a:r>
              </a:p>
              <a:p>
                <a:pPr>
                  <a:buSzPct val="100000"/>
                </a:pPr>
                <a:endParaRPr lang="en-US" dirty="0"/>
              </a:p>
            </p:txBody>
          </p:sp>
        </mc:Choice>
        <mc:Fallback xmlns="">
          <p:sp>
            <p:nvSpPr>
              <p:cNvPr id="3" name="Content Placeholder 2">
                <a:extLst>
                  <a:ext uri="{FF2B5EF4-FFF2-40B4-BE49-F238E27FC236}">
                    <a16:creationId xmlns:a16="http://schemas.microsoft.com/office/drawing/2014/main" id="{1766DABF-8606-D54C-9E86-D7BCD02B43A2}"/>
                  </a:ext>
                </a:extLst>
              </p:cNvPr>
              <p:cNvSpPr>
                <a:spLocks noGrp="1" noRot="1" noChangeAspect="1" noMove="1" noResize="1" noEditPoints="1" noAdjustHandles="1" noChangeArrowheads="1" noChangeShapeType="1" noTextEdit="1"/>
              </p:cNvSpPr>
              <p:nvPr>
                <p:ph idx="1"/>
              </p:nvPr>
            </p:nvSpPr>
            <p:spPr>
              <a:xfrm>
                <a:off x="609600" y="914400"/>
                <a:ext cx="8534400" cy="3733800"/>
              </a:xfrm>
              <a:blipFill>
                <a:blip r:embed="rId2"/>
                <a:stretch>
                  <a:fillRect l="-1042" b="-27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07CC6B5-49B2-5B49-919E-34926B57F803}"/>
              </a:ext>
            </a:extLst>
          </p:cNvPr>
          <p:cNvSpPr>
            <a:spLocks noGrp="1"/>
          </p:cNvSpPr>
          <p:nvPr>
            <p:ph type="sldNum" sz="quarter" idx="10"/>
          </p:nvPr>
        </p:nvSpPr>
        <p:spPr/>
        <p:txBody>
          <a:bodyPr/>
          <a:lstStyle/>
          <a:p>
            <a:fld id="{B1C0BB7F-D21B-4708-ADEF-04162FC8EFF7}" type="slidenum">
              <a:rPr lang="en-US" altLang="en-US" smtClean="0"/>
              <a:pPr/>
              <a:t>4</a:t>
            </a:fld>
            <a:endParaRPr lang="en-US" altLang="en-US" sz="140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05657AF-D4E9-1E4F-AAC4-F518A33B60CF}"/>
                  </a:ext>
                </a:extLst>
              </p:cNvPr>
              <p:cNvSpPr txBox="1"/>
              <p:nvPr/>
            </p:nvSpPr>
            <p:spPr>
              <a:xfrm>
                <a:off x="4571999" y="1380065"/>
                <a:ext cx="140546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solidFill>
                                <a:srgbClr val="008080"/>
                              </a:solidFill>
                              <a:latin typeface="Cambria Math" panose="02040503050406030204" pitchFamily="18" charset="0"/>
                            </a:rPr>
                          </m:ctrlPr>
                        </m:funcPr>
                        <m:fName>
                          <m:r>
                            <a:rPr lang="el-GR" sz="2400" i="1">
                              <a:solidFill>
                                <a:srgbClr val="008080"/>
                              </a:solidFill>
                              <a:latin typeface="Cambria Math" panose="02040503050406030204" pitchFamily="18" charset="0"/>
                              <a:ea typeface="Cambria Math" panose="02040503050406030204" pitchFamily="18" charset="0"/>
                            </a:rPr>
                            <m:t>𝛩</m:t>
                          </m:r>
                          <m:r>
                            <a:rPr lang="en-US" sz="2400" b="0" i="0" smtClean="0">
                              <a:solidFill>
                                <a:srgbClr val="008080"/>
                              </a:solidFill>
                              <a:latin typeface="Cambria Math" panose="02040503050406030204" pitchFamily="18" charset="0"/>
                            </a:rPr>
                            <m:t>(</m:t>
                          </m:r>
                          <m:r>
                            <a:rPr lang="en-US" sz="2400" b="0" i="1" smtClean="0">
                              <a:solidFill>
                                <a:srgbClr val="008080"/>
                              </a:solidFill>
                              <a:latin typeface="Cambria Math" panose="02040503050406030204" pitchFamily="18" charset="0"/>
                            </a:rPr>
                            <m:t>𝑛</m:t>
                          </m:r>
                          <m:r>
                            <m:rPr>
                              <m:sty m:val="p"/>
                            </m:rPr>
                            <a:rPr lang="en-US" sz="2400" b="0" i="0" smtClean="0">
                              <a:solidFill>
                                <a:srgbClr val="008080"/>
                              </a:solidFill>
                              <a:latin typeface="Cambria Math" panose="02040503050406030204" pitchFamily="18" charset="0"/>
                            </a:rPr>
                            <m:t>log</m:t>
                          </m:r>
                        </m:fName>
                        <m:e>
                          <m:r>
                            <a:rPr lang="en-US" sz="2400" b="0" i="1" smtClean="0">
                              <a:solidFill>
                                <a:srgbClr val="008080"/>
                              </a:solidFill>
                              <a:latin typeface="Cambria Math" panose="02040503050406030204" pitchFamily="18" charset="0"/>
                            </a:rPr>
                            <m:t>𝑛</m:t>
                          </m:r>
                          <m:r>
                            <a:rPr lang="en-US" sz="2400" b="0" i="1" smtClean="0">
                              <a:solidFill>
                                <a:srgbClr val="008080"/>
                              </a:solidFill>
                              <a:latin typeface="Cambria Math" panose="02040503050406030204" pitchFamily="18" charset="0"/>
                            </a:rPr>
                            <m:t>)</m:t>
                          </m:r>
                        </m:e>
                      </m:func>
                    </m:oMath>
                  </m:oMathPara>
                </a14:m>
                <a:endParaRPr lang="en-US" sz="2400" dirty="0">
                  <a:solidFill>
                    <a:srgbClr val="008080"/>
                  </a:solidFill>
                </a:endParaRPr>
              </a:p>
            </p:txBody>
          </p:sp>
        </mc:Choice>
        <mc:Fallback xmlns="">
          <p:sp>
            <p:nvSpPr>
              <p:cNvPr id="5" name="TextBox 4">
                <a:extLst>
                  <a:ext uri="{FF2B5EF4-FFF2-40B4-BE49-F238E27FC236}">
                    <a16:creationId xmlns:a16="http://schemas.microsoft.com/office/drawing/2014/main" id="{905657AF-D4E9-1E4F-AAC4-F518A33B60CF}"/>
                  </a:ext>
                </a:extLst>
              </p:cNvPr>
              <p:cNvSpPr txBox="1">
                <a:spLocks noRot="1" noChangeAspect="1" noMove="1" noResize="1" noEditPoints="1" noAdjustHandles="1" noChangeArrowheads="1" noChangeShapeType="1" noTextEdit="1"/>
              </p:cNvSpPr>
              <p:nvPr/>
            </p:nvSpPr>
            <p:spPr>
              <a:xfrm>
                <a:off x="4571999" y="1380065"/>
                <a:ext cx="1405467" cy="461665"/>
              </a:xfrm>
              <a:prstGeom prst="rect">
                <a:avLst/>
              </a:prstGeom>
              <a:blipFill>
                <a:blip r:embed="rId3"/>
                <a:stretch>
                  <a:fillRect l="-901" r="-6306" b="-162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263EF001-4879-BF4E-AA1D-316B9D8BBAC8}"/>
                  </a:ext>
                </a:extLst>
              </p:cNvPr>
              <p:cNvSpPr txBox="1">
                <a:spLocks/>
              </p:cNvSpPr>
              <p:nvPr/>
            </p:nvSpPr>
            <p:spPr bwMode="auto">
              <a:xfrm>
                <a:off x="414867" y="5113865"/>
                <a:ext cx="8534400" cy="158103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lvl1pPr algn="l" rtl="0" eaLnBrk="1" fontAlgn="base" hangingPunct="1">
                  <a:lnSpc>
                    <a:spcPct val="100000"/>
                  </a:lnSpc>
                  <a:spcBef>
                    <a:spcPts val="1200"/>
                  </a:spcBef>
                  <a:spcAft>
                    <a:spcPts val="0"/>
                  </a:spcAft>
                  <a:buClr>
                    <a:srgbClr val="003399"/>
                  </a:buClr>
                  <a:buSzPct val="50000"/>
                  <a:buFont typeface="Monotype Sorts" pitchFamily="92" charset="2"/>
                  <a:defRPr kumimoji="1" sz="2200" baseline="0">
                    <a:solidFill>
                      <a:schemeClr val="tx1"/>
                    </a:solidFill>
                    <a:latin typeface="Calibri" panose="020F0502020204030204" pitchFamily="34" charset="0"/>
                    <a:ea typeface="+mn-ea"/>
                    <a:cs typeface="+mn-cs"/>
                  </a:defRPr>
                </a:lvl1pPr>
                <a:lvl2pPr marL="346075" indent="-231775" algn="l" rtl="0" eaLnBrk="1" fontAlgn="base" hangingPunct="1">
                  <a:lnSpc>
                    <a:spcPts val="2600"/>
                  </a:lnSpc>
                  <a:spcBef>
                    <a:spcPct val="0"/>
                  </a:spcBef>
                  <a:spcAft>
                    <a:spcPct val="0"/>
                  </a:spcAft>
                  <a:buClr>
                    <a:schemeClr val="tx1"/>
                  </a:buClr>
                  <a:buSzPct val="35000"/>
                  <a:buFont typeface="Monotype Sorts" pitchFamily="92" charset="2"/>
                  <a:buChar char="n"/>
                  <a:defRPr kumimoji="1" sz="2200" baseline="0">
                    <a:solidFill>
                      <a:schemeClr val="tx1"/>
                    </a:solidFill>
                    <a:latin typeface="Calibri" panose="020F0502020204030204" pitchFamily="34" charset="0"/>
                  </a:defRPr>
                </a:lvl2pPr>
                <a:lvl3pPr marL="627063" indent="-166688" algn="l" rtl="0" eaLnBrk="1" fontAlgn="base" hangingPunct="1">
                  <a:lnSpc>
                    <a:spcPts val="2600"/>
                  </a:lnSpc>
                  <a:spcBef>
                    <a:spcPct val="0"/>
                  </a:spcBef>
                  <a:spcAft>
                    <a:spcPct val="0"/>
                  </a:spcAft>
                  <a:buClr>
                    <a:schemeClr val="tx1"/>
                  </a:buClr>
                  <a:buSzPct val="80000"/>
                  <a:buChar char="–"/>
                  <a:defRPr kumimoji="1" sz="2200" baseline="0">
                    <a:solidFill>
                      <a:schemeClr val="tx1"/>
                    </a:solidFill>
                    <a:latin typeface="Calibri" panose="020F0502020204030204" pitchFamily="34" charset="0"/>
                  </a:defRPr>
                </a:lvl3pPr>
                <a:lvl4pPr marL="1147763" indent="-404813" algn="l" rtl="0" eaLnBrk="1" fontAlgn="base" hangingPunct="1">
                  <a:lnSpc>
                    <a:spcPts val="2600"/>
                  </a:lnSpc>
                  <a:spcBef>
                    <a:spcPct val="0"/>
                  </a:spcBef>
                  <a:spcAft>
                    <a:spcPct val="0"/>
                  </a:spcAft>
                  <a:buClr>
                    <a:schemeClr val="tx1"/>
                  </a:buClr>
                  <a:buFont typeface="Wingdings" pitchFamily="92" charset="2"/>
                  <a:buChar char="!"/>
                  <a:defRPr kumimoji="1" sz="2200" baseline="0">
                    <a:solidFill>
                      <a:schemeClr val="tx1"/>
                    </a:solidFill>
                    <a:latin typeface="Calibri" panose="020F0502020204030204" pitchFamily="34" charset="0"/>
                  </a:defRPr>
                </a:lvl4pPr>
                <a:lvl5pPr marL="1539875" indent="-169863" algn="l" rtl="0" eaLnBrk="1" fontAlgn="base" hangingPunct="1">
                  <a:lnSpc>
                    <a:spcPts val="2600"/>
                  </a:lnSpc>
                  <a:spcBef>
                    <a:spcPct val="0"/>
                  </a:spcBef>
                  <a:spcAft>
                    <a:spcPct val="0"/>
                  </a:spcAft>
                  <a:buClr>
                    <a:schemeClr val="tx1"/>
                  </a:buClr>
                  <a:buSzPct val="100000"/>
                  <a:buChar char="–"/>
                  <a:defRPr kumimoji="1" sz="2200" baseline="0">
                    <a:solidFill>
                      <a:schemeClr val="tx1"/>
                    </a:solidFill>
                    <a:latin typeface="Calibri" panose="020F0502020204030204" pitchFamily="34" charset="0"/>
                  </a:defRPr>
                </a:lvl5pPr>
                <a:lvl6pPr marL="19970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6pPr>
                <a:lvl7pPr marL="24542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7pPr>
                <a:lvl8pPr marL="29114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8pPr>
                <a:lvl9pPr marL="33686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9pPr>
              </a:lstStyle>
              <a:p>
                <a:pPr>
                  <a:buSzPct val="100000"/>
                </a:pPr>
                <a:r>
                  <a:rPr lang="en-US" kern="0" dirty="0"/>
                  <a:t>Recurrence was then </a:t>
                </a:r>
              </a:p>
              <a:p>
                <a:pPr>
                  <a:buSzPct val="100000"/>
                </a:pPr>
                <a:r>
                  <a:rPr lang="en-US" kern="0" dirty="0">
                    <a:solidFill>
                      <a:srgbClr val="C00000"/>
                    </a:solidFill>
                  </a:rPr>
                  <a:t>   </a:t>
                </a:r>
                <a14:m>
                  <m:oMath xmlns:m="http://schemas.openxmlformats.org/officeDocument/2006/math">
                    <m:r>
                      <a:rPr lang="en-US" kern="0" smtClean="0">
                        <a:solidFill>
                          <a:srgbClr val="C00000"/>
                        </a:solidFill>
                        <a:latin typeface="Cambria Math" panose="02040503050406030204" pitchFamily="18" charset="0"/>
                      </a:rPr>
                      <m:t>  </m:t>
                    </m:r>
                    <m:r>
                      <a:rPr lang="en-US" i="1" kern="0">
                        <a:solidFill>
                          <a:srgbClr val="C00000"/>
                        </a:solidFill>
                        <a:latin typeface="Cambria Math" panose="02040503050406030204" pitchFamily="18" charset="0"/>
                      </a:rPr>
                      <m:t>𝑉</m:t>
                    </m:r>
                    <m:d>
                      <m:dPr>
                        <m:begChr m:val="["/>
                        <m:endChr m:val="]"/>
                        <m:ctrlPr>
                          <a:rPr lang="en-US" i="1" kern="0">
                            <a:solidFill>
                              <a:srgbClr val="C00000"/>
                            </a:solidFill>
                            <a:latin typeface="Cambria Math" panose="02040503050406030204" pitchFamily="18" charset="0"/>
                          </a:rPr>
                        </m:ctrlPr>
                      </m:dPr>
                      <m:e>
                        <m:r>
                          <a:rPr lang="en-US" i="1" kern="0" smtClean="0">
                            <a:solidFill>
                              <a:srgbClr val="C00000"/>
                            </a:solidFill>
                            <a:latin typeface="Cambria Math" panose="02040503050406030204" pitchFamily="18" charset="0"/>
                          </a:rPr>
                          <m:t>𝑗</m:t>
                        </m:r>
                      </m:e>
                    </m:d>
                    <m:r>
                      <a:rPr lang="en-US" i="1" kern="0">
                        <a:solidFill>
                          <a:srgbClr val="C00000"/>
                        </a:solidFill>
                        <a:latin typeface="Cambria Math" panose="02040503050406030204" pitchFamily="18" charset="0"/>
                      </a:rPr>
                      <m:t>=</m:t>
                    </m:r>
                    <m:func>
                      <m:funcPr>
                        <m:ctrlPr>
                          <a:rPr lang="en-US" i="1" kern="0">
                            <a:solidFill>
                              <a:srgbClr val="C00000"/>
                            </a:solidFill>
                            <a:latin typeface="Cambria Math" panose="02040503050406030204" pitchFamily="18" charset="0"/>
                          </a:rPr>
                        </m:ctrlPr>
                      </m:funcPr>
                      <m:fName>
                        <m:r>
                          <m:rPr>
                            <m:sty m:val="p"/>
                          </m:rPr>
                          <a:rPr lang="en-US" kern="0">
                            <a:solidFill>
                              <a:srgbClr val="C00000"/>
                            </a:solidFill>
                            <a:latin typeface="Cambria Math" panose="02040503050406030204" pitchFamily="18" charset="0"/>
                          </a:rPr>
                          <m:t>max</m:t>
                        </m:r>
                      </m:fName>
                      <m:e>
                        <m:r>
                          <a:rPr lang="en-US" i="1" kern="0">
                            <a:solidFill>
                              <a:srgbClr val="C00000"/>
                            </a:solidFill>
                            <a:latin typeface="Cambria Math" panose="02040503050406030204" pitchFamily="18" charset="0"/>
                          </a:rPr>
                          <m:t>{ </m:t>
                        </m:r>
                        <m:sSub>
                          <m:sSubPr>
                            <m:ctrlPr>
                              <a:rPr lang="en-US" i="1" kern="0">
                                <a:solidFill>
                                  <a:srgbClr val="C00000"/>
                                </a:solidFill>
                                <a:latin typeface="Cambria Math" panose="02040503050406030204" pitchFamily="18" charset="0"/>
                              </a:rPr>
                            </m:ctrlPr>
                          </m:sSubPr>
                          <m:e>
                            <m:r>
                              <a:rPr lang="en-US" i="1" kern="0">
                                <a:solidFill>
                                  <a:srgbClr val="C00000"/>
                                </a:solidFill>
                                <a:latin typeface="Cambria Math" panose="02040503050406030204" pitchFamily="18" charset="0"/>
                              </a:rPr>
                              <m:t>𝑣</m:t>
                            </m:r>
                          </m:e>
                          <m:sub>
                            <m:r>
                              <a:rPr lang="en-US" i="1" kern="0">
                                <a:solidFill>
                                  <a:srgbClr val="C00000"/>
                                </a:solidFill>
                                <a:latin typeface="Cambria Math" panose="02040503050406030204" pitchFamily="18" charset="0"/>
                              </a:rPr>
                              <m:t>𝑗</m:t>
                            </m:r>
                          </m:sub>
                        </m:sSub>
                        <m:r>
                          <a:rPr lang="en-US" i="1" kern="0">
                            <a:solidFill>
                              <a:srgbClr val="C00000"/>
                            </a:solidFill>
                            <a:latin typeface="Cambria Math" panose="02040503050406030204" pitchFamily="18" charset="0"/>
                          </a:rPr>
                          <m:t>+</m:t>
                        </m:r>
                        <m:r>
                          <a:rPr lang="en-US" i="1" kern="0">
                            <a:solidFill>
                              <a:srgbClr val="C00000"/>
                            </a:solidFill>
                            <a:latin typeface="Cambria Math" panose="02040503050406030204" pitchFamily="18" charset="0"/>
                          </a:rPr>
                          <m:t>𝑉</m:t>
                        </m:r>
                        <m:d>
                          <m:dPr>
                            <m:begChr m:val="["/>
                            <m:endChr m:val="]"/>
                            <m:ctrlPr>
                              <a:rPr lang="en-US" i="1" kern="0">
                                <a:solidFill>
                                  <a:srgbClr val="C00000"/>
                                </a:solidFill>
                                <a:latin typeface="Cambria Math" panose="02040503050406030204" pitchFamily="18" charset="0"/>
                              </a:rPr>
                            </m:ctrlPr>
                          </m:dPr>
                          <m:e>
                            <m:r>
                              <a:rPr lang="en-US" i="1" kern="0">
                                <a:solidFill>
                                  <a:srgbClr val="C00000"/>
                                </a:solidFill>
                                <a:latin typeface="Cambria Math" panose="02040503050406030204" pitchFamily="18" charset="0"/>
                              </a:rPr>
                              <m:t>𝑝</m:t>
                            </m:r>
                            <m:d>
                              <m:dPr>
                                <m:ctrlPr>
                                  <a:rPr lang="en-US" i="1" kern="0">
                                    <a:solidFill>
                                      <a:srgbClr val="C00000"/>
                                    </a:solidFill>
                                    <a:latin typeface="Cambria Math" panose="02040503050406030204" pitchFamily="18" charset="0"/>
                                  </a:rPr>
                                </m:ctrlPr>
                              </m:dPr>
                              <m:e>
                                <m:r>
                                  <a:rPr lang="en-US" i="1" kern="0">
                                    <a:solidFill>
                                      <a:srgbClr val="C00000"/>
                                    </a:solidFill>
                                    <a:latin typeface="Cambria Math" panose="02040503050406030204" pitchFamily="18" charset="0"/>
                                  </a:rPr>
                                  <m:t>𝑗</m:t>
                                </m:r>
                              </m:e>
                            </m:d>
                          </m:e>
                        </m:d>
                        <m:r>
                          <a:rPr lang="en-US" i="1" kern="0">
                            <a:solidFill>
                              <a:srgbClr val="C00000"/>
                            </a:solidFill>
                            <a:latin typeface="Cambria Math" panose="02040503050406030204" pitchFamily="18" charset="0"/>
                          </a:rPr>
                          <m:t>, </m:t>
                        </m:r>
                        <m:r>
                          <a:rPr lang="en-US" i="1" kern="0" smtClean="0">
                            <a:solidFill>
                              <a:srgbClr val="C00000"/>
                            </a:solidFill>
                            <a:latin typeface="Cambria Math" panose="02040503050406030204" pitchFamily="18" charset="0"/>
                          </a:rPr>
                          <m:t> </m:t>
                        </m:r>
                        <m:r>
                          <a:rPr lang="en-US" i="1" kern="0">
                            <a:solidFill>
                              <a:srgbClr val="C00000"/>
                            </a:solidFill>
                            <a:latin typeface="Cambria Math" panose="02040503050406030204" pitchFamily="18" charset="0"/>
                          </a:rPr>
                          <m:t>𝑉</m:t>
                        </m:r>
                        <m:d>
                          <m:dPr>
                            <m:begChr m:val="["/>
                            <m:endChr m:val="]"/>
                            <m:ctrlPr>
                              <a:rPr lang="en-US" i="1" kern="0">
                                <a:solidFill>
                                  <a:srgbClr val="C00000"/>
                                </a:solidFill>
                                <a:latin typeface="Cambria Math" panose="02040503050406030204" pitchFamily="18" charset="0"/>
                              </a:rPr>
                            </m:ctrlPr>
                          </m:dPr>
                          <m:e>
                            <m:r>
                              <a:rPr lang="en-US" i="1" kern="0">
                                <a:solidFill>
                                  <a:srgbClr val="C00000"/>
                                </a:solidFill>
                                <a:latin typeface="Cambria Math" panose="02040503050406030204" pitchFamily="18" charset="0"/>
                              </a:rPr>
                              <m:t>𝑗</m:t>
                            </m:r>
                            <m:r>
                              <a:rPr lang="en-US" i="1" kern="0">
                                <a:solidFill>
                                  <a:srgbClr val="C00000"/>
                                </a:solidFill>
                                <a:latin typeface="Cambria Math" panose="02040503050406030204" pitchFamily="18" charset="0"/>
                              </a:rPr>
                              <m:t>−1</m:t>
                            </m:r>
                          </m:e>
                        </m:d>
                        <m:r>
                          <a:rPr lang="en-US" i="1" kern="0">
                            <a:solidFill>
                              <a:srgbClr val="C00000"/>
                            </a:solidFill>
                            <a:latin typeface="Cambria Math" panose="02040503050406030204" pitchFamily="18" charset="0"/>
                          </a:rPr>
                          <m:t> }</m:t>
                        </m:r>
                      </m:e>
                    </m:func>
                    <m:r>
                      <a:rPr lang="en-US" i="1" kern="0" smtClean="0">
                        <a:solidFill>
                          <a:srgbClr val="C00000"/>
                        </a:solidFill>
                        <a:latin typeface="Cambria Math" panose="02040503050406030204" pitchFamily="18" charset="0"/>
                      </a:rPr>
                      <m:t>,      </m:t>
                    </m:r>
                    <m:r>
                      <a:rPr lang="en-US" i="1" kern="0">
                        <a:solidFill>
                          <a:srgbClr val="C00000"/>
                        </a:solidFill>
                        <a:latin typeface="Cambria Math" panose="02040503050406030204" pitchFamily="18" charset="0"/>
                      </a:rPr>
                      <m:t>𝑉</m:t>
                    </m:r>
                    <m:d>
                      <m:dPr>
                        <m:begChr m:val="["/>
                        <m:endChr m:val="]"/>
                        <m:ctrlPr>
                          <a:rPr lang="en-US" i="1" kern="0">
                            <a:solidFill>
                              <a:srgbClr val="C00000"/>
                            </a:solidFill>
                            <a:latin typeface="Cambria Math" panose="02040503050406030204" pitchFamily="18" charset="0"/>
                          </a:rPr>
                        </m:ctrlPr>
                      </m:dPr>
                      <m:e>
                        <m:r>
                          <a:rPr lang="en-US" i="1" kern="0">
                            <a:solidFill>
                              <a:srgbClr val="C00000"/>
                            </a:solidFill>
                            <a:latin typeface="Cambria Math" panose="02040503050406030204" pitchFamily="18" charset="0"/>
                          </a:rPr>
                          <m:t>0</m:t>
                        </m:r>
                      </m:e>
                    </m:d>
                    <m:r>
                      <a:rPr lang="en-US" i="1" kern="0">
                        <a:solidFill>
                          <a:srgbClr val="C00000"/>
                        </a:solidFill>
                        <a:latin typeface="Cambria Math" panose="02040503050406030204" pitchFamily="18" charset="0"/>
                      </a:rPr>
                      <m:t>=0</m:t>
                    </m:r>
                  </m:oMath>
                </a14:m>
                <a:endParaRPr lang="en-US" kern="0" dirty="0">
                  <a:solidFill>
                    <a:srgbClr val="C00000"/>
                  </a:solidFill>
                </a:endParaRPr>
              </a:p>
              <a:p>
                <a:pPr>
                  <a:buSzPct val="100000"/>
                </a:pPr>
                <a:endParaRPr lang="en-US" kern="0" dirty="0"/>
              </a:p>
            </p:txBody>
          </p:sp>
        </mc:Choice>
        <mc:Fallback xmlns="">
          <p:sp>
            <p:nvSpPr>
              <p:cNvPr id="6" name="Content Placeholder 2">
                <a:extLst>
                  <a:ext uri="{FF2B5EF4-FFF2-40B4-BE49-F238E27FC236}">
                    <a16:creationId xmlns:a16="http://schemas.microsoft.com/office/drawing/2014/main" id="{263EF001-4879-BF4E-AA1D-316B9D8BBAC8}"/>
                  </a:ext>
                </a:extLst>
              </p:cNvPr>
              <p:cNvSpPr txBox="1">
                <a:spLocks noRot="1" noChangeAspect="1" noMove="1" noResize="1" noEditPoints="1" noAdjustHandles="1" noChangeArrowheads="1" noChangeShapeType="1" noTextEdit="1"/>
              </p:cNvSpPr>
              <p:nvPr/>
            </p:nvSpPr>
            <p:spPr bwMode="auto">
              <a:xfrm>
                <a:off x="414867" y="5113865"/>
                <a:ext cx="8534400" cy="1581036"/>
              </a:xfrm>
              <a:prstGeom prst="rect">
                <a:avLst/>
              </a:prstGeom>
              <a:blipFill>
                <a:blip r:embed="rId4"/>
                <a:stretch>
                  <a:fillRect l="-892" t="-240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1004357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E5495-6D79-7647-B9FD-A654AB8A36A0}"/>
              </a:ext>
            </a:extLst>
          </p:cNvPr>
          <p:cNvSpPr>
            <a:spLocks noGrp="1"/>
          </p:cNvSpPr>
          <p:nvPr>
            <p:ph type="title"/>
          </p:nvPr>
        </p:nvSpPr>
        <p:spPr/>
        <p:txBody>
          <a:bodyPr/>
          <a:lstStyle/>
          <a:p>
            <a:r>
              <a:rPr lang="en-US" dirty="0"/>
              <a:t>More Recurrences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66DABF-8606-D54C-9E86-D7BCD02B43A2}"/>
                  </a:ext>
                </a:extLst>
              </p:cNvPr>
              <p:cNvSpPr>
                <a:spLocks noGrp="1"/>
              </p:cNvSpPr>
              <p:nvPr>
                <p:ph idx="1"/>
              </p:nvPr>
            </p:nvSpPr>
            <p:spPr>
              <a:xfrm>
                <a:off x="609600" y="914401"/>
                <a:ext cx="8534400" cy="4392208"/>
              </a:xfrm>
            </p:spPr>
            <p:txBody>
              <a:bodyPr/>
              <a:lstStyle/>
              <a:p>
                <a:pPr marL="457200" indent="-457200">
                  <a:buSzPct val="100000"/>
                  <a:buFont typeface="+mj-lt"/>
                  <a:buAutoNum type="arabicPeriod" startAt="4"/>
                </a:pPr>
                <a:r>
                  <a:rPr lang="en-US" b="1" dirty="0"/>
                  <a:t>The 0/1 Knapsack Problem</a:t>
                </a:r>
                <a:endParaRPr lang="en-US" sz="2200" b="1" dirty="0"/>
              </a:p>
              <a:p>
                <a:r>
                  <a:rPr lang="en-US" dirty="0"/>
                  <a:t>Input: A set of </a:t>
                </a:r>
                <a14:m>
                  <m:oMath xmlns:m="http://schemas.openxmlformats.org/officeDocument/2006/math">
                    <m:r>
                      <a:rPr lang="en-US" i="1">
                        <a:latin typeface="Cambria Math" panose="02040503050406030204" pitchFamily="18" charset="0"/>
                      </a:rPr>
                      <m:t>𝑛</m:t>
                    </m:r>
                  </m:oMath>
                </a14:m>
                <a:r>
                  <a:rPr lang="en-US" dirty="0"/>
                  <a:t> items, where item </a:t>
                </a:r>
                <a14:m>
                  <m:oMath xmlns:m="http://schemas.openxmlformats.org/officeDocument/2006/math">
                    <m:r>
                      <a:rPr lang="en-US" i="1">
                        <a:latin typeface="Cambria Math" panose="02040503050406030204" pitchFamily="18" charset="0"/>
                      </a:rPr>
                      <m:t>𝑖</m:t>
                    </m:r>
                  </m:oMath>
                </a14:m>
                <a:r>
                  <a:rPr lang="en-US" dirty="0"/>
                  <a:t> has weight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oMath>
                </a14:m>
                <a:r>
                  <a:rPr lang="en-US" dirty="0"/>
                  <a:t> and value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oMath>
                </a14:m>
                <a:r>
                  <a:rPr lang="en-US" dirty="0"/>
                  <a:t>, and a knapsack with capacity </a:t>
                </a:r>
                <a14:m>
                  <m:oMath xmlns:m="http://schemas.openxmlformats.org/officeDocument/2006/math">
                    <m:r>
                      <a:rPr lang="en-US" i="1" dirty="0">
                        <a:latin typeface="Cambria Math" panose="02040503050406030204" pitchFamily="18" charset="0"/>
                      </a:rPr>
                      <m:t>𝑊</m:t>
                    </m:r>
                  </m:oMath>
                </a14:m>
                <a:r>
                  <a:rPr lang="en-US" dirty="0"/>
                  <a:t>.</a:t>
                </a:r>
              </a:p>
              <a:p>
                <a:r>
                  <a:rPr lang="en-US" dirty="0"/>
                  <a:t>Goal: Find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r>
                      <a:rPr lang="en-US" i="1">
                        <a:latin typeface="Cambria Math" panose="02040503050406030204" pitchFamily="18" charset="0"/>
                      </a:rPr>
                      <m:t>∈{0,1}</m:t>
                    </m:r>
                  </m:oMath>
                </a14:m>
                <a:r>
                  <a:rPr lang="en-US" dirty="0"/>
                  <a:t> such that </a:t>
                </a:r>
                <a14:m>
                  <m:oMath xmlns:m="http://schemas.openxmlformats.org/officeDocument/2006/math">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𝑊</m:t>
                        </m:r>
                      </m:e>
                    </m:nary>
                  </m:oMath>
                </a14:m>
                <a:r>
                  <a:rPr lang="en-US" dirty="0"/>
                  <a:t> and </a:t>
                </a:r>
                <a14:m>
                  <m:oMath xmlns:m="http://schemas.openxmlformats.org/officeDocument/2006/math">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nary>
                  </m:oMath>
                </a14:m>
                <a:r>
                  <a:rPr lang="en-US" dirty="0"/>
                  <a:t> is maximized.</a:t>
                </a:r>
              </a:p>
              <a:p>
                <a:pPr>
                  <a:buSzPct val="100000"/>
                </a:pPr>
                <a:r>
                  <a:rPr lang="en-US" sz="2200" dirty="0"/>
                  <a:t/>
                </a:r>
                <a:br>
                  <a:rPr lang="en-US" sz="2200" dirty="0"/>
                </a:br>
                <a:r>
                  <a:rPr lang="en-US" sz="2200" dirty="0">
                    <a:solidFill>
                      <a:srgbClr val="7030A0"/>
                    </a:solidFill>
                  </a:rPr>
                  <a:t>Main Idea:  (Inclusion/Exclusion Property)</a:t>
                </a:r>
                <a:br>
                  <a:rPr lang="en-US" sz="2200" dirty="0">
                    <a:solidFill>
                      <a:srgbClr val="7030A0"/>
                    </a:solidFill>
                  </a:rPr>
                </a:br>
                <a:r>
                  <a:rPr lang="en-US" dirty="0">
                    <a:solidFill>
                      <a:srgbClr val="7030A0"/>
                    </a:solidFill>
                  </a:rPr>
                  <a:t>Let </a:t>
                </a:r>
                <a14:m>
                  <m:oMath xmlns:m="http://schemas.openxmlformats.org/officeDocument/2006/math">
                    <m:r>
                      <a:rPr lang="en-US" i="1">
                        <a:solidFill>
                          <a:srgbClr val="7030A0"/>
                        </a:solidFill>
                        <a:latin typeface="Cambria Math" panose="02040503050406030204" pitchFamily="18" charset="0"/>
                      </a:rPr>
                      <m:t>𝑉</m:t>
                    </m:r>
                    <m:r>
                      <a:rPr lang="en-US" i="1">
                        <a:solidFill>
                          <a:srgbClr val="7030A0"/>
                        </a:solidFill>
                        <a:latin typeface="Cambria Math" panose="02040503050406030204" pitchFamily="18" charset="0"/>
                      </a:rPr>
                      <m:t>[</m:t>
                    </m:r>
                    <m:r>
                      <a:rPr lang="en-US" i="1">
                        <a:solidFill>
                          <a:srgbClr val="7030A0"/>
                        </a:solidFill>
                        <a:latin typeface="Cambria Math" panose="02040503050406030204" pitchFamily="18" charset="0"/>
                      </a:rPr>
                      <m:t>𝑖</m:t>
                    </m:r>
                    <m:r>
                      <a:rPr lang="en-US" i="1">
                        <a:solidFill>
                          <a:srgbClr val="7030A0"/>
                        </a:solidFill>
                        <a:latin typeface="Cambria Math" panose="02040503050406030204" pitchFamily="18" charset="0"/>
                      </a:rPr>
                      <m:t>,</m:t>
                    </m:r>
                    <m:r>
                      <a:rPr lang="en-US" i="1">
                        <a:solidFill>
                          <a:srgbClr val="7030A0"/>
                        </a:solidFill>
                        <a:latin typeface="Cambria Math" panose="02040503050406030204" pitchFamily="18" charset="0"/>
                      </a:rPr>
                      <m:t>𝑗</m:t>
                    </m:r>
                    <m:r>
                      <a:rPr lang="en-US" i="1">
                        <a:solidFill>
                          <a:srgbClr val="7030A0"/>
                        </a:solidFill>
                        <a:latin typeface="Cambria Math" panose="02040503050406030204" pitchFamily="18" charset="0"/>
                      </a:rPr>
                      <m:t>]</m:t>
                    </m:r>
                  </m:oMath>
                </a14:m>
                <a:r>
                  <a:rPr lang="en-US" dirty="0">
                    <a:solidFill>
                      <a:srgbClr val="7030A0"/>
                    </a:solidFill>
                  </a:rPr>
                  <a:t> be the largest obtained value for a knapsack with capacity </a:t>
                </a:r>
                <a14:m>
                  <m:oMath xmlns:m="http://schemas.openxmlformats.org/officeDocument/2006/math">
                    <m:r>
                      <a:rPr lang="en-US" i="1">
                        <a:solidFill>
                          <a:srgbClr val="7030A0"/>
                        </a:solidFill>
                        <a:latin typeface="Cambria Math" panose="02040503050406030204" pitchFamily="18" charset="0"/>
                      </a:rPr>
                      <m:t>𝑗</m:t>
                    </m:r>
                  </m:oMath>
                </a14:m>
                <a:r>
                  <a:rPr lang="en-US" dirty="0">
                    <a:solidFill>
                      <a:srgbClr val="7030A0"/>
                    </a:solidFill>
                  </a:rPr>
                  <a:t>, choosing </a:t>
                </a:r>
                <a:r>
                  <a:rPr lang="en-US" b="1" dirty="0">
                    <a:solidFill>
                      <a:srgbClr val="7030A0"/>
                    </a:solidFill>
                  </a:rPr>
                  <a:t>ONLY </a:t>
                </a:r>
                <a:r>
                  <a:rPr lang="en-US" dirty="0">
                    <a:solidFill>
                      <a:srgbClr val="7030A0"/>
                    </a:solidFill>
                  </a:rPr>
                  <a:t>from the first </a:t>
                </a:r>
                <a14:m>
                  <m:oMath xmlns:m="http://schemas.openxmlformats.org/officeDocument/2006/math">
                    <m:r>
                      <a:rPr lang="en-US" i="1">
                        <a:solidFill>
                          <a:srgbClr val="7030A0"/>
                        </a:solidFill>
                        <a:latin typeface="Cambria Math" panose="02040503050406030204" pitchFamily="18" charset="0"/>
                      </a:rPr>
                      <m:t>𝑖</m:t>
                    </m:r>
                  </m:oMath>
                </a14:m>
                <a:r>
                  <a:rPr lang="en-US" dirty="0">
                    <a:solidFill>
                      <a:srgbClr val="7030A0"/>
                    </a:solidFill>
                  </a:rPr>
                  <a:t> items.</a:t>
                </a:r>
              </a:p>
              <a:p>
                <a:pPr>
                  <a:buSzPct val="100000"/>
                </a:pPr>
                <a:r>
                  <a:rPr lang="en-US" dirty="0"/>
                  <a:t>Recurrence</a:t>
                </a:r>
              </a:p>
              <a:p>
                <a:pPr>
                  <a:buSzPct val="100000"/>
                </a:pPr>
                <a:endParaRPr lang="en-US" dirty="0"/>
              </a:p>
            </p:txBody>
          </p:sp>
        </mc:Choice>
        <mc:Fallback xmlns="">
          <p:sp>
            <p:nvSpPr>
              <p:cNvPr id="3" name="Content Placeholder 2">
                <a:extLst>
                  <a:ext uri="{FF2B5EF4-FFF2-40B4-BE49-F238E27FC236}">
                    <a16:creationId xmlns:a16="http://schemas.microsoft.com/office/drawing/2014/main" id="{1766DABF-8606-D54C-9E86-D7BCD02B43A2}"/>
                  </a:ext>
                </a:extLst>
              </p:cNvPr>
              <p:cNvSpPr>
                <a:spLocks noGrp="1" noRot="1" noChangeAspect="1" noMove="1" noResize="1" noEditPoints="1" noAdjustHandles="1" noChangeArrowheads="1" noChangeShapeType="1" noTextEdit="1"/>
              </p:cNvSpPr>
              <p:nvPr>
                <p:ph idx="1"/>
              </p:nvPr>
            </p:nvSpPr>
            <p:spPr>
              <a:xfrm>
                <a:off x="609600" y="914401"/>
                <a:ext cx="8534400" cy="4392208"/>
              </a:xfrm>
              <a:blipFill>
                <a:blip r:embed="rId2"/>
                <a:stretch>
                  <a:fillRect l="-1042" t="-115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07CC6B5-49B2-5B49-919E-34926B57F803}"/>
              </a:ext>
            </a:extLst>
          </p:cNvPr>
          <p:cNvSpPr>
            <a:spLocks noGrp="1"/>
          </p:cNvSpPr>
          <p:nvPr>
            <p:ph type="sldNum" sz="quarter" idx="10"/>
          </p:nvPr>
        </p:nvSpPr>
        <p:spPr/>
        <p:txBody>
          <a:bodyPr/>
          <a:lstStyle/>
          <a:p>
            <a:fld id="{B1C0BB7F-D21B-4708-ADEF-04162FC8EFF7}" type="slidenum">
              <a:rPr lang="en-US" altLang="en-US" smtClean="0"/>
              <a:pPr/>
              <a:t>5</a:t>
            </a:fld>
            <a:endParaRPr lang="en-US" altLang="en-US" sz="140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D29263B-83B3-0846-8FF9-A9E35A4AE1DE}"/>
                  </a:ext>
                </a:extLst>
              </p:cNvPr>
              <p:cNvSpPr txBox="1"/>
              <p:nvPr/>
            </p:nvSpPr>
            <p:spPr>
              <a:xfrm>
                <a:off x="1192567" y="5306609"/>
                <a:ext cx="7368466" cy="1200329"/>
              </a:xfrm>
              <a:prstGeom prst="rect">
                <a:avLst/>
              </a:prstGeom>
              <a:noFill/>
              <a:ln>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C00000"/>
                          </a:solidFill>
                          <a:latin typeface="Cambria Math" panose="02040503050406030204" pitchFamily="18" charset="0"/>
                        </a:rPr>
                        <m:t>𝑉</m:t>
                      </m:r>
                      <m:d>
                        <m:dPr>
                          <m:begChr m:val="["/>
                          <m:endChr m:val="]"/>
                          <m:ctrlPr>
                            <a:rPr lang="en-US" sz="2400" i="1">
                              <a:solidFill>
                                <a:srgbClr val="C00000"/>
                              </a:solidFill>
                              <a:latin typeface="Cambria Math" panose="02040503050406030204" pitchFamily="18" charset="0"/>
                            </a:rPr>
                          </m:ctrlPr>
                        </m:dPr>
                        <m:e>
                          <m:r>
                            <a:rPr lang="en-US" sz="2400" i="1">
                              <a:solidFill>
                                <a:srgbClr val="C00000"/>
                              </a:solidFill>
                              <a:latin typeface="Cambria Math" panose="02040503050406030204" pitchFamily="18" charset="0"/>
                            </a:rPr>
                            <m:t>𝑖</m:t>
                          </m:r>
                          <m:r>
                            <a:rPr lang="en-US" sz="2400" i="1">
                              <a:solidFill>
                                <a:srgbClr val="C00000"/>
                              </a:solidFill>
                              <a:latin typeface="Cambria Math" panose="02040503050406030204" pitchFamily="18" charset="0"/>
                            </a:rPr>
                            <m:t>,</m:t>
                          </m:r>
                          <m:r>
                            <a:rPr lang="en-US" sz="2400" i="1">
                              <a:solidFill>
                                <a:srgbClr val="C00000"/>
                              </a:solidFill>
                              <a:latin typeface="Cambria Math" panose="02040503050406030204" pitchFamily="18" charset="0"/>
                            </a:rPr>
                            <m:t>𝑗</m:t>
                          </m:r>
                        </m:e>
                      </m:d>
                      <m:r>
                        <a:rPr lang="en-US" sz="2400" i="1">
                          <a:solidFill>
                            <a:srgbClr val="C00000"/>
                          </a:solidFill>
                          <a:latin typeface="Cambria Math" panose="02040503050406030204" pitchFamily="18" charset="0"/>
                        </a:rPr>
                        <m:t>=</m:t>
                      </m:r>
                      <m:func>
                        <m:funcPr>
                          <m:ctrlPr>
                            <a:rPr lang="en-US" sz="2400" i="1">
                              <a:solidFill>
                                <a:srgbClr val="C00000"/>
                              </a:solidFill>
                              <a:latin typeface="Cambria Math" panose="02040503050406030204" pitchFamily="18" charset="0"/>
                            </a:rPr>
                          </m:ctrlPr>
                        </m:funcPr>
                        <m:fName>
                          <m:r>
                            <m:rPr>
                              <m:sty m:val="p"/>
                            </m:rPr>
                            <a:rPr lang="en-US" sz="2400">
                              <a:solidFill>
                                <a:srgbClr val="C00000"/>
                              </a:solidFill>
                              <a:latin typeface="Cambria Math" panose="02040503050406030204" pitchFamily="18" charset="0"/>
                            </a:rPr>
                            <m:t>max</m:t>
                          </m:r>
                        </m:fName>
                        <m:e>
                          <m:r>
                            <a:rPr lang="en-US" sz="2400" b="0" i="1" smtClean="0">
                              <a:solidFill>
                                <a:srgbClr val="C00000"/>
                              </a:solidFill>
                              <a:latin typeface="Cambria Math" panose="02040503050406030204" pitchFamily="18" charset="0"/>
                            </a:rPr>
                            <m:t>(</m:t>
                          </m:r>
                          <m:r>
                            <a:rPr lang="en-US" sz="2400" i="1">
                              <a:solidFill>
                                <a:srgbClr val="C00000"/>
                              </a:solidFill>
                              <a:latin typeface="Cambria Math" panose="02040503050406030204" pitchFamily="18" charset="0"/>
                            </a:rPr>
                            <m:t>𝑉</m:t>
                          </m:r>
                          <m:d>
                            <m:dPr>
                              <m:begChr m:val="["/>
                              <m:endChr m:val="]"/>
                              <m:ctrlPr>
                                <a:rPr lang="en-US" sz="2400" i="1">
                                  <a:solidFill>
                                    <a:srgbClr val="C00000"/>
                                  </a:solidFill>
                                  <a:latin typeface="Cambria Math" panose="02040503050406030204" pitchFamily="18" charset="0"/>
                                </a:rPr>
                              </m:ctrlPr>
                            </m:dPr>
                            <m:e>
                              <m:r>
                                <a:rPr lang="en-US" sz="2400" i="1">
                                  <a:solidFill>
                                    <a:srgbClr val="C00000"/>
                                  </a:solidFill>
                                  <a:latin typeface="Cambria Math" panose="02040503050406030204" pitchFamily="18" charset="0"/>
                                </a:rPr>
                                <m:t>𝑖</m:t>
                              </m:r>
                              <m:r>
                                <a:rPr lang="en-US" sz="2400" i="1">
                                  <a:solidFill>
                                    <a:srgbClr val="C00000"/>
                                  </a:solidFill>
                                  <a:latin typeface="Cambria Math" panose="02040503050406030204" pitchFamily="18" charset="0"/>
                                </a:rPr>
                                <m:t>−1,</m:t>
                              </m:r>
                              <m:r>
                                <a:rPr lang="en-US" sz="2400" i="1">
                                  <a:solidFill>
                                    <a:srgbClr val="C00000"/>
                                  </a:solidFill>
                                  <a:latin typeface="Cambria Math" panose="02040503050406030204" pitchFamily="18" charset="0"/>
                                </a:rPr>
                                <m:t>𝑗</m:t>
                              </m:r>
                            </m:e>
                          </m:d>
                          <m:r>
                            <a:rPr lang="en-US" sz="2400" i="1">
                              <a:solidFill>
                                <a:srgbClr val="C00000"/>
                              </a:solidFill>
                              <a:latin typeface="Cambria Math" panose="02040503050406030204" pitchFamily="18" charset="0"/>
                            </a:rPr>
                            <m:t>,</m:t>
                          </m:r>
                          <m:sSub>
                            <m:sSubPr>
                              <m:ctrlPr>
                                <a:rPr lang="en-US" sz="2400" i="1">
                                  <a:solidFill>
                                    <a:srgbClr val="C00000"/>
                                  </a:solidFill>
                                  <a:latin typeface="Cambria Math" panose="02040503050406030204" pitchFamily="18" charset="0"/>
                                </a:rPr>
                              </m:ctrlPr>
                            </m:sSubPr>
                            <m:e>
                              <m:r>
                                <a:rPr lang="en-US" sz="2400" i="1">
                                  <a:solidFill>
                                    <a:srgbClr val="C00000"/>
                                  </a:solidFill>
                                  <a:latin typeface="Cambria Math" panose="02040503050406030204" pitchFamily="18" charset="0"/>
                                </a:rPr>
                                <m:t>   </m:t>
                              </m:r>
                              <m:r>
                                <a:rPr lang="en-US" sz="2400" i="1">
                                  <a:solidFill>
                                    <a:srgbClr val="C00000"/>
                                  </a:solidFill>
                                  <a:latin typeface="Cambria Math" panose="02040503050406030204" pitchFamily="18" charset="0"/>
                                </a:rPr>
                                <m:t>𝑣</m:t>
                              </m:r>
                            </m:e>
                            <m:sub>
                              <m:r>
                                <a:rPr lang="en-US" sz="2400" i="1">
                                  <a:solidFill>
                                    <a:srgbClr val="C00000"/>
                                  </a:solidFill>
                                  <a:latin typeface="Cambria Math" panose="02040503050406030204" pitchFamily="18" charset="0"/>
                                </a:rPr>
                                <m:t>𝑖</m:t>
                              </m:r>
                            </m:sub>
                          </m:sSub>
                          <m:r>
                            <a:rPr lang="en-US" sz="2400" i="1">
                              <a:solidFill>
                                <a:srgbClr val="C00000"/>
                              </a:solidFill>
                              <a:latin typeface="Cambria Math" panose="02040503050406030204" pitchFamily="18" charset="0"/>
                            </a:rPr>
                            <m:t>+</m:t>
                          </m:r>
                          <m:r>
                            <a:rPr lang="en-US" sz="2400" i="1">
                              <a:solidFill>
                                <a:srgbClr val="C00000"/>
                              </a:solidFill>
                              <a:latin typeface="Cambria Math" panose="02040503050406030204" pitchFamily="18" charset="0"/>
                            </a:rPr>
                            <m:t>𝑉</m:t>
                          </m:r>
                          <m:r>
                            <a:rPr lang="en-US" sz="2400" i="1">
                              <a:solidFill>
                                <a:srgbClr val="C00000"/>
                              </a:solidFill>
                              <a:latin typeface="Cambria Math" panose="02040503050406030204" pitchFamily="18" charset="0"/>
                            </a:rPr>
                            <m:t>[</m:t>
                          </m:r>
                          <m:r>
                            <a:rPr lang="en-US" sz="2400" i="1">
                              <a:solidFill>
                                <a:srgbClr val="C00000"/>
                              </a:solidFill>
                              <a:latin typeface="Cambria Math" panose="02040503050406030204" pitchFamily="18" charset="0"/>
                            </a:rPr>
                            <m:t>𝑖</m:t>
                          </m:r>
                          <m:r>
                            <a:rPr lang="en-US" sz="2400" i="1">
                              <a:solidFill>
                                <a:srgbClr val="C00000"/>
                              </a:solidFill>
                              <a:latin typeface="Cambria Math" panose="02040503050406030204" pitchFamily="18" charset="0"/>
                            </a:rPr>
                            <m:t>−1,</m:t>
                          </m:r>
                          <m:r>
                            <a:rPr lang="en-US" sz="2400" i="1">
                              <a:solidFill>
                                <a:srgbClr val="C00000"/>
                              </a:solidFill>
                              <a:latin typeface="Cambria Math" panose="02040503050406030204" pitchFamily="18" charset="0"/>
                            </a:rPr>
                            <m:t>𝑗</m:t>
                          </m:r>
                          <m:r>
                            <a:rPr lang="en-US" sz="2400" i="1">
                              <a:solidFill>
                                <a:srgbClr val="C00000"/>
                              </a:solidFill>
                              <a:latin typeface="Cambria Math" panose="02040503050406030204" pitchFamily="18" charset="0"/>
                            </a:rPr>
                            <m:t>−</m:t>
                          </m:r>
                          <m:sSub>
                            <m:sSubPr>
                              <m:ctrlPr>
                                <a:rPr lang="en-US" sz="2400" i="1">
                                  <a:solidFill>
                                    <a:srgbClr val="C00000"/>
                                  </a:solidFill>
                                  <a:latin typeface="Cambria Math" panose="02040503050406030204" pitchFamily="18" charset="0"/>
                                </a:rPr>
                              </m:ctrlPr>
                            </m:sSubPr>
                            <m:e>
                              <m:r>
                                <a:rPr lang="en-US" sz="2400" i="1">
                                  <a:solidFill>
                                    <a:srgbClr val="C00000"/>
                                  </a:solidFill>
                                  <a:latin typeface="Cambria Math" panose="02040503050406030204" pitchFamily="18" charset="0"/>
                                </a:rPr>
                                <m:t>𝑤</m:t>
                              </m:r>
                            </m:e>
                            <m:sub>
                              <m:r>
                                <a:rPr lang="en-US" sz="2400" i="1">
                                  <a:solidFill>
                                    <a:srgbClr val="C00000"/>
                                  </a:solidFill>
                                  <a:latin typeface="Cambria Math" panose="02040503050406030204" pitchFamily="18" charset="0"/>
                                </a:rPr>
                                <m:t>𝑖</m:t>
                              </m:r>
                            </m:sub>
                          </m:sSub>
                          <m:r>
                            <a:rPr lang="en-US" sz="2400" i="1">
                              <a:solidFill>
                                <a:srgbClr val="C00000"/>
                              </a:solidFill>
                              <a:latin typeface="Cambria Math" panose="02040503050406030204" pitchFamily="18" charset="0"/>
                            </a:rPr>
                            <m:t>])</m:t>
                          </m:r>
                        </m:e>
                      </m:func>
                    </m:oMath>
                  </m:oMathPara>
                </a14:m>
                <a:endParaRPr lang="en-US" sz="2400" i="1" dirty="0">
                  <a:solidFill>
                    <a:srgbClr val="C00000"/>
                  </a:solidFill>
                  <a:latin typeface="Cambria Math" panose="02040503050406030204" pitchFamily="18" charset="0"/>
                </a:endParaRPr>
              </a:p>
              <a:p>
                <a:pPr/>
                <a:r>
                  <a:rPr lang="en-US" sz="2400" i="1" dirty="0">
                    <a:solidFill>
                      <a:srgbClr val="C00000"/>
                    </a:solidFill>
                    <a:latin typeface="Cambria Math" panose="02040503050406030204" pitchFamily="18" charset="0"/>
                  </a:rPr>
                  <a:t/>
                </a:r>
                <a:br>
                  <a:rPr lang="en-US" sz="2400" i="1" dirty="0">
                    <a:solidFill>
                      <a:srgbClr val="C00000"/>
                    </a:solidFill>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400" i="1">
                          <a:solidFill>
                            <a:srgbClr val="C00000"/>
                          </a:solidFill>
                          <a:latin typeface="Cambria Math" panose="02040503050406030204" pitchFamily="18" charset="0"/>
                        </a:rPr>
                        <m:t>𝑉</m:t>
                      </m:r>
                      <m:d>
                        <m:dPr>
                          <m:begChr m:val="["/>
                          <m:endChr m:val="]"/>
                          <m:ctrlPr>
                            <a:rPr lang="en-US" sz="2400" i="1">
                              <a:solidFill>
                                <a:srgbClr val="C00000"/>
                              </a:solidFill>
                              <a:latin typeface="Cambria Math" panose="02040503050406030204" pitchFamily="18" charset="0"/>
                            </a:rPr>
                          </m:ctrlPr>
                        </m:dPr>
                        <m:e>
                          <m:r>
                            <a:rPr lang="en-US" sz="2400" i="1">
                              <a:solidFill>
                                <a:srgbClr val="C00000"/>
                              </a:solidFill>
                              <a:latin typeface="Cambria Math" panose="02040503050406030204" pitchFamily="18" charset="0"/>
                            </a:rPr>
                            <m:t>𝑖</m:t>
                          </m:r>
                          <m:r>
                            <a:rPr lang="en-US" sz="2400" i="1">
                              <a:solidFill>
                                <a:srgbClr val="C00000"/>
                              </a:solidFill>
                              <a:latin typeface="Cambria Math" panose="02040503050406030204" pitchFamily="18" charset="0"/>
                            </a:rPr>
                            <m:t>,</m:t>
                          </m:r>
                          <m:r>
                            <a:rPr lang="en-US" sz="2400" i="1">
                              <a:solidFill>
                                <a:srgbClr val="C00000"/>
                              </a:solidFill>
                              <a:latin typeface="Cambria Math" panose="02040503050406030204" pitchFamily="18" charset="0"/>
                            </a:rPr>
                            <m:t>𝑗</m:t>
                          </m:r>
                        </m:e>
                      </m:d>
                      <m:r>
                        <a:rPr lang="en-US" sz="2400" i="1">
                          <a:solidFill>
                            <a:srgbClr val="C00000"/>
                          </a:solidFill>
                          <a:latin typeface="Cambria Math" panose="02040503050406030204" pitchFamily="18" charset="0"/>
                        </a:rPr>
                        <m:t>=0</m:t>
                      </m:r>
                      <m:r>
                        <a:rPr lang="en-US" sz="2400" b="0" i="1" smtClean="0">
                          <a:solidFill>
                            <a:srgbClr val="C00000"/>
                          </a:solidFill>
                          <a:latin typeface="Cambria Math" panose="02040503050406030204" pitchFamily="18" charset="0"/>
                        </a:rPr>
                        <m:t>     </m:t>
                      </m:r>
                      <m:r>
                        <m:rPr>
                          <m:sty m:val="p"/>
                        </m:rPr>
                        <a:rPr lang="en-US" sz="2400" b="0" i="0" smtClean="0">
                          <a:solidFill>
                            <a:srgbClr val="C00000"/>
                          </a:solidFill>
                          <a:latin typeface="Cambria Math" panose="02040503050406030204" pitchFamily="18" charset="0"/>
                        </a:rPr>
                        <m:t>if</m:t>
                      </m:r>
                      <m:r>
                        <a:rPr lang="en-US" sz="2400" b="0" i="0" smtClean="0">
                          <a:solidFill>
                            <a:srgbClr val="C00000"/>
                          </a:solidFill>
                          <a:latin typeface="Cambria Math" panose="02040503050406030204" pitchFamily="18" charset="0"/>
                        </a:rPr>
                        <m:t> </m:t>
                      </m:r>
                      <m:r>
                        <a:rPr lang="en-US" sz="2400" b="0" i="1" smtClean="0">
                          <a:solidFill>
                            <a:srgbClr val="C00000"/>
                          </a:solidFill>
                          <a:latin typeface="Cambria Math" panose="02040503050406030204" pitchFamily="18" charset="0"/>
                        </a:rPr>
                        <m:t>      </m:t>
                      </m:r>
                      <m:r>
                        <a:rPr lang="en-US" sz="2400" i="1">
                          <a:solidFill>
                            <a:srgbClr val="C00000"/>
                          </a:solidFill>
                          <a:latin typeface="Cambria Math" panose="02040503050406030204" pitchFamily="18" charset="0"/>
                        </a:rPr>
                        <m:t>𝑖</m:t>
                      </m:r>
                      <m:r>
                        <a:rPr lang="en-US" sz="2400" i="1">
                          <a:solidFill>
                            <a:srgbClr val="C00000"/>
                          </a:solidFill>
                          <a:latin typeface="Cambria Math" panose="02040503050406030204" pitchFamily="18" charset="0"/>
                        </a:rPr>
                        <m:t>=0 </m:t>
                      </m:r>
                      <m:r>
                        <a:rPr lang="en-US" sz="2400" i="1">
                          <a:solidFill>
                            <a:srgbClr val="C00000"/>
                          </a:solidFill>
                          <a:latin typeface="Cambria Math" panose="02040503050406030204" pitchFamily="18" charset="0"/>
                        </a:rPr>
                        <m:t>𝑜𝑟</m:t>
                      </m:r>
                      <m:r>
                        <a:rPr lang="en-US" sz="2400" i="1">
                          <a:solidFill>
                            <a:srgbClr val="C00000"/>
                          </a:solidFill>
                          <a:latin typeface="Cambria Math" panose="02040503050406030204" pitchFamily="18" charset="0"/>
                        </a:rPr>
                        <m:t> </m:t>
                      </m:r>
                      <m:r>
                        <a:rPr lang="en-US" sz="2400" i="1">
                          <a:solidFill>
                            <a:srgbClr val="C00000"/>
                          </a:solidFill>
                          <a:latin typeface="Cambria Math" panose="02040503050406030204" pitchFamily="18" charset="0"/>
                        </a:rPr>
                        <m:t>𝑗</m:t>
                      </m:r>
                      <m:r>
                        <a:rPr lang="en-US" sz="2400" i="1">
                          <a:solidFill>
                            <a:srgbClr val="C00000"/>
                          </a:solidFill>
                          <a:latin typeface="Cambria Math" panose="02040503050406030204" pitchFamily="18" charset="0"/>
                        </a:rPr>
                        <m:t>=0</m:t>
                      </m:r>
                    </m:oMath>
                  </m:oMathPara>
                </a14:m>
                <a:endParaRPr lang="en-US" sz="2400" dirty="0">
                  <a:solidFill>
                    <a:srgbClr val="C00000"/>
                  </a:solidFill>
                </a:endParaRPr>
              </a:p>
            </p:txBody>
          </p:sp>
        </mc:Choice>
        <mc:Fallback xmlns="">
          <p:sp>
            <p:nvSpPr>
              <p:cNvPr id="5" name="TextBox 4">
                <a:extLst>
                  <a:ext uri="{FF2B5EF4-FFF2-40B4-BE49-F238E27FC236}">
                    <a16:creationId xmlns:a16="http://schemas.microsoft.com/office/drawing/2014/main" id="{AD29263B-83B3-0846-8FF9-A9E35A4AE1DE}"/>
                  </a:ext>
                </a:extLst>
              </p:cNvPr>
              <p:cNvSpPr txBox="1">
                <a:spLocks noRot="1" noChangeAspect="1" noMove="1" noResize="1" noEditPoints="1" noAdjustHandles="1" noChangeArrowheads="1" noChangeShapeType="1" noTextEdit="1"/>
              </p:cNvSpPr>
              <p:nvPr/>
            </p:nvSpPr>
            <p:spPr>
              <a:xfrm>
                <a:off x="1192567" y="5306609"/>
                <a:ext cx="7368466" cy="1200329"/>
              </a:xfrm>
              <a:prstGeom prst="rect">
                <a:avLst/>
              </a:prstGeom>
              <a:blipFill>
                <a:blip r:embed="rId3"/>
                <a:stretch>
                  <a:fillRect b="-5208"/>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F101B78-06F9-564B-A64D-DAAE97519BAA}"/>
                  </a:ext>
                </a:extLst>
              </p:cNvPr>
              <p:cNvSpPr txBox="1"/>
              <p:nvPr/>
            </p:nvSpPr>
            <p:spPr>
              <a:xfrm>
                <a:off x="4351866" y="900499"/>
                <a:ext cx="914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l-GR" sz="2400" i="1">
                          <a:solidFill>
                            <a:srgbClr val="008080"/>
                          </a:solidFill>
                          <a:latin typeface="Cambria Math" panose="02040503050406030204" pitchFamily="18" charset="0"/>
                          <a:ea typeface="Cambria Math" panose="02040503050406030204" pitchFamily="18" charset="0"/>
                        </a:rPr>
                        <m:t>Θ</m:t>
                      </m:r>
                      <m:r>
                        <a:rPr lang="el-GR" sz="2400" i="1">
                          <a:solidFill>
                            <a:srgbClr val="008080"/>
                          </a:solidFill>
                          <a:latin typeface="Cambria Math" panose="02040503050406030204" pitchFamily="18" charset="0"/>
                          <a:ea typeface="Cambria Math" panose="02040503050406030204" pitchFamily="18" charset="0"/>
                        </a:rPr>
                        <m:t> </m:t>
                      </m:r>
                      <m:d>
                        <m:dPr>
                          <m:ctrlPr>
                            <a:rPr lang="en-US" sz="2400" b="0" i="1" smtClean="0">
                              <a:solidFill>
                                <a:srgbClr val="008080"/>
                              </a:solidFill>
                              <a:latin typeface="Cambria Math" panose="02040503050406030204" pitchFamily="18" charset="0"/>
                            </a:rPr>
                          </m:ctrlPr>
                        </m:dPr>
                        <m:e>
                          <m:sSup>
                            <m:sSupPr>
                              <m:ctrlPr>
                                <a:rPr lang="en-US" sz="2400" b="0" i="1" smtClean="0">
                                  <a:solidFill>
                                    <a:srgbClr val="008080"/>
                                  </a:solidFill>
                                  <a:latin typeface="Cambria Math" panose="02040503050406030204" pitchFamily="18" charset="0"/>
                                </a:rPr>
                              </m:ctrlPr>
                            </m:sSupPr>
                            <m:e>
                              <m:r>
                                <a:rPr lang="en-US" sz="2400" b="0" i="1" smtClean="0">
                                  <a:solidFill>
                                    <a:srgbClr val="008080"/>
                                  </a:solidFill>
                                  <a:latin typeface="Cambria Math" panose="02040503050406030204" pitchFamily="18" charset="0"/>
                                </a:rPr>
                                <m:t>𝑛</m:t>
                              </m:r>
                            </m:e>
                            <m:sup>
                              <m:r>
                                <a:rPr lang="en-US" sz="2400" b="0" i="1" smtClean="0">
                                  <a:solidFill>
                                    <a:srgbClr val="008080"/>
                                  </a:solidFill>
                                  <a:latin typeface="Cambria Math" panose="02040503050406030204" pitchFamily="18" charset="0"/>
                                </a:rPr>
                                <m:t>2</m:t>
                              </m:r>
                            </m:sup>
                          </m:sSup>
                        </m:e>
                      </m:d>
                    </m:oMath>
                  </m:oMathPara>
                </a14:m>
                <a:endParaRPr lang="en-US" sz="2400" dirty="0">
                  <a:solidFill>
                    <a:srgbClr val="008080"/>
                  </a:solidFill>
                </a:endParaRPr>
              </a:p>
            </p:txBody>
          </p:sp>
        </mc:Choice>
        <mc:Fallback xmlns="">
          <p:sp>
            <p:nvSpPr>
              <p:cNvPr id="6" name="TextBox 5">
                <a:extLst>
                  <a:ext uri="{FF2B5EF4-FFF2-40B4-BE49-F238E27FC236}">
                    <a16:creationId xmlns:a16="http://schemas.microsoft.com/office/drawing/2014/main" id="{9F101B78-06F9-564B-A64D-DAAE97519BAA}"/>
                  </a:ext>
                </a:extLst>
              </p:cNvPr>
              <p:cNvSpPr txBox="1">
                <a:spLocks noRot="1" noChangeAspect="1" noMove="1" noResize="1" noEditPoints="1" noAdjustHandles="1" noChangeArrowheads="1" noChangeShapeType="1" noTextEdit="1"/>
              </p:cNvSpPr>
              <p:nvPr/>
            </p:nvSpPr>
            <p:spPr>
              <a:xfrm>
                <a:off x="4351866" y="900499"/>
                <a:ext cx="914400" cy="461665"/>
              </a:xfrm>
              <a:prstGeom prst="rect">
                <a:avLst/>
              </a:prstGeom>
              <a:blipFill>
                <a:blip r:embed="rId4"/>
                <a:stretch>
                  <a:fillRect l="-1370" b="-21622"/>
                </a:stretch>
              </a:blipFill>
            </p:spPr>
            <p:txBody>
              <a:bodyPr/>
              <a:lstStyle/>
              <a:p>
                <a:r>
                  <a:rPr lang="en-US">
                    <a:noFill/>
                  </a:rPr>
                  <a:t> </a:t>
                </a:r>
              </a:p>
            </p:txBody>
          </p:sp>
        </mc:Fallback>
      </mc:AlternateContent>
    </p:spTree>
    <p:extLst>
      <p:ext uri="{BB962C8B-B14F-4D97-AF65-F5344CB8AC3E}">
        <p14:creationId xmlns:p14="http://schemas.microsoft.com/office/powerpoint/2010/main" val="442777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E5495-6D79-7647-B9FD-A654AB8A36A0}"/>
              </a:ext>
            </a:extLst>
          </p:cNvPr>
          <p:cNvSpPr>
            <a:spLocks noGrp="1"/>
          </p:cNvSpPr>
          <p:nvPr>
            <p:ph type="title"/>
          </p:nvPr>
        </p:nvSpPr>
        <p:spPr/>
        <p:txBody>
          <a:bodyPr/>
          <a:lstStyle/>
          <a:p>
            <a:r>
              <a:rPr lang="en-US" dirty="0"/>
              <a:t>More Recurrences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66DABF-8606-D54C-9E86-D7BCD02B43A2}"/>
                  </a:ext>
                </a:extLst>
              </p:cNvPr>
              <p:cNvSpPr>
                <a:spLocks noGrp="1"/>
              </p:cNvSpPr>
              <p:nvPr>
                <p:ph idx="1"/>
              </p:nvPr>
            </p:nvSpPr>
            <p:spPr>
              <a:xfrm>
                <a:off x="609600" y="914401"/>
                <a:ext cx="8534400" cy="2476869"/>
              </a:xfrm>
            </p:spPr>
            <p:txBody>
              <a:bodyPr/>
              <a:lstStyle/>
              <a:p>
                <a:pPr marL="457200" indent="-457200">
                  <a:buSzPct val="100000"/>
                  <a:buFont typeface="+mj-lt"/>
                  <a:buAutoNum type="arabicPeriod" startAt="5"/>
                </a:pPr>
                <a:r>
                  <a:rPr lang="en-US" b="1" dirty="0"/>
                  <a:t>Longest Common Subsequence </a:t>
                </a:r>
              </a:p>
              <a:p>
                <a:pPr>
                  <a:buSzPct val="100000"/>
                </a:pPr>
                <a:r>
                  <a:rPr lang="en-US" dirty="0"/>
                  <a:t>Given two sequences </a:t>
                </a:r>
                <a14:m>
                  <m:oMath xmlns:m="http://schemas.openxmlformats.org/officeDocument/2006/math">
                    <m:r>
                      <a:rPr lang="en-US" i="1" dirty="0">
                        <a:latin typeface="Cambria Math" panose="02040503050406030204" pitchFamily="18" charset="0"/>
                      </a:rPr>
                      <m:t>𝑋</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𝑚</m:t>
                        </m:r>
                      </m:sub>
                    </m:sSub>
                    <m:r>
                      <a:rPr lang="en-US" i="1" dirty="0">
                        <a:latin typeface="Cambria Math" panose="02040503050406030204" pitchFamily="18" charset="0"/>
                      </a:rPr>
                      <m:t>)</m:t>
                    </m:r>
                  </m:oMath>
                </a14:m>
                <a:r>
                  <a:rPr lang="en-US" dirty="0"/>
                  <a:t> and </a:t>
                </a:r>
                <a14:m>
                  <m:oMath xmlns:m="http://schemas.openxmlformats.org/officeDocument/2006/math">
                    <m:r>
                      <a:rPr lang="en-US" i="1" dirty="0">
                        <a:latin typeface="Cambria Math" panose="02040503050406030204" pitchFamily="18" charset="0"/>
                      </a:rPr>
                      <m:t>𝑌</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𝑛</m:t>
                        </m:r>
                      </m:sub>
                    </m:sSub>
                    <m:r>
                      <a:rPr lang="en-US" i="1" dirty="0">
                        <a:latin typeface="Cambria Math" panose="02040503050406030204" pitchFamily="18" charset="0"/>
                      </a:rPr>
                      <m:t>)</m:t>
                    </m:r>
                  </m:oMath>
                </a14:m>
                <a:r>
                  <a:rPr lang="en-US" dirty="0"/>
                  <a:t>, </a:t>
                </a:r>
                <a:br>
                  <a:rPr lang="en-US" dirty="0"/>
                </a:br>
                <a14:m>
                  <m:oMath xmlns:m="http://schemas.openxmlformats.org/officeDocument/2006/math">
                    <m:r>
                      <a:rPr lang="en-US" i="1" dirty="0">
                        <a:latin typeface="Cambria Math" panose="02040503050406030204" pitchFamily="18" charset="0"/>
                      </a:rPr>
                      <m:t>𝑍</m:t>
                    </m:r>
                  </m:oMath>
                </a14:m>
                <a:r>
                  <a:rPr lang="en-US" dirty="0"/>
                  <a:t> is a </a:t>
                </a:r>
                <a:r>
                  <a:rPr lang="en-US" dirty="0">
                    <a:solidFill>
                      <a:srgbClr val="FF0000"/>
                    </a:solidFill>
                  </a:rPr>
                  <a:t>common subsequence </a:t>
                </a:r>
                <a:r>
                  <a:rPr lang="en-US" dirty="0"/>
                  <a:t>of </a:t>
                </a:r>
                <a14:m>
                  <m:oMath xmlns:m="http://schemas.openxmlformats.org/officeDocument/2006/math">
                    <m:r>
                      <a:rPr lang="en-US" i="1" dirty="0">
                        <a:latin typeface="Cambria Math" panose="02040503050406030204" pitchFamily="18" charset="0"/>
                      </a:rPr>
                      <m:t>𝑋</m:t>
                    </m:r>
                  </m:oMath>
                </a14:m>
                <a:r>
                  <a:rPr lang="en-US" dirty="0"/>
                  <a:t> and </a:t>
                </a:r>
                <a14:m>
                  <m:oMath xmlns:m="http://schemas.openxmlformats.org/officeDocument/2006/math">
                    <m:r>
                      <a:rPr lang="en-US" i="1" dirty="0">
                        <a:latin typeface="Cambria Math" panose="02040503050406030204" pitchFamily="18" charset="0"/>
                      </a:rPr>
                      <m:t>𝑌</m:t>
                    </m:r>
                  </m:oMath>
                </a14:m>
                <a:r>
                  <a:rPr lang="en-US" dirty="0"/>
                  <a:t> if </a:t>
                </a:r>
                <a14:m>
                  <m:oMath xmlns:m="http://schemas.openxmlformats.org/officeDocument/2006/math">
                    <m:r>
                      <a:rPr lang="en-US" i="1" dirty="0">
                        <a:latin typeface="Cambria Math" panose="02040503050406030204" pitchFamily="18" charset="0"/>
                      </a:rPr>
                      <m:t>𝑍</m:t>
                    </m:r>
                  </m:oMath>
                </a14:m>
                <a:r>
                  <a:rPr lang="en-US" dirty="0"/>
                  <a:t> has a strictly increasing sequence of indices </a:t>
                </a:r>
                <a14:m>
                  <m:oMath xmlns:m="http://schemas.openxmlformats.org/officeDocument/2006/math">
                    <m:r>
                      <a:rPr lang="en-US" i="1" dirty="0">
                        <a:latin typeface="Cambria Math" panose="02040503050406030204" pitchFamily="18" charset="0"/>
                      </a:rPr>
                      <m:t>𝑖</m:t>
                    </m:r>
                  </m:oMath>
                </a14:m>
                <a:r>
                  <a:rPr lang="en-US" dirty="0"/>
                  <a:t> and </a:t>
                </a:r>
                <a14:m>
                  <m:oMath xmlns:m="http://schemas.openxmlformats.org/officeDocument/2006/math">
                    <m:r>
                      <a:rPr lang="en-US" i="1" dirty="0">
                        <a:latin typeface="Cambria Math" panose="02040503050406030204" pitchFamily="18" charset="0"/>
                      </a:rPr>
                      <m:t>𝑗</m:t>
                    </m:r>
                  </m:oMath>
                </a14:m>
                <a:r>
                  <a:rPr lang="en-US" dirty="0"/>
                  <a:t> of both </a:t>
                </a:r>
                <a14:m>
                  <m:oMath xmlns:m="http://schemas.openxmlformats.org/officeDocument/2006/math">
                    <m:r>
                      <a:rPr lang="en-US" i="1" dirty="0">
                        <a:latin typeface="Cambria Math" panose="02040503050406030204" pitchFamily="18" charset="0"/>
                      </a:rPr>
                      <m:t>𝑋</m:t>
                    </m:r>
                  </m:oMath>
                </a14:m>
                <a:r>
                  <a:rPr lang="en-US" dirty="0"/>
                  <a:t> and </a:t>
                </a:r>
                <a14:m>
                  <m:oMath xmlns:m="http://schemas.openxmlformats.org/officeDocument/2006/math">
                    <m:r>
                      <a:rPr lang="en-US" i="1" dirty="0">
                        <a:latin typeface="Cambria Math" panose="02040503050406030204" pitchFamily="18" charset="0"/>
                      </a:rPr>
                      <m:t>𝑌</m:t>
                    </m:r>
                  </m:oMath>
                </a14:m>
                <a:r>
                  <a:rPr lang="en-US" dirty="0"/>
                  <a:t> such that we have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sSub>
                          <m:sSubPr>
                            <m:ctrlPr>
                              <a:rPr lang="en-US" i="1" dirty="0">
                                <a:latin typeface="Cambria Math" panose="02040503050406030204" pitchFamily="18" charset="0"/>
                              </a:rPr>
                            </m:ctrlPr>
                          </m:sSubPr>
                          <m:e>
                            <m:r>
                              <a:rPr lang="en-US" i="1" dirty="0">
                                <a:latin typeface="Cambria Math" panose="02040503050406030204" pitchFamily="18" charset="0"/>
                              </a:rPr>
                              <m:t>𝑖</m:t>
                            </m:r>
                          </m:e>
                          <m:sub>
                            <m:r>
                              <a:rPr lang="en-US" i="1" dirty="0">
                                <a:latin typeface="Cambria Math" panose="02040503050406030204" pitchFamily="18" charset="0"/>
                              </a:rPr>
                              <m:t>𝑝</m:t>
                            </m:r>
                          </m:sub>
                        </m:sSub>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sSub>
                          <m:sSubPr>
                            <m:ctrlPr>
                              <a:rPr lang="en-US" i="1" dirty="0">
                                <a:latin typeface="Cambria Math" panose="02040503050406030204" pitchFamily="18" charset="0"/>
                              </a:rPr>
                            </m:ctrlPr>
                          </m:sSubPr>
                          <m:e>
                            <m:r>
                              <a:rPr lang="en-US" i="1" dirty="0">
                                <a:latin typeface="Cambria Math" panose="02040503050406030204" pitchFamily="18" charset="0"/>
                              </a:rPr>
                              <m:t>𝑗</m:t>
                            </m:r>
                          </m:e>
                          <m:sub>
                            <m:r>
                              <a:rPr lang="en-US" i="1" dirty="0">
                                <a:latin typeface="Cambria Math" panose="02040503050406030204" pitchFamily="18" charset="0"/>
                              </a:rPr>
                              <m:t>𝑝</m:t>
                            </m:r>
                          </m:sub>
                        </m:sSub>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i="1" dirty="0">
                            <a:latin typeface="Cambria Math" panose="02040503050406030204" pitchFamily="18" charset="0"/>
                          </a:rPr>
                          <m:t>𝑝</m:t>
                        </m:r>
                      </m:sub>
                    </m:sSub>
                  </m:oMath>
                </a14:m>
                <a:r>
                  <a:rPr lang="en-US" dirty="0"/>
                  <a:t> for all </a:t>
                </a:r>
                <a14:m>
                  <m:oMath xmlns:m="http://schemas.openxmlformats.org/officeDocument/2006/math">
                    <m:r>
                      <a:rPr lang="en-US" i="1" dirty="0">
                        <a:latin typeface="Cambria Math" panose="02040503050406030204" pitchFamily="18" charset="0"/>
                      </a:rPr>
                      <m:t>𝑝</m:t>
                    </m:r>
                    <m:r>
                      <a:rPr lang="en-US" i="1" dirty="0">
                        <a:latin typeface="Cambria Math" panose="02040503050406030204" pitchFamily="18" charset="0"/>
                      </a:rPr>
                      <m:t>=1, 2,…,</m:t>
                    </m:r>
                    <m:r>
                      <a:rPr lang="en-US" i="1" dirty="0">
                        <a:latin typeface="Cambria Math" panose="02040503050406030204" pitchFamily="18" charset="0"/>
                      </a:rPr>
                      <m:t>𝑘</m:t>
                    </m:r>
                    <m:r>
                      <a:rPr lang="en-US" i="1" dirty="0">
                        <a:latin typeface="Cambria Math" panose="02040503050406030204" pitchFamily="18" charset="0"/>
                      </a:rPr>
                      <m:t>.</m:t>
                    </m:r>
                  </m:oMath>
                </a14:m>
                <a:r>
                  <a:rPr lang="en-US" dirty="0"/>
                  <a:t> </a:t>
                </a:r>
              </a:p>
              <a:p>
                <a:pPr>
                  <a:buSzPct val="100000"/>
                </a:pPr>
                <a:r>
                  <a:rPr lang="en-US" dirty="0"/>
                  <a:t>The goal is to find the longest common subsequence of </a:t>
                </a:r>
                <a14:m>
                  <m:oMath xmlns:m="http://schemas.openxmlformats.org/officeDocument/2006/math">
                    <m:r>
                      <a:rPr lang="en-US" i="1" dirty="0">
                        <a:latin typeface="Cambria Math" panose="02040503050406030204" pitchFamily="18" charset="0"/>
                      </a:rPr>
                      <m:t>𝑋</m:t>
                    </m:r>
                  </m:oMath>
                </a14:m>
                <a:r>
                  <a:rPr lang="en-US" dirty="0"/>
                  <a:t> and </a:t>
                </a:r>
                <a14:m>
                  <m:oMath xmlns:m="http://schemas.openxmlformats.org/officeDocument/2006/math">
                    <m:r>
                      <a:rPr lang="en-US" i="1" dirty="0">
                        <a:latin typeface="Cambria Math" panose="02040503050406030204" pitchFamily="18" charset="0"/>
                      </a:rPr>
                      <m:t>𝑌</m:t>
                    </m:r>
                  </m:oMath>
                </a14:m>
                <a:r>
                  <a:rPr lang="en-US" dirty="0"/>
                  <a:t>.</a:t>
                </a:r>
              </a:p>
              <a:p>
                <a:pPr>
                  <a:buSzPct val="100000"/>
                </a:pPr>
                <a:endParaRPr lang="en-US" dirty="0"/>
              </a:p>
            </p:txBody>
          </p:sp>
        </mc:Choice>
        <mc:Fallback xmlns="">
          <p:sp>
            <p:nvSpPr>
              <p:cNvPr id="3" name="Content Placeholder 2">
                <a:extLst>
                  <a:ext uri="{FF2B5EF4-FFF2-40B4-BE49-F238E27FC236}">
                    <a16:creationId xmlns:a16="http://schemas.microsoft.com/office/drawing/2014/main" id="{1766DABF-8606-D54C-9E86-D7BCD02B43A2}"/>
                  </a:ext>
                </a:extLst>
              </p:cNvPr>
              <p:cNvSpPr>
                <a:spLocks noGrp="1" noRot="1" noChangeAspect="1" noMove="1" noResize="1" noEditPoints="1" noAdjustHandles="1" noChangeArrowheads="1" noChangeShapeType="1" noTextEdit="1"/>
              </p:cNvSpPr>
              <p:nvPr>
                <p:ph idx="1"/>
              </p:nvPr>
            </p:nvSpPr>
            <p:spPr>
              <a:xfrm>
                <a:off x="609600" y="914401"/>
                <a:ext cx="8534400" cy="2476869"/>
              </a:xfrm>
              <a:blipFill>
                <a:blip r:embed="rId2"/>
                <a:stretch>
                  <a:fillRect l="-1042" t="-2051" b="-71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AF249F02-D925-7F46-A576-7E2CB80C8626}"/>
                  </a:ext>
                </a:extLst>
              </p:cNvPr>
              <p:cNvSpPr/>
              <p:nvPr/>
            </p:nvSpPr>
            <p:spPr>
              <a:xfrm>
                <a:off x="640196" y="4920035"/>
                <a:ext cx="6573404" cy="1539780"/>
              </a:xfrm>
              <a:prstGeom prst="rect">
                <a:avLst/>
              </a:prstGeom>
              <a:ln>
                <a:solidFill>
                  <a:schemeClr val="accent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solidFill>
                            <a:srgbClr val="FF0000"/>
                          </a:solidFill>
                          <a:latin typeface="Cambria Math" panose="02040503050406030204" pitchFamily="18" charset="0"/>
                        </a:rPr>
                        <m:t>𝑐</m:t>
                      </m:r>
                      <m:d>
                        <m:dPr>
                          <m:begChr m:val="["/>
                          <m:endChr m:val="]"/>
                          <m:ctrlPr>
                            <a:rPr lang="en-US" sz="2000" i="1">
                              <a:solidFill>
                                <a:srgbClr val="FF0000"/>
                              </a:solidFill>
                              <a:latin typeface="Cambria Math" panose="02040503050406030204" pitchFamily="18" charset="0"/>
                            </a:rPr>
                          </m:ctrlPr>
                        </m:dPr>
                        <m:e>
                          <m:r>
                            <a:rPr lang="en-US" sz="2000" i="1">
                              <a:solidFill>
                                <a:srgbClr val="FF0000"/>
                              </a:solidFill>
                              <a:latin typeface="Cambria Math" panose="02040503050406030204" pitchFamily="18" charset="0"/>
                            </a:rPr>
                            <m:t>𝑖</m:t>
                          </m:r>
                          <m:r>
                            <a:rPr lang="en-US" sz="2000" i="1">
                              <a:solidFill>
                                <a:srgbClr val="FF0000"/>
                              </a:solidFill>
                              <a:latin typeface="Cambria Math" panose="02040503050406030204" pitchFamily="18" charset="0"/>
                            </a:rPr>
                            <m:t>,</m:t>
                          </m:r>
                          <m:r>
                            <a:rPr lang="en-US" sz="2000" i="1">
                              <a:solidFill>
                                <a:srgbClr val="FF0000"/>
                              </a:solidFill>
                              <a:latin typeface="Cambria Math" panose="02040503050406030204" pitchFamily="18" charset="0"/>
                            </a:rPr>
                            <m:t>𝑗</m:t>
                          </m:r>
                        </m:e>
                      </m:d>
                      <m:r>
                        <a:rPr lang="en-US" sz="2000" i="1">
                          <a:solidFill>
                            <a:srgbClr val="FF0000"/>
                          </a:solidFill>
                          <a:latin typeface="Cambria Math" panose="02040503050406030204" pitchFamily="18" charset="0"/>
                        </a:rPr>
                        <m:t>=</m:t>
                      </m:r>
                      <m:d>
                        <m:dPr>
                          <m:begChr m:val="{"/>
                          <m:endChr m:val=""/>
                          <m:ctrlPr>
                            <a:rPr lang="en-US" sz="2000" i="1">
                              <a:solidFill>
                                <a:srgbClr val="FF0000"/>
                              </a:solidFill>
                              <a:latin typeface="Cambria Math" panose="02040503050406030204" pitchFamily="18" charset="0"/>
                            </a:rPr>
                          </m:ctrlPr>
                        </m:dPr>
                        <m:e>
                          <m:m>
                            <m:mPr>
                              <m:mcs>
                                <m:mc>
                                  <m:mcPr>
                                    <m:count m:val="2"/>
                                    <m:mcJc m:val="center"/>
                                  </m:mcPr>
                                </m:mc>
                              </m:mcs>
                              <m:ctrlPr>
                                <a:rPr lang="en-US" sz="2000" i="1">
                                  <a:solidFill>
                                    <a:srgbClr val="FF0000"/>
                                  </a:solidFill>
                                  <a:latin typeface="Cambria Math" panose="02040503050406030204" pitchFamily="18" charset="0"/>
                                </a:rPr>
                              </m:ctrlPr>
                            </m:mPr>
                            <m:mr>
                              <m:e>
                                <m:r>
                                  <m:rPr>
                                    <m:brk m:alnAt="7"/>
                                  </m:rPr>
                                  <a:rPr lang="en-US" sz="2000" i="1">
                                    <a:solidFill>
                                      <a:srgbClr val="FF0000"/>
                                    </a:solidFill>
                                    <a:latin typeface="Cambria Math" panose="02040503050406030204" pitchFamily="18" charset="0"/>
                                  </a:rPr>
                                  <m:t>0</m:t>
                                </m:r>
                              </m:e>
                              <m:e>
                                <m:r>
                                  <m:rPr>
                                    <m:sty m:val="p"/>
                                  </m:rPr>
                                  <a:rPr lang="en-US" sz="2000">
                                    <a:solidFill>
                                      <a:srgbClr val="FF0000"/>
                                    </a:solidFill>
                                    <a:latin typeface="Cambria Math" panose="02040503050406030204" pitchFamily="18" charset="0"/>
                                  </a:rPr>
                                  <m:t>if</m:t>
                                </m:r>
                                <m:r>
                                  <a:rPr lang="en-US" sz="2000" i="1">
                                    <a:solidFill>
                                      <a:srgbClr val="FF0000"/>
                                    </a:solidFill>
                                    <a:latin typeface="Cambria Math" panose="02040503050406030204" pitchFamily="18" charset="0"/>
                                  </a:rPr>
                                  <m:t> </m:t>
                                </m:r>
                                <m:r>
                                  <a:rPr lang="en-US" sz="2000" i="1">
                                    <a:solidFill>
                                      <a:srgbClr val="FF0000"/>
                                    </a:solidFill>
                                    <a:latin typeface="Cambria Math" panose="02040503050406030204" pitchFamily="18" charset="0"/>
                                  </a:rPr>
                                  <m:t>𝑖</m:t>
                                </m:r>
                                <m:r>
                                  <a:rPr lang="en-US" sz="2000" i="1">
                                    <a:solidFill>
                                      <a:srgbClr val="FF0000"/>
                                    </a:solidFill>
                                    <a:latin typeface="Cambria Math" panose="02040503050406030204" pitchFamily="18" charset="0"/>
                                  </a:rPr>
                                  <m:t>=0 </m:t>
                                </m:r>
                                <m:r>
                                  <m:rPr>
                                    <m:sty m:val="p"/>
                                  </m:rPr>
                                  <a:rPr lang="en-US" sz="2000">
                                    <a:solidFill>
                                      <a:srgbClr val="FF0000"/>
                                    </a:solidFill>
                                    <a:latin typeface="Cambria Math" panose="02040503050406030204" pitchFamily="18" charset="0"/>
                                  </a:rPr>
                                  <m:t>or</m:t>
                                </m:r>
                                <m:r>
                                  <a:rPr lang="en-US" sz="2000" i="1">
                                    <a:solidFill>
                                      <a:srgbClr val="FF0000"/>
                                    </a:solidFill>
                                    <a:latin typeface="Cambria Math" panose="02040503050406030204" pitchFamily="18" charset="0"/>
                                  </a:rPr>
                                  <m:t> </m:t>
                                </m:r>
                                <m:r>
                                  <a:rPr lang="en-US" sz="2000" i="1">
                                    <a:solidFill>
                                      <a:srgbClr val="FF0000"/>
                                    </a:solidFill>
                                    <a:latin typeface="Cambria Math" panose="02040503050406030204" pitchFamily="18" charset="0"/>
                                  </a:rPr>
                                  <m:t>𝑗</m:t>
                                </m:r>
                                <m:r>
                                  <a:rPr lang="en-US" sz="2000" i="1">
                                    <a:solidFill>
                                      <a:srgbClr val="FF0000"/>
                                    </a:solidFill>
                                    <a:latin typeface="Cambria Math" panose="02040503050406030204" pitchFamily="18" charset="0"/>
                                  </a:rPr>
                                  <m:t>=0</m:t>
                                </m:r>
                              </m:e>
                            </m:mr>
                            <m:mr>
                              <m:e>
                                <m:r>
                                  <a:rPr lang="en-US" sz="2000" i="1">
                                    <a:solidFill>
                                      <a:srgbClr val="FF0000"/>
                                    </a:solidFill>
                                    <a:latin typeface="Cambria Math" panose="02040503050406030204" pitchFamily="18" charset="0"/>
                                  </a:rPr>
                                  <m:t>𝑐</m:t>
                                </m:r>
                                <m:d>
                                  <m:dPr>
                                    <m:begChr m:val="["/>
                                    <m:endChr m:val="]"/>
                                    <m:ctrlPr>
                                      <a:rPr lang="en-US" sz="2000" i="1">
                                        <a:solidFill>
                                          <a:srgbClr val="FF0000"/>
                                        </a:solidFill>
                                        <a:latin typeface="Cambria Math" panose="02040503050406030204" pitchFamily="18" charset="0"/>
                                      </a:rPr>
                                    </m:ctrlPr>
                                  </m:dPr>
                                  <m:e>
                                    <m:r>
                                      <a:rPr lang="en-US" sz="2000" i="1">
                                        <a:solidFill>
                                          <a:srgbClr val="FF0000"/>
                                        </a:solidFill>
                                        <a:latin typeface="Cambria Math" panose="02040503050406030204" pitchFamily="18" charset="0"/>
                                      </a:rPr>
                                      <m:t>𝑖</m:t>
                                    </m:r>
                                    <m:r>
                                      <a:rPr lang="en-US" sz="2000" i="1">
                                        <a:solidFill>
                                          <a:srgbClr val="FF0000"/>
                                        </a:solidFill>
                                        <a:latin typeface="Cambria Math" panose="02040503050406030204" pitchFamily="18" charset="0"/>
                                      </a:rPr>
                                      <m:t>−1,</m:t>
                                    </m:r>
                                    <m:r>
                                      <a:rPr lang="en-US" sz="2000" i="1">
                                        <a:solidFill>
                                          <a:srgbClr val="FF0000"/>
                                        </a:solidFill>
                                        <a:latin typeface="Cambria Math" panose="02040503050406030204" pitchFamily="18" charset="0"/>
                                      </a:rPr>
                                      <m:t>𝑗</m:t>
                                    </m:r>
                                    <m:r>
                                      <a:rPr lang="en-US" sz="2000" i="1">
                                        <a:solidFill>
                                          <a:srgbClr val="FF0000"/>
                                        </a:solidFill>
                                        <a:latin typeface="Cambria Math" panose="02040503050406030204" pitchFamily="18" charset="0"/>
                                      </a:rPr>
                                      <m:t>−1</m:t>
                                    </m:r>
                                  </m:e>
                                </m:d>
                                <m:r>
                                  <a:rPr lang="en-US" sz="2000" i="1">
                                    <a:solidFill>
                                      <a:srgbClr val="FF0000"/>
                                    </a:solidFill>
                                    <a:latin typeface="Cambria Math" panose="02040503050406030204" pitchFamily="18" charset="0"/>
                                  </a:rPr>
                                  <m:t>+1</m:t>
                                </m:r>
                              </m:e>
                              <m:e>
                                <m:r>
                                  <m:rPr>
                                    <m:sty m:val="p"/>
                                  </m:rPr>
                                  <a:rPr lang="en-US" sz="2000">
                                    <a:solidFill>
                                      <a:srgbClr val="FF0000"/>
                                    </a:solidFill>
                                    <a:latin typeface="Cambria Math" panose="02040503050406030204" pitchFamily="18" charset="0"/>
                                  </a:rPr>
                                  <m:t>if</m:t>
                                </m:r>
                                <m:r>
                                  <a:rPr lang="en-US" sz="2000" i="1">
                                    <a:solidFill>
                                      <a:srgbClr val="FF0000"/>
                                    </a:solidFill>
                                    <a:latin typeface="Cambria Math" panose="02040503050406030204" pitchFamily="18" charset="0"/>
                                  </a:rPr>
                                  <m:t> </m:t>
                                </m:r>
                                <m:r>
                                  <a:rPr lang="en-US" sz="2000" i="1">
                                    <a:solidFill>
                                      <a:srgbClr val="FF0000"/>
                                    </a:solidFill>
                                    <a:latin typeface="Cambria Math" panose="02040503050406030204" pitchFamily="18" charset="0"/>
                                  </a:rPr>
                                  <m:t>𝑖</m:t>
                                </m:r>
                                <m:r>
                                  <a:rPr lang="en-US" sz="2000" i="1">
                                    <a:solidFill>
                                      <a:srgbClr val="FF0000"/>
                                    </a:solidFill>
                                    <a:latin typeface="Cambria Math" panose="02040503050406030204" pitchFamily="18" charset="0"/>
                                  </a:rPr>
                                  <m:t>,</m:t>
                                </m:r>
                                <m:r>
                                  <a:rPr lang="en-US" sz="2000" i="1">
                                    <a:solidFill>
                                      <a:srgbClr val="FF0000"/>
                                    </a:solidFill>
                                    <a:latin typeface="Cambria Math" panose="02040503050406030204" pitchFamily="18" charset="0"/>
                                  </a:rPr>
                                  <m:t>𝑗</m:t>
                                </m:r>
                                <m:r>
                                  <a:rPr lang="en-US" sz="2000" i="1">
                                    <a:solidFill>
                                      <a:srgbClr val="FF0000"/>
                                    </a:solidFill>
                                    <a:latin typeface="Cambria Math" panose="02040503050406030204" pitchFamily="18" charset="0"/>
                                  </a:rPr>
                                  <m:t>&gt;0 </m:t>
                                </m:r>
                                <m:r>
                                  <m:rPr>
                                    <m:sty m:val="p"/>
                                  </m:rPr>
                                  <a:rPr lang="en-US" sz="2000">
                                    <a:solidFill>
                                      <a:srgbClr val="FF0000"/>
                                    </a:solidFill>
                                    <a:latin typeface="Cambria Math" panose="02040503050406030204" pitchFamily="18" charset="0"/>
                                  </a:rPr>
                                  <m:t>and</m:t>
                                </m:r>
                                <m:r>
                                  <a:rPr lang="en-US" sz="2000" i="1">
                                    <a:solidFill>
                                      <a:srgbClr val="FF0000"/>
                                    </a:solidFill>
                                    <a:latin typeface="Cambria Math" panose="02040503050406030204" pitchFamily="18" charset="0"/>
                                  </a:rPr>
                                  <m:t> </m:t>
                                </m:r>
                                <m:sSub>
                                  <m:sSubPr>
                                    <m:ctrlPr>
                                      <a:rPr lang="en-US" sz="2000" i="1">
                                        <a:solidFill>
                                          <a:srgbClr val="FF0000"/>
                                        </a:solidFill>
                                        <a:latin typeface="Cambria Math" panose="02040503050406030204" pitchFamily="18" charset="0"/>
                                      </a:rPr>
                                    </m:ctrlPr>
                                  </m:sSubPr>
                                  <m:e>
                                    <m:r>
                                      <a:rPr lang="en-US" sz="2000" i="1">
                                        <a:solidFill>
                                          <a:srgbClr val="FF0000"/>
                                        </a:solidFill>
                                        <a:latin typeface="Cambria Math" panose="02040503050406030204" pitchFamily="18" charset="0"/>
                                      </a:rPr>
                                      <m:t>𝑥</m:t>
                                    </m:r>
                                  </m:e>
                                  <m:sub>
                                    <m:r>
                                      <a:rPr lang="en-US" sz="2000" i="1">
                                        <a:solidFill>
                                          <a:srgbClr val="FF0000"/>
                                        </a:solidFill>
                                        <a:latin typeface="Cambria Math" panose="02040503050406030204" pitchFamily="18" charset="0"/>
                                      </a:rPr>
                                      <m:t>𝑖</m:t>
                                    </m:r>
                                  </m:sub>
                                </m:sSub>
                                <m:r>
                                  <a:rPr lang="en-US" sz="2000" i="1">
                                    <a:solidFill>
                                      <a:srgbClr val="FF0000"/>
                                    </a:solidFill>
                                    <a:latin typeface="Cambria Math" panose="02040503050406030204" pitchFamily="18" charset="0"/>
                                  </a:rPr>
                                  <m:t>=</m:t>
                                </m:r>
                                <m:sSub>
                                  <m:sSubPr>
                                    <m:ctrlPr>
                                      <a:rPr lang="en-US" sz="2000" i="1">
                                        <a:solidFill>
                                          <a:srgbClr val="FF0000"/>
                                        </a:solidFill>
                                        <a:latin typeface="Cambria Math" panose="02040503050406030204" pitchFamily="18" charset="0"/>
                                      </a:rPr>
                                    </m:ctrlPr>
                                  </m:sSubPr>
                                  <m:e>
                                    <m:r>
                                      <a:rPr lang="en-US" sz="2000" i="1">
                                        <a:solidFill>
                                          <a:srgbClr val="FF0000"/>
                                        </a:solidFill>
                                        <a:latin typeface="Cambria Math" panose="02040503050406030204" pitchFamily="18" charset="0"/>
                                      </a:rPr>
                                      <m:t>𝑦</m:t>
                                    </m:r>
                                  </m:e>
                                  <m:sub>
                                    <m:r>
                                      <a:rPr lang="en-US" sz="2000" i="1">
                                        <a:solidFill>
                                          <a:srgbClr val="FF0000"/>
                                        </a:solidFill>
                                        <a:latin typeface="Cambria Math" panose="02040503050406030204" pitchFamily="18" charset="0"/>
                                      </a:rPr>
                                      <m:t>𝑗</m:t>
                                    </m:r>
                                  </m:sub>
                                </m:sSub>
                              </m:e>
                            </m:mr>
                            <m:mr>
                              <m:e>
                                <m:func>
                                  <m:funcPr>
                                    <m:ctrlPr>
                                      <a:rPr lang="en-US" sz="2000" i="1">
                                        <a:solidFill>
                                          <a:srgbClr val="FF0000"/>
                                        </a:solidFill>
                                        <a:latin typeface="Cambria Math" panose="02040503050406030204" pitchFamily="18" charset="0"/>
                                      </a:rPr>
                                    </m:ctrlPr>
                                  </m:funcPr>
                                  <m:fName>
                                    <m:r>
                                      <m:rPr>
                                        <m:sty m:val="p"/>
                                      </m:rPr>
                                      <a:rPr lang="en-US" sz="2000">
                                        <a:solidFill>
                                          <a:srgbClr val="FF0000"/>
                                        </a:solidFill>
                                        <a:latin typeface="Cambria Math" panose="02040503050406030204" pitchFamily="18" charset="0"/>
                                      </a:rPr>
                                      <m:t>max</m:t>
                                    </m:r>
                                  </m:fName>
                                  <m:e>
                                    <m:r>
                                      <a:rPr lang="en-US" sz="2000" i="1">
                                        <a:solidFill>
                                          <a:srgbClr val="FF0000"/>
                                        </a:solidFill>
                                        <a:latin typeface="Cambria Math" panose="02040503050406030204" pitchFamily="18" charset="0"/>
                                      </a:rPr>
                                      <m:t>{</m:t>
                                    </m:r>
                                    <m:r>
                                      <a:rPr lang="en-US" sz="2000" i="1">
                                        <a:solidFill>
                                          <a:srgbClr val="FF0000"/>
                                        </a:solidFill>
                                        <a:latin typeface="Cambria Math" panose="02040503050406030204" pitchFamily="18" charset="0"/>
                                      </a:rPr>
                                      <m:t>𝑐</m:t>
                                    </m:r>
                                    <m:d>
                                      <m:dPr>
                                        <m:begChr m:val="["/>
                                        <m:endChr m:val="]"/>
                                        <m:ctrlPr>
                                          <a:rPr lang="en-US" sz="2000" i="1">
                                            <a:solidFill>
                                              <a:srgbClr val="FF0000"/>
                                            </a:solidFill>
                                            <a:latin typeface="Cambria Math" panose="02040503050406030204" pitchFamily="18" charset="0"/>
                                          </a:rPr>
                                        </m:ctrlPr>
                                      </m:dPr>
                                      <m:e>
                                        <m:r>
                                          <a:rPr lang="en-US" sz="2000" i="1">
                                            <a:solidFill>
                                              <a:srgbClr val="FF0000"/>
                                            </a:solidFill>
                                            <a:latin typeface="Cambria Math" panose="02040503050406030204" pitchFamily="18" charset="0"/>
                                          </a:rPr>
                                          <m:t>𝑖</m:t>
                                        </m:r>
                                        <m:r>
                                          <a:rPr lang="en-US" sz="2000" i="1">
                                            <a:solidFill>
                                              <a:srgbClr val="FF0000"/>
                                            </a:solidFill>
                                            <a:latin typeface="Cambria Math" panose="02040503050406030204" pitchFamily="18" charset="0"/>
                                          </a:rPr>
                                          <m:t>,</m:t>
                                        </m:r>
                                        <m:r>
                                          <a:rPr lang="en-US" sz="2000" i="1">
                                            <a:solidFill>
                                              <a:srgbClr val="FF0000"/>
                                            </a:solidFill>
                                            <a:latin typeface="Cambria Math" panose="02040503050406030204" pitchFamily="18" charset="0"/>
                                          </a:rPr>
                                          <m:t>𝑗</m:t>
                                        </m:r>
                                        <m:r>
                                          <a:rPr lang="en-US" sz="2000" i="1">
                                            <a:solidFill>
                                              <a:srgbClr val="FF0000"/>
                                            </a:solidFill>
                                            <a:latin typeface="Cambria Math" panose="02040503050406030204" pitchFamily="18" charset="0"/>
                                          </a:rPr>
                                          <m:t>−1</m:t>
                                        </m:r>
                                      </m:e>
                                    </m:d>
                                    <m:r>
                                      <a:rPr lang="en-US" sz="2000" i="1">
                                        <a:solidFill>
                                          <a:srgbClr val="FF0000"/>
                                        </a:solidFill>
                                        <a:latin typeface="Cambria Math" panose="02040503050406030204" pitchFamily="18" charset="0"/>
                                      </a:rPr>
                                      <m:t>,</m:t>
                                    </m:r>
                                    <m:r>
                                      <a:rPr lang="en-US" sz="2000" i="1">
                                        <a:solidFill>
                                          <a:srgbClr val="FF0000"/>
                                        </a:solidFill>
                                        <a:latin typeface="Cambria Math" panose="02040503050406030204" pitchFamily="18" charset="0"/>
                                      </a:rPr>
                                      <m:t>𝑐</m:t>
                                    </m:r>
                                    <m:d>
                                      <m:dPr>
                                        <m:begChr m:val="["/>
                                        <m:endChr m:val="]"/>
                                        <m:ctrlPr>
                                          <a:rPr lang="en-US" sz="2000" i="1">
                                            <a:solidFill>
                                              <a:srgbClr val="FF0000"/>
                                            </a:solidFill>
                                            <a:latin typeface="Cambria Math" panose="02040503050406030204" pitchFamily="18" charset="0"/>
                                          </a:rPr>
                                        </m:ctrlPr>
                                      </m:dPr>
                                      <m:e>
                                        <m:r>
                                          <a:rPr lang="en-US" sz="2000" i="1">
                                            <a:solidFill>
                                              <a:srgbClr val="FF0000"/>
                                            </a:solidFill>
                                            <a:latin typeface="Cambria Math" panose="02040503050406030204" pitchFamily="18" charset="0"/>
                                          </a:rPr>
                                          <m:t>𝑖</m:t>
                                        </m:r>
                                        <m:r>
                                          <a:rPr lang="en-US" sz="2000" i="1">
                                            <a:solidFill>
                                              <a:srgbClr val="FF0000"/>
                                            </a:solidFill>
                                            <a:latin typeface="Cambria Math" panose="02040503050406030204" pitchFamily="18" charset="0"/>
                                          </a:rPr>
                                          <m:t>−1,</m:t>
                                        </m:r>
                                        <m:r>
                                          <a:rPr lang="en-US" sz="2000" i="1">
                                            <a:solidFill>
                                              <a:srgbClr val="FF0000"/>
                                            </a:solidFill>
                                            <a:latin typeface="Cambria Math" panose="02040503050406030204" pitchFamily="18" charset="0"/>
                                          </a:rPr>
                                          <m:t>𝑗</m:t>
                                        </m:r>
                                      </m:e>
                                    </m:d>
                                    <m:r>
                                      <a:rPr lang="en-US" sz="2000" i="1">
                                        <a:solidFill>
                                          <a:srgbClr val="FF0000"/>
                                        </a:solidFill>
                                        <a:latin typeface="Cambria Math" panose="02040503050406030204" pitchFamily="18" charset="0"/>
                                      </a:rPr>
                                      <m:t>}</m:t>
                                    </m:r>
                                  </m:e>
                                </m:func>
                              </m:e>
                              <m:e>
                                <m:r>
                                  <m:rPr>
                                    <m:sty m:val="p"/>
                                  </m:rPr>
                                  <a:rPr lang="en-US" sz="2000">
                                    <a:solidFill>
                                      <a:srgbClr val="FF0000"/>
                                    </a:solidFill>
                                    <a:latin typeface="Cambria Math" panose="02040503050406030204" pitchFamily="18" charset="0"/>
                                  </a:rPr>
                                  <m:t>if</m:t>
                                </m:r>
                                <m:r>
                                  <a:rPr lang="en-US" sz="2000" i="1">
                                    <a:solidFill>
                                      <a:srgbClr val="FF0000"/>
                                    </a:solidFill>
                                    <a:latin typeface="Cambria Math" panose="02040503050406030204" pitchFamily="18" charset="0"/>
                                  </a:rPr>
                                  <m:t> </m:t>
                                </m:r>
                                <m:r>
                                  <a:rPr lang="en-US" sz="2000" i="1">
                                    <a:solidFill>
                                      <a:srgbClr val="FF0000"/>
                                    </a:solidFill>
                                    <a:latin typeface="Cambria Math" panose="02040503050406030204" pitchFamily="18" charset="0"/>
                                  </a:rPr>
                                  <m:t>𝑖</m:t>
                                </m:r>
                                <m:r>
                                  <a:rPr lang="en-US" sz="2000" i="1">
                                    <a:solidFill>
                                      <a:srgbClr val="FF0000"/>
                                    </a:solidFill>
                                    <a:latin typeface="Cambria Math" panose="02040503050406030204" pitchFamily="18" charset="0"/>
                                  </a:rPr>
                                  <m:t>,</m:t>
                                </m:r>
                                <m:r>
                                  <a:rPr lang="en-US" sz="2000" i="1">
                                    <a:solidFill>
                                      <a:srgbClr val="FF0000"/>
                                    </a:solidFill>
                                    <a:latin typeface="Cambria Math" panose="02040503050406030204" pitchFamily="18" charset="0"/>
                                  </a:rPr>
                                  <m:t>𝑗</m:t>
                                </m:r>
                                <m:r>
                                  <a:rPr lang="en-US" sz="2000" i="1">
                                    <a:solidFill>
                                      <a:srgbClr val="FF0000"/>
                                    </a:solidFill>
                                    <a:latin typeface="Cambria Math" panose="02040503050406030204" pitchFamily="18" charset="0"/>
                                  </a:rPr>
                                  <m:t>&gt;0 </m:t>
                                </m:r>
                                <m:r>
                                  <m:rPr>
                                    <m:sty m:val="p"/>
                                  </m:rPr>
                                  <a:rPr lang="en-US" sz="2000">
                                    <a:solidFill>
                                      <a:srgbClr val="FF0000"/>
                                    </a:solidFill>
                                    <a:latin typeface="Cambria Math" panose="02040503050406030204" pitchFamily="18" charset="0"/>
                                  </a:rPr>
                                  <m:t>and</m:t>
                                </m:r>
                                <m:r>
                                  <a:rPr lang="en-US" sz="2000" i="1">
                                    <a:solidFill>
                                      <a:srgbClr val="FF0000"/>
                                    </a:solidFill>
                                    <a:latin typeface="Cambria Math" panose="02040503050406030204" pitchFamily="18" charset="0"/>
                                  </a:rPr>
                                  <m:t> </m:t>
                                </m:r>
                                <m:sSub>
                                  <m:sSubPr>
                                    <m:ctrlPr>
                                      <a:rPr lang="en-US" sz="2000" i="1">
                                        <a:solidFill>
                                          <a:srgbClr val="FF0000"/>
                                        </a:solidFill>
                                        <a:latin typeface="Cambria Math" panose="02040503050406030204" pitchFamily="18" charset="0"/>
                                      </a:rPr>
                                    </m:ctrlPr>
                                  </m:sSubPr>
                                  <m:e>
                                    <m:r>
                                      <a:rPr lang="en-US" sz="2000" i="1">
                                        <a:solidFill>
                                          <a:srgbClr val="FF0000"/>
                                        </a:solidFill>
                                        <a:latin typeface="Cambria Math" panose="02040503050406030204" pitchFamily="18" charset="0"/>
                                      </a:rPr>
                                      <m:t>𝑥</m:t>
                                    </m:r>
                                  </m:e>
                                  <m:sub>
                                    <m:r>
                                      <a:rPr lang="en-US" sz="2000" i="1">
                                        <a:solidFill>
                                          <a:srgbClr val="FF0000"/>
                                        </a:solidFill>
                                        <a:latin typeface="Cambria Math" panose="02040503050406030204" pitchFamily="18" charset="0"/>
                                      </a:rPr>
                                      <m:t>𝑖</m:t>
                                    </m:r>
                                  </m:sub>
                                </m:sSub>
                                <m:r>
                                  <a:rPr lang="en-US" sz="2000" i="1">
                                    <a:solidFill>
                                      <a:srgbClr val="FF0000"/>
                                    </a:solidFill>
                                    <a:latin typeface="Cambria Math" panose="02040503050406030204" pitchFamily="18" charset="0"/>
                                  </a:rPr>
                                  <m:t>≠</m:t>
                                </m:r>
                                <m:sSub>
                                  <m:sSubPr>
                                    <m:ctrlPr>
                                      <a:rPr lang="en-US" sz="2000" i="1">
                                        <a:solidFill>
                                          <a:srgbClr val="FF0000"/>
                                        </a:solidFill>
                                        <a:latin typeface="Cambria Math" panose="02040503050406030204" pitchFamily="18" charset="0"/>
                                      </a:rPr>
                                    </m:ctrlPr>
                                  </m:sSubPr>
                                  <m:e>
                                    <m:r>
                                      <a:rPr lang="en-US" sz="2000" i="1">
                                        <a:solidFill>
                                          <a:srgbClr val="FF0000"/>
                                        </a:solidFill>
                                        <a:latin typeface="Cambria Math" panose="02040503050406030204" pitchFamily="18" charset="0"/>
                                      </a:rPr>
                                      <m:t>𝑦</m:t>
                                    </m:r>
                                  </m:e>
                                  <m:sub>
                                    <m:r>
                                      <a:rPr lang="en-US" sz="2000" i="1">
                                        <a:solidFill>
                                          <a:srgbClr val="FF0000"/>
                                        </a:solidFill>
                                        <a:latin typeface="Cambria Math" panose="02040503050406030204" pitchFamily="18" charset="0"/>
                                      </a:rPr>
                                      <m:t>𝑗</m:t>
                                    </m:r>
                                  </m:sub>
                                </m:sSub>
                              </m:e>
                            </m:mr>
                          </m:m>
                        </m:e>
                      </m:d>
                    </m:oMath>
                  </m:oMathPara>
                </a14:m>
                <a:endParaRPr lang="en-US" sz="2000" dirty="0"/>
              </a:p>
              <a:p>
                <a:endParaRPr lang="en-US" sz="2000" dirty="0"/>
              </a:p>
            </p:txBody>
          </p:sp>
        </mc:Choice>
        <mc:Fallback xmlns="">
          <p:sp>
            <p:nvSpPr>
              <p:cNvPr id="7" name="Rectangle 6">
                <a:extLst>
                  <a:ext uri="{FF2B5EF4-FFF2-40B4-BE49-F238E27FC236}">
                    <a16:creationId xmlns:a16="http://schemas.microsoft.com/office/drawing/2014/main" id="{AF249F02-D925-7F46-A576-7E2CB80C8626}"/>
                  </a:ext>
                </a:extLst>
              </p:cNvPr>
              <p:cNvSpPr>
                <a:spLocks noRot="1" noChangeAspect="1" noMove="1" noResize="1" noEditPoints="1" noAdjustHandles="1" noChangeArrowheads="1" noChangeShapeType="1" noTextEdit="1"/>
              </p:cNvSpPr>
              <p:nvPr/>
            </p:nvSpPr>
            <p:spPr>
              <a:xfrm>
                <a:off x="640196" y="4920035"/>
                <a:ext cx="6573404" cy="1539780"/>
              </a:xfrm>
              <a:prstGeom prst="rect">
                <a:avLst/>
              </a:prstGeom>
              <a:blipFill>
                <a:blip r:embed="rId3"/>
                <a:stretch>
                  <a:fillRect l="-17500" t="-167742" b="-218548"/>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59EE7B4E-B844-9E40-9808-FEDCD970D2CF}"/>
                  </a:ext>
                </a:extLst>
              </p:cNvPr>
              <p:cNvSpPr txBox="1"/>
              <p:nvPr/>
            </p:nvSpPr>
            <p:spPr>
              <a:xfrm>
                <a:off x="529022" y="3623531"/>
                <a:ext cx="7714695" cy="830997"/>
              </a:xfrm>
              <a:prstGeom prst="rect">
                <a:avLst/>
              </a:prstGeom>
              <a:noFill/>
            </p:spPr>
            <p:txBody>
              <a:bodyPr wrap="square" rtlCol="0">
                <a:spAutoFit/>
              </a:bodyPr>
              <a:lstStyle/>
              <a:p>
                <a:r>
                  <a:rPr lang="en-US" sz="2400" dirty="0">
                    <a:solidFill>
                      <a:srgbClr val="7030A0"/>
                    </a:solidFill>
                    <a:latin typeface="Calibri" panose="020F0502020204030204" pitchFamily="34" charset="0"/>
                    <a:cs typeface="Calibri" panose="020F0502020204030204" pitchFamily="34" charset="0"/>
                  </a:rPr>
                  <a:t>Main Idea: Let </a:t>
                </a:r>
                <a14:m>
                  <m:oMath xmlns:m="http://schemas.openxmlformats.org/officeDocument/2006/math">
                    <m:r>
                      <a:rPr lang="en-US" sz="2400" i="1" dirty="0">
                        <a:solidFill>
                          <a:srgbClr val="7030A0"/>
                        </a:solidFill>
                        <a:latin typeface="Cambria Math" panose="02040503050406030204" pitchFamily="18" charset="0"/>
                      </a:rPr>
                      <m:t>𝑐</m:t>
                    </m:r>
                    <m:r>
                      <a:rPr lang="en-US" sz="2400" i="1" dirty="0">
                        <a:solidFill>
                          <a:srgbClr val="7030A0"/>
                        </a:solidFill>
                        <a:latin typeface="Cambria Math" panose="02040503050406030204" pitchFamily="18" charset="0"/>
                      </a:rPr>
                      <m:t>[</m:t>
                    </m:r>
                    <m:r>
                      <a:rPr lang="en-US" sz="2400" i="1" dirty="0">
                        <a:solidFill>
                          <a:srgbClr val="7030A0"/>
                        </a:solidFill>
                        <a:latin typeface="Cambria Math" panose="02040503050406030204" pitchFamily="18" charset="0"/>
                      </a:rPr>
                      <m:t>𝑖</m:t>
                    </m:r>
                    <m:r>
                      <a:rPr lang="en-US" sz="2400" i="1" dirty="0">
                        <a:solidFill>
                          <a:srgbClr val="7030A0"/>
                        </a:solidFill>
                        <a:latin typeface="Cambria Math" panose="02040503050406030204" pitchFamily="18" charset="0"/>
                      </a:rPr>
                      <m:t>,</m:t>
                    </m:r>
                    <m:r>
                      <a:rPr lang="en-US" sz="2400" i="1" dirty="0">
                        <a:solidFill>
                          <a:srgbClr val="7030A0"/>
                        </a:solidFill>
                        <a:latin typeface="Cambria Math" panose="02040503050406030204" pitchFamily="18" charset="0"/>
                      </a:rPr>
                      <m:t>𝑗</m:t>
                    </m:r>
                    <m:r>
                      <a:rPr lang="en-US" sz="2400" i="1" dirty="0">
                        <a:solidFill>
                          <a:srgbClr val="7030A0"/>
                        </a:solidFill>
                        <a:latin typeface="Cambria Math" panose="02040503050406030204" pitchFamily="18" charset="0"/>
                      </a:rPr>
                      <m:t>]</m:t>
                    </m:r>
                  </m:oMath>
                </a14:m>
                <a:r>
                  <a:rPr lang="en-US" sz="2400" dirty="0">
                    <a:solidFill>
                      <a:srgbClr val="7030A0"/>
                    </a:solidFill>
                    <a:latin typeface="Calibri" panose="020F0502020204030204" pitchFamily="34" charset="0"/>
                    <a:cs typeface="Calibri" panose="020F0502020204030204" pitchFamily="34" charset="0"/>
                  </a:rPr>
                  <a:t> to be the length of the </a:t>
                </a:r>
                <a:br>
                  <a:rPr lang="en-US" sz="2400" dirty="0">
                    <a:solidFill>
                      <a:srgbClr val="7030A0"/>
                    </a:solidFill>
                    <a:latin typeface="Calibri" panose="020F0502020204030204" pitchFamily="34" charset="0"/>
                    <a:cs typeface="Calibri" panose="020F0502020204030204" pitchFamily="34" charset="0"/>
                  </a:rPr>
                </a:br>
                <a:r>
                  <a:rPr lang="en-US" sz="2400" dirty="0">
                    <a:solidFill>
                      <a:srgbClr val="7030A0"/>
                    </a:solidFill>
                    <a:latin typeface="Calibri" panose="020F0502020204030204" pitchFamily="34" charset="0"/>
                    <a:cs typeface="Calibri" panose="020F0502020204030204" pitchFamily="34" charset="0"/>
                  </a:rPr>
                  <a:t>longest common subsequence of </a:t>
                </a:r>
                <a14:m>
                  <m:oMath xmlns:m="http://schemas.openxmlformats.org/officeDocument/2006/math">
                    <m:r>
                      <a:rPr lang="en-US" sz="2400" i="1" dirty="0">
                        <a:solidFill>
                          <a:srgbClr val="7030A0"/>
                        </a:solidFill>
                        <a:latin typeface="Cambria Math" panose="02040503050406030204" pitchFamily="18" charset="0"/>
                      </a:rPr>
                      <m:t>𝑋</m:t>
                    </m:r>
                    <m:r>
                      <a:rPr lang="en-US" sz="2400" i="1" dirty="0">
                        <a:solidFill>
                          <a:srgbClr val="7030A0"/>
                        </a:solidFill>
                        <a:latin typeface="Cambria Math" panose="02040503050406030204" pitchFamily="18" charset="0"/>
                      </a:rPr>
                      <m:t>[1..</m:t>
                    </m:r>
                    <m:r>
                      <a:rPr lang="en-US" sz="2400" i="1" dirty="0">
                        <a:solidFill>
                          <a:srgbClr val="7030A0"/>
                        </a:solidFill>
                        <a:latin typeface="Cambria Math" panose="02040503050406030204" pitchFamily="18" charset="0"/>
                      </a:rPr>
                      <m:t>𝑖</m:t>
                    </m:r>
                    <m:r>
                      <a:rPr lang="en-US" sz="2400" i="1" dirty="0">
                        <a:solidFill>
                          <a:srgbClr val="7030A0"/>
                        </a:solidFill>
                        <a:latin typeface="Cambria Math" panose="02040503050406030204" pitchFamily="18" charset="0"/>
                      </a:rPr>
                      <m:t>]</m:t>
                    </m:r>
                  </m:oMath>
                </a14:m>
                <a:r>
                  <a:rPr lang="en-US" sz="2400" dirty="0">
                    <a:solidFill>
                      <a:srgbClr val="7030A0"/>
                    </a:solidFill>
                    <a:latin typeface="Calibri" panose="020F0502020204030204" pitchFamily="34" charset="0"/>
                    <a:cs typeface="Calibri" panose="020F0502020204030204" pitchFamily="34" charset="0"/>
                  </a:rPr>
                  <a:t> and </a:t>
                </a:r>
                <a14:m>
                  <m:oMath xmlns:m="http://schemas.openxmlformats.org/officeDocument/2006/math">
                    <m:r>
                      <a:rPr lang="en-US" sz="2400" i="1" dirty="0">
                        <a:solidFill>
                          <a:srgbClr val="7030A0"/>
                        </a:solidFill>
                        <a:latin typeface="Cambria Math" panose="02040503050406030204" pitchFamily="18" charset="0"/>
                      </a:rPr>
                      <m:t>𝑌</m:t>
                    </m:r>
                    <m:r>
                      <a:rPr lang="en-US" sz="2400" i="1" dirty="0">
                        <a:solidFill>
                          <a:srgbClr val="7030A0"/>
                        </a:solidFill>
                        <a:latin typeface="Cambria Math" panose="02040503050406030204" pitchFamily="18" charset="0"/>
                      </a:rPr>
                      <m:t>[1..</m:t>
                    </m:r>
                    <m:r>
                      <a:rPr lang="en-US" sz="2400" i="1" dirty="0">
                        <a:solidFill>
                          <a:srgbClr val="7030A0"/>
                        </a:solidFill>
                        <a:latin typeface="Cambria Math" panose="02040503050406030204" pitchFamily="18" charset="0"/>
                      </a:rPr>
                      <m:t>𝑗</m:t>
                    </m:r>
                    <m:r>
                      <a:rPr lang="en-US" sz="2400" i="1" dirty="0">
                        <a:solidFill>
                          <a:srgbClr val="7030A0"/>
                        </a:solidFill>
                        <a:latin typeface="Cambria Math" panose="02040503050406030204" pitchFamily="18" charset="0"/>
                      </a:rPr>
                      <m:t>]</m:t>
                    </m:r>
                  </m:oMath>
                </a14:m>
                <a:r>
                  <a:rPr lang="en-US" sz="2400" dirty="0">
                    <a:solidFill>
                      <a:srgbClr val="7030A0"/>
                    </a:solidFill>
                    <a:latin typeface="Calibri" panose="020F0502020204030204" pitchFamily="34" charset="0"/>
                    <a:cs typeface="Calibri" panose="020F0502020204030204" pitchFamily="34" charset="0"/>
                  </a:rPr>
                  <a:t>.</a:t>
                </a:r>
              </a:p>
            </p:txBody>
          </p:sp>
        </mc:Choice>
        <mc:Fallback xmlns="">
          <p:sp>
            <p:nvSpPr>
              <p:cNvPr id="24" name="TextBox 23">
                <a:extLst>
                  <a:ext uri="{FF2B5EF4-FFF2-40B4-BE49-F238E27FC236}">
                    <a16:creationId xmlns:a16="http://schemas.microsoft.com/office/drawing/2014/main" id="{59EE7B4E-B844-9E40-9808-FEDCD970D2CF}"/>
                  </a:ext>
                </a:extLst>
              </p:cNvPr>
              <p:cNvSpPr txBox="1">
                <a:spLocks noRot="1" noChangeAspect="1" noMove="1" noResize="1" noEditPoints="1" noAdjustHandles="1" noChangeArrowheads="1" noChangeShapeType="1" noTextEdit="1"/>
              </p:cNvSpPr>
              <p:nvPr/>
            </p:nvSpPr>
            <p:spPr>
              <a:xfrm>
                <a:off x="529022" y="3623531"/>
                <a:ext cx="7714695" cy="830997"/>
              </a:xfrm>
              <a:prstGeom prst="rect">
                <a:avLst/>
              </a:prstGeom>
              <a:blipFill>
                <a:blip r:embed="rId4"/>
                <a:stretch>
                  <a:fillRect l="-1151" t="-2985" b="-134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6809C53-E237-2E40-84CE-E846F0F00BD5}"/>
                  </a:ext>
                </a:extLst>
              </p:cNvPr>
              <p:cNvSpPr txBox="1"/>
              <p:nvPr/>
            </p:nvSpPr>
            <p:spPr>
              <a:xfrm>
                <a:off x="7839799" y="4936878"/>
                <a:ext cx="1313403" cy="358368"/>
              </a:xfrm>
              <a:prstGeom prst="rect">
                <a:avLst/>
              </a:prstGeom>
              <a:noFill/>
            </p:spPr>
            <p:txBody>
              <a:bodyPr wrap="square" rtlCol="0">
                <a:spAutoFit/>
              </a:bodyPr>
              <a:lstStyle/>
              <a:p>
                <a:r>
                  <a:rPr lang="en-US" dirty="0">
                    <a:solidFill>
                      <a:srgbClr val="7030A0"/>
                    </a:solidFill>
                  </a:rPr>
                  <a:t>Match </a:t>
                </a:r>
                <a14:m>
                  <m:oMath xmlns:m="http://schemas.openxmlformats.org/officeDocument/2006/math">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𝑥</m:t>
                        </m:r>
                      </m:e>
                      <m:sub>
                        <m:r>
                          <a:rPr lang="en-US" i="1">
                            <a:solidFill>
                              <a:srgbClr val="7030A0"/>
                            </a:solidFill>
                            <a:latin typeface="Cambria Math" panose="02040503050406030204" pitchFamily="18" charset="0"/>
                          </a:rPr>
                          <m:t>𝑖</m:t>
                        </m:r>
                      </m:sub>
                    </m:sSub>
                    <m:r>
                      <a:rPr lang="en-US" b="0" i="1" smtClean="0">
                        <a:solidFill>
                          <a:srgbClr val="7030A0"/>
                        </a:solidFill>
                        <a:latin typeface="Cambria Math" panose="02040503050406030204" pitchFamily="18" charset="0"/>
                      </a:rPr>
                      <m:t>,</m:t>
                    </m:r>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𝑦</m:t>
                        </m:r>
                      </m:e>
                      <m:sub>
                        <m:r>
                          <a:rPr lang="en-US" i="1">
                            <a:solidFill>
                              <a:srgbClr val="7030A0"/>
                            </a:solidFill>
                            <a:latin typeface="Cambria Math" panose="02040503050406030204" pitchFamily="18" charset="0"/>
                          </a:rPr>
                          <m:t>𝑗</m:t>
                        </m:r>
                      </m:sub>
                    </m:sSub>
                  </m:oMath>
                </a14:m>
                <a:endParaRPr lang="en-US" dirty="0">
                  <a:solidFill>
                    <a:srgbClr val="7030A0"/>
                  </a:solidFill>
                </a:endParaRPr>
              </a:p>
            </p:txBody>
          </p:sp>
        </mc:Choice>
        <mc:Fallback xmlns="">
          <p:sp>
            <p:nvSpPr>
              <p:cNvPr id="26" name="TextBox 25">
                <a:extLst>
                  <a:ext uri="{FF2B5EF4-FFF2-40B4-BE49-F238E27FC236}">
                    <a16:creationId xmlns:a16="http://schemas.microsoft.com/office/drawing/2014/main" id="{36809C53-E237-2E40-84CE-E846F0F00BD5}"/>
                  </a:ext>
                </a:extLst>
              </p:cNvPr>
              <p:cNvSpPr txBox="1">
                <a:spLocks noRot="1" noChangeAspect="1" noMove="1" noResize="1" noEditPoints="1" noAdjustHandles="1" noChangeArrowheads="1" noChangeShapeType="1" noTextEdit="1"/>
              </p:cNvSpPr>
              <p:nvPr/>
            </p:nvSpPr>
            <p:spPr>
              <a:xfrm>
                <a:off x="7839799" y="4936878"/>
                <a:ext cx="1313403" cy="358368"/>
              </a:xfrm>
              <a:prstGeom prst="rect">
                <a:avLst/>
              </a:prstGeom>
              <a:blipFill>
                <a:blip r:embed="rId5"/>
                <a:stretch>
                  <a:fillRect l="-1905" t="-3448" b="-103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64D6618-F87E-D64A-A444-A4D7FC90E856}"/>
                  </a:ext>
                </a:extLst>
              </p:cNvPr>
              <p:cNvSpPr txBox="1"/>
              <p:nvPr/>
            </p:nvSpPr>
            <p:spPr>
              <a:xfrm>
                <a:off x="7334232" y="6060829"/>
                <a:ext cx="1818970" cy="604589"/>
              </a:xfrm>
              <a:prstGeom prst="rect">
                <a:avLst/>
              </a:prstGeom>
              <a:noFill/>
            </p:spPr>
            <p:txBody>
              <a:bodyPr wrap="square" rtlCol="0">
                <a:spAutoFit/>
              </a:bodyPr>
              <a:lstStyle/>
              <a:p>
                <a:r>
                  <a:rPr lang="en-US" dirty="0">
                    <a:solidFill>
                      <a:srgbClr val="7030A0"/>
                    </a:solidFill>
                  </a:rPr>
                  <a:t>Don’t match </a:t>
                </a:r>
                <a14:m>
                  <m:oMath xmlns:m="http://schemas.openxmlformats.org/officeDocument/2006/math">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𝑥</m:t>
                        </m:r>
                      </m:e>
                      <m:sub>
                        <m:r>
                          <a:rPr lang="en-US" i="1">
                            <a:solidFill>
                              <a:srgbClr val="7030A0"/>
                            </a:solidFill>
                            <a:latin typeface="Cambria Math" panose="02040503050406030204" pitchFamily="18" charset="0"/>
                          </a:rPr>
                          <m:t>𝑖</m:t>
                        </m:r>
                      </m:sub>
                    </m:sSub>
                    <m:r>
                      <a:rPr lang="en-US" b="0" i="1" smtClean="0">
                        <a:solidFill>
                          <a:srgbClr val="7030A0"/>
                        </a:solidFill>
                        <a:latin typeface="Cambria Math" panose="02040503050406030204" pitchFamily="18" charset="0"/>
                      </a:rPr>
                      <m:t>,</m:t>
                    </m:r>
                  </m:oMath>
                </a14:m>
                <a:r>
                  <a:rPr lang="en-US" dirty="0">
                    <a:solidFill>
                      <a:srgbClr val="7030A0"/>
                    </a:solidFill>
                  </a:rPr>
                  <a:t> or don’t match </a:t>
                </a:r>
                <a14:m>
                  <m:oMath xmlns:m="http://schemas.openxmlformats.org/officeDocument/2006/math">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𝑦</m:t>
                        </m:r>
                      </m:e>
                      <m:sub>
                        <m:r>
                          <a:rPr lang="en-US" i="1">
                            <a:solidFill>
                              <a:srgbClr val="7030A0"/>
                            </a:solidFill>
                            <a:latin typeface="Cambria Math" panose="02040503050406030204" pitchFamily="18" charset="0"/>
                          </a:rPr>
                          <m:t>𝑗</m:t>
                        </m:r>
                      </m:sub>
                    </m:sSub>
                  </m:oMath>
                </a14:m>
                <a:r>
                  <a:rPr lang="en-US" dirty="0">
                    <a:solidFill>
                      <a:srgbClr val="7030A0"/>
                    </a:solidFill>
                  </a:rPr>
                  <a:t> </a:t>
                </a:r>
              </a:p>
            </p:txBody>
          </p:sp>
        </mc:Choice>
        <mc:Fallback xmlns="">
          <p:sp>
            <p:nvSpPr>
              <p:cNvPr id="27" name="TextBox 26">
                <a:extLst>
                  <a:ext uri="{FF2B5EF4-FFF2-40B4-BE49-F238E27FC236}">
                    <a16:creationId xmlns:a16="http://schemas.microsoft.com/office/drawing/2014/main" id="{464D6618-F87E-D64A-A444-A4D7FC90E856}"/>
                  </a:ext>
                </a:extLst>
              </p:cNvPr>
              <p:cNvSpPr txBox="1">
                <a:spLocks noRot="1" noChangeAspect="1" noMove="1" noResize="1" noEditPoints="1" noAdjustHandles="1" noChangeArrowheads="1" noChangeShapeType="1" noTextEdit="1"/>
              </p:cNvSpPr>
              <p:nvPr/>
            </p:nvSpPr>
            <p:spPr>
              <a:xfrm>
                <a:off x="7334232" y="6060829"/>
                <a:ext cx="1818970" cy="604589"/>
              </a:xfrm>
              <a:prstGeom prst="rect">
                <a:avLst/>
              </a:prstGeom>
              <a:blipFill>
                <a:blip r:embed="rId6"/>
                <a:stretch>
                  <a:fillRect l="-690" t="-2041" b="-6122"/>
                </a:stretch>
              </a:blipFill>
            </p:spPr>
            <p:txBody>
              <a:bodyPr/>
              <a:lstStyle/>
              <a:p>
                <a:r>
                  <a:rPr lang="en-US">
                    <a:noFill/>
                  </a:rPr>
                  <a:t> </a:t>
                </a:r>
              </a:p>
            </p:txBody>
          </p:sp>
        </mc:Fallback>
      </mc:AlternateContent>
      <p:cxnSp>
        <p:nvCxnSpPr>
          <p:cNvPr id="28" name="Straight Arrow Connector 27">
            <a:extLst>
              <a:ext uri="{FF2B5EF4-FFF2-40B4-BE49-F238E27FC236}">
                <a16:creationId xmlns:a16="http://schemas.microsoft.com/office/drawing/2014/main" id="{3CC9D790-6526-8A49-BB53-4BF41AD6AA9E}"/>
              </a:ext>
            </a:extLst>
          </p:cNvPr>
          <p:cNvCxnSpPr>
            <a:cxnSpLocks/>
            <a:stCxn id="26" idx="1"/>
          </p:cNvCxnSpPr>
          <p:nvPr/>
        </p:nvCxnSpPr>
        <p:spPr bwMode="auto">
          <a:xfrm flipH="1">
            <a:off x="7106563" y="5116062"/>
            <a:ext cx="733236" cy="43698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 name="Straight Arrow Connector 28">
            <a:extLst>
              <a:ext uri="{FF2B5EF4-FFF2-40B4-BE49-F238E27FC236}">
                <a16:creationId xmlns:a16="http://schemas.microsoft.com/office/drawing/2014/main" id="{BB5CD297-A7D0-5B42-ABAB-43E82DC05E4B}"/>
              </a:ext>
            </a:extLst>
          </p:cNvPr>
          <p:cNvCxnSpPr>
            <a:cxnSpLocks/>
            <a:stCxn id="27" idx="1"/>
          </p:cNvCxnSpPr>
          <p:nvPr/>
        </p:nvCxnSpPr>
        <p:spPr bwMode="auto">
          <a:xfrm flipH="1" flipV="1">
            <a:off x="7106563" y="5943600"/>
            <a:ext cx="227669" cy="41952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5F879F3-20E3-4C4F-ACB7-225AE2032967}"/>
                  </a:ext>
                </a:extLst>
              </p:cNvPr>
              <p:cNvSpPr txBox="1"/>
              <p:nvPr/>
            </p:nvSpPr>
            <p:spPr>
              <a:xfrm>
                <a:off x="4876800" y="891198"/>
                <a:ext cx="914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l-GR" sz="2400" i="1" smtClean="0">
                          <a:solidFill>
                            <a:srgbClr val="008080"/>
                          </a:solidFill>
                          <a:latin typeface="Cambria Math" panose="02040503050406030204" pitchFamily="18" charset="0"/>
                          <a:ea typeface="Cambria Math" panose="02040503050406030204" pitchFamily="18" charset="0"/>
                        </a:rPr>
                        <m:t>Θ</m:t>
                      </m:r>
                      <m:r>
                        <a:rPr lang="el-GR" sz="2400" i="1" smtClean="0">
                          <a:solidFill>
                            <a:srgbClr val="008080"/>
                          </a:solidFill>
                          <a:latin typeface="Cambria Math" panose="02040503050406030204" pitchFamily="18" charset="0"/>
                          <a:ea typeface="Cambria Math" panose="02040503050406030204" pitchFamily="18" charset="0"/>
                        </a:rPr>
                        <m:t> </m:t>
                      </m:r>
                      <m:d>
                        <m:dPr>
                          <m:ctrlPr>
                            <a:rPr lang="en-US" sz="2400" b="0" i="1" smtClean="0">
                              <a:solidFill>
                                <a:srgbClr val="008080"/>
                              </a:solidFill>
                              <a:latin typeface="Cambria Math" panose="02040503050406030204" pitchFamily="18" charset="0"/>
                            </a:rPr>
                          </m:ctrlPr>
                        </m:dPr>
                        <m:e>
                          <m:r>
                            <a:rPr lang="en-US" sz="2400" b="0" i="1" smtClean="0">
                              <a:solidFill>
                                <a:srgbClr val="008080"/>
                              </a:solidFill>
                              <a:latin typeface="Cambria Math" panose="02040503050406030204" pitchFamily="18" charset="0"/>
                            </a:rPr>
                            <m:t>𝑚𝑛</m:t>
                          </m:r>
                        </m:e>
                      </m:d>
                    </m:oMath>
                  </m:oMathPara>
                </a14:m>
                <a:endParaRPr lang="en-US" sz="2400" dirty="0">
                  <a:solidFill>
                    <a:srgbClr val="008080"/>
                  </a:solidFill>
                </a:endParaRPr>
              </a:p>
            </p:txBody>
          </p:sp>
        </mc:Choice>
        <mc:Fallback xmlns="">
          <p:sp>
            <p:nvSpPr>
              <p:cNvPr id="32" name="TextBox 31">
                <a:extLst>
                  <a:ext uri="{FF2B5EF4-FFF2-40B4-BE49-F238E27FC236}">
                    <a16:creationId xmlns:a16="http://schemas.microsoft.com/office/drawing/2014/main" id="{E5F879F3-20E3-4C4F-ACB7-225AE2032967}"/>
                  </a:ext>
                </a:extLst>
              </p:cNvPr>
              <p:cNvSpPr txBox="1">
                <a:spLocks noRot="1" noChangeAspect="1" noMove="1" noResize="1" noEditPoints="1" noAdjustHandles="1" noChangeArrowheads="1" noChangeShapeType="1" noTextEdit="1"/>
              </p:cNvSpPr>
              <p:nvPr/>
            </p:nvSpPr>
            <p:spPr>
              <a:xfrm>
                <a:off x="4876800" y="891198"/>
                <a:ext cx="914400" cy="461665"/>
              </a:xfrm>
              <a:prstGeom prst="rect">
                <a:avLst/>
              </a:prstGeom>
              <a:blipFill>
                <a:blip r:embed="rId7"/>
                <a:stretch>
                  <a:fillRect l="-1389" r="-11111" b="-18421"/>
                </a:stretch>
              </a:blipFill>
            </p:spPr>
            <p:txBody>
              <a:bodyPr/>
              <a:lstStyle/>
              <a:p>
                <a:r>
                  <a:rPr lang="en-US">
                    <a:noFill/>
                  </a:rPr>
                  <a:t> </a:t>
                </a:r>
              </a:p>
            </p:txBody>
          </p:sp>
        </mc:Fallback>
      </mc:AlternateContent>
    </p:spTree>
    <p:extLst>
      <p:ext uri="{BB962C8B-B14F-4D97-AF65-F5344CB8AC3E}">
        <p14:creationId xmlns:p14="http://schemas.microsoft.com/office/powerpoint/2010/main" val="2197272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6" grpId="0"/>
      <p:bldP spid="27" grpId="0"/>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E5495-6D79-7647-B9FD-A654AB8A36A0}"/>
              </a:ext>
            </a:extLst>
          </p:cNvPr>
          <p:cNvSpPr>
            <a:spLocks noGrp="1"/>
          </p:cNvSpPr>
          <p:nvPr>
            <p:ph type="title"/>
          </p:nvPr>
        </p:nvSpPr>
        <p:spPr/>
        <p:txBody>
          <a:bodyPr/>
          <a:lstStyle/>
          <a:p>
            <a:r>
              <a:rPr lang="en-US" dirty="0"/>
              <a:t>More Recurrences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66DABF-8606-D54C-9E86-D7BCD02B43A2}"/>
                  </a:ext>
                </a:extLst>
              </p:cNvPr>
              <p:cNvSpPr>
                <a:spLocks noGrp="1"/>
              </p:cNvSpPr>
              <p:nvPr>
                <p:ph idx="1"/>
              </p:nvPr>
            </p:nvSpPr>
            <p:spPr>
              <a:xfrm>
                <a:off x="609600" y="718197"/>
                <a:ext cx="8534400" cy="2846415"/>
              </a:xfrm>
            </p:spPr>
            <p:txBody>
              <a:bodyPr/>
              <a:lstStyle/>
              <a:p>
                <a:pPr marL="457200" indent="-457200">
                  <a:buSzPct val="100000"/>
                  <a:buFont typeface="+mj-lt"/>
                  <a:buAutoNum type="arabicPeriod" startAt="6"/>
                </a:pPr>
                <a:r>
                  <a:rPr lang="en-US" sz="2000" b="1" dirty="0"/>
                  <a:t>Optimal Binary Search Trees </a:t>
                </a:r>
              </a:p>
              <a:p>
                <a:pPr>
                  <a:buSzPct val="100000"/>
                </a:pPr>
                <a:r>
                  <a:rPr lang="en-US" altLang="en-US" sz="2000" dirty="0"/>
                  <a:t>Given </a:t>
                </a:r>
                <a14:m>
                  <m:oMath xmlns:m="http://schemas.openxmlformats.org/officeDocument/2006/math">
                    <m:r>
                      <a:rPr lang="en-US" altLang="en-US" sz="2000" i="1">
                        <a:latin typeface="Cambria Math" panose="02040503050406030204" pitchFamily="18" charset="0"/>
                      </a:rPr>
                      <m:t>𝑛</m:t>
                    </m:r>
                  </m:oMath>
                </a14:m>
                <a:r>
                  <a:rPr lang="en-US" altLang="en-US" sz="2000" dirty="0"/>
                  <a:t> keys </a:t>
                </a:r>
                <a14:m>
                  <m:oMath xmlns:m="http://schemas.openxmlformats.org/officeDocument/2006/math">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𝑎</m:t>
                        </m:r>
                      </m:e>
                      <m:sub>
                        <m:r>
                          <a:rPr lang="en-US" altLang="en-US" sz="2000" i="1">
                            <a:latin typeface="Cambria Math" panose="02040503050406030204" pitchFamily="18" charset="0"/>
                          </a:rPr>
                          <m:t>1</m:t>
                        </m:r>
                      </m:sub>
                    </m:sSub>
                    <m:r>
                      <a:rPr lang="en-US" altLang="en-US" sz="2000" i="1">
                        <a:latin typeface="Cambria Math" panose="02040503050406030204" pitchFamily="18" charset="0"/>
                      </a:rPr>
                      <m:t>&lt;</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𝑎</m:t>
                        </m:r>
                      </m:e>
                      <m:sub>
                        <m:r>
                          <a:rPr lang="en-US" altLang="en-US" sz="2000" i="1">
                            <a:latin typeface="Cambria Math" panose="02040503050406030204" pitchFamily="18" charset="0"/>
                          </a:rPr>
                          <m:t>2</m:t>
                        </m:r>
                      </m:sub>
                    </m:sSub>
                    <m:r>
                      <a:rPr lang="en-US" altLang="en-US" sz="2000" i="1">
                        <a:latin typeface="Cambria Math" panose="02040503050406030204" pitchFamily="18" charset="0"/>
                      </a:rPr>
                      <m:t>&lt;…&lt;</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𝑎</m:t>
                        </m:r>
                      </m:e>
                      <m:sub>
                        <m:r>
                          <a:rPr lang="en-US" altLang="en-US" sz="2000" i="1">
                            <a:latin typeface="Cambria Math" panose="02040503050406030204" pitchFamily="18" charset="0"/>
                          </a:rPr>
                          <m:t>𝑛</m:t>
                        </m:r>
                      </m:sub>
                    </m:sSub>
                  </m:oMath>
                </a14:m>
                <a:r>
                  <a:rPr lang="en-US" altLang="en-US" sz="2000" dirty="0"/>
                  <a:t>, with weights </a:t>
                </a:r>
                <a14:m>
                  <m:oMath xmlns:m="http://schemas.openxmlformats.org/officeDocument/2006/math">
                    <m:r>
                      <a:rPr lang="en-US" altLang="en-US" sz="2000" i="1" dirty="0">
                        <a:latin typeface="Cambria Math" panose="02040503050406030204" pitchFamily="18" charset="0"/>
                      </a:rPr>
                      <m:t>𝑓</m:t>
                    </m:r>
                    <m:r>
                      <a:rPr lang="en-US" altLang="en-US" sz="2000" i="1" dirty="0">
                        <a:latin typeface="Cambria Math" panose="02040503050406030204" pitchFamily="18" charset="0"/>
                      </a:rPr>
                      <m:t>(</m:t>
                    </m:r>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𝑎</m:t>
                        </m:r>
                      </m:e>
                      <m:sub>
                        <m:r>
                          <a:rPr lang="en-US" altLang="en-US" sz="2000" i="1" dirty="0">
                            <a:latin typeface="Cambria Math" panose="02040503050406030204" pitchFamily="18" charset="0"/>
                          </a:rPr>
                          <m:t>1</m:t>
                        </m:r>
                      </m:sub>
                    </m:sSub>
                    <m:r>
                      <a:rPr lang="en-US" altLang="en-US" sz="2000" i="1" dirty="0">
                        <a:latin typeface="Cambria Math" panose="02040503050406030204" pitchFamily="18" charset="0"/>
                      </a:rPr>
                      <m:t>),…, </m:t>
                    </m:r>
                    <m:r>
                      <a:rPr lang="en-US" altLang="en-US" sz="2000" i="1" dirty="0">
                        <a:latin typeface="Cambria Math" panose="02040503050406030204" pitchFamily="18" charset="0"/>
                      </a:rPr>
                      <m:t>𝑓</m:t>
                    </m:r>
                    <m:r>
                      <a:rPr lang="en-US" altLang="en-US" sz="2000" i="1" dirty="0">
                        <a:latin typeface="Cambria Math" panose="02040503050406030204" pitchFamily="18" charset="0"/>
                      </a:rPr>
                      <m:t>(</m:t>
                    </m:r>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𝑎</m:t>
                        </m:r>
                      </m:e>
                      <m:sub>
                        <m:r>
                          <a:rPr lang="en-US" altLang="en-US" sz="2000" i="1" dirty="0">
                            <a:latin typeface="Cambria Math" panose="02040503050406030204" pitchFamily="18" charset="0"/>
                          </a:rPr>
                          <m:t>𝑛</m:t>
                        </m:r>
                      </m:sub>
                    </m:sSub>
                    <m:r>
                      <a:rPr lang="en-US" altLang="en-US" sz="2000" i="1" dirty="0">
                        <a:latin typeface="Cambria Math" panose="02040503050406030204" pitchFamily="18" charset="0"/>
                      </a:rPr>
                      <m:t>)</m:t>
                    </m:r>
                  </m:oMath>
                </a14:m>
                <a:r>
                  <a:rPr lang="en-US" altLang="en-US" sz="2000" dirty="0"/>
                  <a:t>, find a binary search tree </a:t>
                </a:r>
                <a14:m>
                  <m:oMath xmlns:m="http://schemas.openxmlformats.org/officeDocument/2006/math">
                    <m:r>
                      <a:rPr lang="en-US" altLang="en-US" sz="2000" i="1" dirty="0">
                        <a:latin typeface="Cambria Math" panose="02040503050406030204" pitchFamily="18" charset="0"/>
                      </a:rPr>
                      <m:t>𝑇</m:t>
                    </m:r>
                  </m:oMath>
                </a14:m>
                <a:r>
                  <a:rPr lang="en-US" altLang="en-US" sz="2000" dirty="0"/>
                  <a:t> on these </a:t>
                </a:r>
                <a14:m>
                  <m:oMath xmlns:m="http://schemas.openxmlformats.org/officeDocument/2006/math">
                    <m:r>
                      <a:rPr lang="en-US" altLang="en-US" sz="2000" i="1">
                        <a:latin typeface="Cambria Math" panose="02040503050406030204" pitchFamily="18" charset="0"/>
                      </a:rPr>
                      <m:t>𝑛</m:t>
                    </m:r>
                  </m:oMath>
                </a14:m>
                <a:r>
                  <a:rPr lang="en-US" altLang="en-US" sz="2000" dirty="0"/>
                  <a:t> keys such that </a:t>
                </a:r>
                <a:br>
                  <a:rPr lang="en-US" altLang="en-US" sz="2000" dirty="0"/>
                </a:br>
                <a:r>
                  <a:rPr lang="en-US" altLang="en-US" sz="2000" dirty="0"/>
                  <a:t/>
                </a:r>
                <a:br>
                  <a:rPr lang="en-US" altLang="en-US" sz="2000" dirty="0"/>
                </a:br>
                <a14:m>
                  <m:oMathPara xmlns:m="http://schemas.openxmlformats.org/officeDocument/2006/math">
                    <m:oMathParaPr>
                      <m:jc m:val="centerGroup"/>
                    </m:oMathParaPr>
                    <m:oMath xmlns:m="http://schemas.openxmlformats.org/officeDocument/2006/math">
                      <m:r>
                        <a:rPr lang="en-US" sz="2000" i="1" dirty="0">
                          <a:latin typeface="Cambria Math" panose="02040503050406030204" pitchFamily="18" charset="0"/>
                        </a:rPr>
                        <m:t>𝐵</m:t>
                      </m:r>
                      <m:d>
                        <m:dPr>
                          <m:ctrlPr>
                            <a:rPr lang="en-US" sz="2000" i="1" dirty="0">
                              <a:latin typeface="Cambria Math" panose="02040503050406030204" pitchFamily="18" charset="0"/>
                            </a:rPr>
                          </m:ctrlPr>
                        </m:dPr>
                        <m:e>
                          <m:r>
                            <a:rPr lang="en-US" sz="2000" i="1" dirty="0">
                              <a:latin typeface="Cambria Math" panose="02040503050406030204" pitchFamily="18" charset="0"/>
                            </a:rPr>
                            <m:t>𝑇</m:t>
                          </m:r>
                        </m:e>
                      </m:d>
                      <m:r>
                        <a:rPr lang="en-US" sz="2000" i="1" dirty="0">
                          <a:latin typeface="Cambria Math" panose="02040503050406030204" pitchFamily="18" charset="0"/>
                        </a:rPr>
                        <m:t>=</m:t>
                      </m:r>
                      <m:nary>
                        <m:naryPr>
                          <m:chr m:val="∑"/>
                          <m:ctrlPr>
                            <a:rPr lang="en-US" sz="2000" i="1" dirty="0">
                              <a:latin typeface="Cambria Math" panose="02040503050406030204" pitchFamily="18" charset="0"/>
                            </a:rPr>
                          </m:ctrlPr>
                        </m:naryPr>
                        <m:sub>
                          <m:r>
                            <a:rPr lang="en-US" sz="2000" i="1" dirty="0">
                              <a:latin typeface="Cambria Math" panose="02040503050406030204" pitchFamily="18" charset="0"/>
                            </a:rPr>
                            <m:t>𝑖</m:t>
                          </m:r>
                          <m:r>
                            <a:rPr lang="en-US" sz="2000" i="1" dirty="0">
                              <a:latin typeface="Cambria Math" panose="02040503050406030204" pitchFamily="18" charset="0"/>
                            </a:rPr>
                            <m:t>=1</m:t>
                          </m:r>
                        </m:sub>
                        <m:sup>
                          <m:r>
                            <a:rPr lang="en-US" sz="2000" i="1" dirty="0">
                              <a:latin typeface="Cambria Math" panose="02040503050406030204" pitchFamily="18" charset="0"/>
                            </a:rPr>
                            <m:t>𝑛</m:t>
                          </m:r>
                        </m:sup>
                        <m:e>
                          <m:r>
                            <a:rPr lang="en-US" sz="2000" i="1" dirty="0">
                              <a:latin typeface="Cambria Math" panose="02040503050406030204" pitchFamily="18" charset="0"/>
                            </a:rPr>
                            <m:t>𝑓</m:t>
                          </m:r>
                          <m:d>
                            <m:dPr>
                              <m:ctrlPr>
                                <a:rPr lang="en-US" sz="2000" i="1" dirty="0">
                                  <a:latin typeface="Cambria Math" panose="02040503050406030204" pitchFamily="18" charset="0"/>
                                </a:rPr>
                              </m:ctrlPr>
                            </m:dPr>
                            <m:e>
                              <m:sSub>
                                <m:sSubPr>
                                  <m:ctrlPr>
                                    <a:rPr lang="en-US" sz="2000" i="1" dirty="0">
                                      <a:latin typeface="Cambria Math" panose="02040503050406030204" pitchFamily="18" charset="0"/>
                                    </a:rPr>
                                  </m:ctrlPr>
                                </m:sSubPr>
                                <m:e>
                                  <m:r>
                                    <a:rPr lang="en-US" sz="2000" i="1" dirty="0">
                                      <a:latin typeface="Cambria Math" panose="02040503050406030204" pitchFamily="18" charset="0"/>
                                    </a:rPr>
                                    <m:t>𝑎</m:t>
                                  </m:r>
                                </m:e>
                                <m:sub>
                                  <m:r>
                                    <a:rPr lang="en-US" sz="2000" i="1" dirty="0">
                                      <a:latin typeface="Cambria Math" panose="02040503050406030204" pitchFamily="18" charset="0"/>
                                    </a:rPr>
                                    <m:t>𝑖</m:t>
                                  </m:r>
                                </m:sub>
                              </m:sSub>
                            </m:e>
                          </m:d>
                          <m:r>
                            <a:rPr lang="en-US" sz="2000" i="1" dirty="0">
                              <a:latin typeface="Cambria Math" panose="02040503050406030204" pitchFamily="18" charset="0"/>
                            </a:rPr>
                            <m:t>(</m:t>
                          </m:r>
                          <m:r>
                            <a:rPr lang="en-US" sz="2000" i="1" dirty="0">
                              <a:latin typeface="Cambria Math" panose="02040503050406030204" pitchFamily="18" charset="0"/>
                            </a:rPr>
                            <m:t>𝑑</m:t>
                          </m:r>
                          <m:d>
                            <m:dPr>
                              <m:ctrlPr>
                                <a:rPr lang="en-US" sz="2000" i="1" dirty="0">
                                  <a:latin typeface="Cambria Math" panose="02040503050406030204" pitchFamily="18" charset="0"/>
                                </a:rPr>
                              </m:ctrlPr>
                            </m:dPr>
                            <m:e>
                              <m:sSub>
                                <m:sSubPr>
                                  <m:ctrlPr>
                                    <a:rPr lang="en-US" sz="2000" i="1" dirty="0">
                                      <a:latin typeface="Cambria Math" panose="02040503050406030204" pitchFamily="18" charset="0"/>
                                    </a:rPr>
                                  </m:ctrlPr>
                                </m:sSubPr>
                                <m:e>
                                  <m:r>
                                    <a:rPr lang="en-US" sz="2000" i="1" dirty="0">
                                      <a:latin typeface="Cambria Math" panose="02040503050406030204" pitchFamily="18" charset="0"/>
                                    </a:rPr>
                                    <m:t>𝑎</m:t>
                                  </m:r>
                                </m:e>
                                <m:sub>
                                  <m:r>
                                    <a:rPr lang="en-US" sz="2000" i="1" dirty="0">
                                      <a:latin typeface="Cambria Math" panose="02040503050406030204" pitchFamily="18" charset="0"/>
                                    </a:rPr>
                                    <m:t>𝑖</m:t>
                                  </m:r>
                                </m:sub>
                              </m:sSub>
                            </m:e>
                          </m:d>
                          <m:r>
                            <a:rPr lang="en-US" sz="2000" i="1" dirty="0">
                              <a:latin typeface="Cambria Math" panose="02040503050406030204" pitchFamily="18" charset="0"/>
                            </a:rPr>
                            <m:t>+1)</m:t>
                          </m:r>
                        </m:e>
                      </m:nary>
                    </m:oMath>
                  </m:oMathPara>
                </a14:m>
                <a:r>
                  <a:rPr lang="en-US" sz="2000" dirty="0"/>
                  <a:t/>
                </a:r>
                <a:br>
                  <a:rPr lang="en-US" sz="2000" dirty="0"/>
                </a:br>
                <a:r>
                  <a:rPr lang="en-US" sz="2000" dirty="0"/>
                  <a:t/>
                </a:r>
                <a:br>
                  <a:rPr lang="en-US" sz="2000" dirty="0"/>
                </a:br>
                <a:r>
                  <a:rPr lang="en-US" sz="2000" dirty="0"/>
                  <a:t>is minimized, where </a:t>
                </a:r>
                <a14:m>
                  <m:oMath xmlns:m="http://schemas.openxmlformats.org/officeDocument/2006/math">
                    <m:r>
                      <a:rPr lang="en-US" sz="2000" i="1">
                        <a:latin typeface="Cambria Math" panose="02040503050406030204" pitchFamily="18" charset="0"/>
                      </a:rPr>
                      <m:t>𝑑</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i="1">
                            <a:latin typeface="Cambria Math" panose="02040503050406030204" pitchFamily="18" charset="0"/>
                          </a:rPr>
                          <m:t>𝑖</m:t>
                        </m:r>
                      </m:sub>
                    </m:sSub>
                    <m:r>
                      <a:rPr lang="en-US" sz="2000" i="1">
                        <a:latin typeface="Cambria Math" panose="02040503050406030204" pitchFamily="18" charset="0"/>
                      </a:rPr>
                      <m:t>)</m:t>
                    </m:r>
                  </m:oMath>
                </a14:m>
                <a:r>
                  <a:rPr lang="en-US" altLang="en-US" sz="2000" dirty="0"/>
                  <a:t> is the depth of </a:t>
                </a:r>
                <a14:m>
                  <m:oMath xmlns:m="http://schemas.openxmlformats.org/officeDocument/2006/math">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𝑎</m:t>
                        </m:r>
                      </m:e>
                      <m:sub>
                        <m:r>
                          <a:rPr lang="en-US" altLang="en-US" sz="2000" i="1">
                            <a:latin typeface="Cambria Math" panose="02040503050406030204" pitchFamily="18" charset="0"/>
                          </a:rPr>
                          <m:t>𝑖</m:t>
                        </m:r>
                      </m:sub>
                    </m:sSub>
                  </m:oMath>
                </a14:m>
                <a:r>
                  <a:rPr lang="en-US" altLang="en-US" sz="2000" dirty="0"/>
                  <a:t>. </a:t>
                </a:r>
              </a:p>
              <a:p>
                <a:pPr>
                  <a:buSzPct val="100000"/>
                </a:pPr>
                <a:endParaRPr lang="en-US" sz="2000" dirty="0"/>
              </a:p>
            </p:txBody>
          </p:sp>
        </mc:Choice>
        <mc:Fallback xmlns="">
          <p:sp>
            <p:nvSpPr>
              <p:cNvPr id="3" name="Content Placeholder 2">
                <a:extLst>
                  <a:ext uri="{FF2B5EF4-FFF2-40B4-BE49-F238E27FC236}">
                    <a16:creationId xmlns:a16="http://schemas.microsoft.com/office/drawing/2014/main" id="{1766DABF-8606-D54C-9E86-D7BCD02B43A2}"/>
                  </a:ext>
                </a:extLst>
              </p:cNvPr>
              <p:cNvSpPr>
                <a:spLocks noGrp="1" noRot="1" noChangeAspect="1" noMove="1" noResize="1" noEditPoints="1" noAdjustHandles="1" noChangeArrowheads="1" noChangeShapeType="1" noTextEdit="1"/>
              </p:cNvSpPr>
              <p:nvPr>
                <p:ph idx="1"/>
              </p:nvPr>
            </p:nvSpPr>
            <p:spPr>
              <a:xfrm>
                <a:off x="609600" y="718197"/>
                <a:ext cx="8534400" cy="2846415"/>
              </a:xfrm>
              <a:blipFill>
                <a:blip r:embed="rId2"/>
                <a:stretch>
                  <a:fillRect l="-744" t="-1333" b="-3244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07CC6B5-49B2-5B49-919E-34926B57F803}"/>
              </a:ext>
            </a:extLst>
          </p:cNvPr>
          <p:cNvSpPr>
            <a:spLocks noGrp="1"/>
          </p:cNvSpPr>
          <p:nvPr>
            <p:ph type="sldNum" sz="quarter" idx="10"/>
          </p:nvPr>
        </p:nvSpPr>
        <p:spPr/>
        <p:txBody>
          <a:bodyPr/>
          <a:lstStyle/>
          <a:p>
            <a:fld id="{B1C0BB7F-D21B-4708-ADEF-04162FC8EFF7}" type="slidenum">
              <a:rPr lang="en-US" altLang="en-US" smtClean="0"/>
              <a:pPr/>
              <a:t>7</a:t>
            </a:fld>
            <a:endParaRPr lang="en-US" altLang="en-US" sz="140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87515634-0169-0441-8AAC-4E51FA9E088B}"/>
                  </a:ext>
                </a:extLst>
              </p:cNvPr>
              <p:cNvSpPr/>
              <p:nvPr/>
            </p:nvSpPr>
            <p:spPr>
              <a:xfrm>
                <a:off x="2181554" y="5636649"/>
                <a:ext cx="4572000" cy="933204"/>
              </a:xfrm>
              <a:prstGeom prst="rect">
                <a:avLst/>
              </a:prstGeom>
              <a:ln>
                <a:solidFill>
                  <a:schemeClr val="accent1"/>
                </a:solidFill>
              </a:ln>
            </p:spPr>
            <p:txBody>
              <a:bodyPr>
                <a:spAutoFit/>
              </a:bodyPr>
              <a:lstStyle/>
              <a:p>
                <a14:m>
                  <m:oMath xmlns:m="http://schemas.openxmlformats.org/officeDocument/2006/math">
                    <m:r>
                      <a:rPr lang="en-US" i="1">
                        <a:solidFill>
                          <a:srgbClr val="C00000"/>
                        </a:solidFill>
                        <a:latin typeface="Cambria Math" panose="02040503050406030204" pitchFamily="18" charset="0"/>
                      </a:rPr>
                      <m:t>𝑒</m:t>
                    </m:r>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𝑖</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𝑗</m:t>
                        </m:r>
                      </m:e>
                    </m:d>
                  </m:oMath>
                </a14:m>
                <a:r>
                  <a:rPr lang="en-US" i="1" dirty="0">
                    <a:solidFill>
                      <a:srgbClr val="C00000"/>
                    </a:solidFill>
                    <a:latin typeface="Cambria Math" panose="02040503050406030204" pitchFamily="18" charset="0"/>
                  </a:rPr>
                  <a:t> </a:t>
                </a:r>
                <a14:m>
                  <m:oMath xmlns:m="http://schemas.openxmlformats.org/officeDocument/2006/math">
                    <m:r>
                      <a:rPr lang="en-US" i="1">
                        <a:solidFill>
                          <a:srgbClr val="C00000"/>
                        </a:solidFill>
                        <a:latin typeface="Cambria Math" panose="02040503050406030204" pitchFamily="18" charset="0"/>
                      </a:rPr>
                      <m:t>=</m:t>
                    </m:r>
                    <m:func>
                      <m:funcPr>
                        <m:ctrlPr>
                          <a:rPr lang="en-US" i="1">
                            <a:solidFill>
                              <a:srgbClr val="C00000"/>
                            </a:solidFill>
                            <a:latin typeface="Cambria Math" panose="02040503050406030204" pitchFamily="18" charset="0"/>
                          </a:rPr>
                        </m:ctrlPr>
                      </m:funcPr>
                      <m:fName>
                        <m:limLow>
                          <m:limLowPr>
                            <m:ctrlPr>
                              <a:rPr lang="en-US" i="1">
                                <a:solidFill>
                                  <a:srgbClr val="C00000"/>
                                </a:solidFill>
                                <a:latin typeface="Cambria Math" panose="02040503050406030204" pitchFamily="18" charset="0"/>
                              </a:rPr>
                            </m:ctrlPr>
                          </m:limLowPr>
                          <m:e>
                            <m:r>
                              <m:rPr>
                                <m:sty m:val="p"/>
                              </m:rPr>
                              <a:rPr lang="en-US">
                                <a:solidFill>
                                  <a:srgbClr val="C00000"/>
                                </a:solidFill>
                                <a:latin typeface="Cambria Math" panose="02040503050406030204" pitchFamily="18" charset="0"/>
                              </a:rPr>
                              <m:t>min</m:t>
                            </m:r>
                          </m:e>
                          <m:lim>
                            <m:r>
                              <a:rPr lang="en-US" i="1">
                                <a:solidFill>
                                  <a:srgbClr val="C00000"/>
                                </a:solidFill>
                                <a:latin typeface="Cambria Math" panose="02040503050406030204" pitchFamily="18" charset="0"/>
                              </a:rPr>
                              <m:t>𝑖</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𝑘</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𝑗</m:t>
                            </m:r>
                          </m:lim>
                        </m:limLow>
                      </m:fName>
                      <m:e>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𝑒</m:t>
                        </m:r>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𝑖</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𝑘</m:t>
                            </m:r>
                            <m:r>
                              <a:rPr lang="en-US" i="1">
                                <a:solidFill>
                                  <a:srgbClr val="C00000"/>
                                </a:solidFill>
                                <a:latin typeface="Cambria Math" panose="02040503050406030204" pitchFamily="18" charset="0"/>
                              </a:rPr>
                              <m:t>−1</m:t>
                            </m:r>
                          </m:e>
                        </m:d>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𝑒</m:t>
                        </m:r>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𝑘</m:t>
                            </m:r>
                            <m:r>
                              <a:rPr lang="en-US" i="1">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𝑗</m:t>
                            </m:r>
                          </m:e>
                        </m:d>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𝑤</m:t>
                        </m:r>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𝑖</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𝑗</m:t>
                            </m:r>
                          </m:e>
                        </m:d>
                        <m:r>
                          <a:rPr lang="en-US" i="1">
                            <a:solidFill>
                              <a:srgbClr val="C00000"/>
                            </a:solidFill>
                            <a:latin typeface="Cambria Math" panose="02040503050406030204" pitchFamily="18" charset="0"/>
                          </a:rPr>
                          <m:t>} </m:t>
                        </m:r>
                      </m:e>
                    </m:func>
                  </m:oMath>
                </a14:m>
                <a:r>
                  <a:rPr lang="en-US" i="1" dirty="0">
                    <a:solidFill>
                      <a:srgbClr val="C00000"/>
                    </a:solidFill>
                    <a:latin typeface="Cambria Math" panose="02040503050406030204" pitchFamily="18" charset="0"/>
                  </a:rPr>
                  <a:t/>
                </a:r>
                <a:br>
                  <a:rPr lang="en-US" i="1" dirty="0">
                    <a:solidFill>
                      <a:srgbClr val="C00000"/>
                    </a:solidFill>
                    <a:latin typeface="Cambria Math" panose="02040503050406030204" pitchFamily="18" charset="0"/>
                  </a:rPr>
                </a:br>
                <a:endParaRPr lang="en-US" i="1" dirty="0">
                  <a:solidFill>
                    <a:srgbClr val="C00000"/>
                  </a:solidFill>
                  <a:latin typeface="Cambria Math" panose="02040503050406030204" pitchFamily="18" charset="0"/>
                </a:endParaRPr>
              </a:p>
              <a:p>
                <a14:m>
                  <m:oMath xmlns:m="http://schemas.openxmlformats.org/officeDocument/2006/math">
                    <m:r>
                      <a:rPr lang="en-US" i="1">
                        <a:solidFill>
                          <a:srgbClr val="C00000"/>
                        </a:solidFill>
                        <a:latin typeface="Cambria Math" panose="02040503050406030204" pitchFamily="18" charset="0"/>
                      </a:rPr>
                      <m:t>𝑒</m:t>
                    </m:r>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𝑖</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𝑗</m:t>
                        </m:r>
                      </m:e>
                    </m:d>
                    <m:r>
                      <a:rPr lang="en-US" i="1">
                        <a:solidFill>
                          <a:srgbClr val="C00000"/>
                        </a:solidFill>
                        <a:latin typeface="Cambria Math" panose="02040503050406030204" pitchFamily="18" charset="0"/>
                      </a:rPr>
                      <m:t>=0</m:t>
                    </m:r>
                  </m:oMath>
                </a14:m>
                <a:r>
                  <a:rPr lang="en-US" dirty="0">
                    <a:solidFill>
                      <a:srgbClr val="C00000"/>
                    </a:solidFill>
                  </a:rPr>
                  <a:t> for </a:t>
                </a:r>
                <a14:m>
                  <m:oMath xmlns:m="http://schemas.openxmlformats.org/officeDocument/2006/math">
                    <m:r>
                      <a:rPr lang="en-US" i="1">
                        <a:solidFill>
                          <a:srgbClr val="C00000"/>
                        </a:solidFill>
                        <a:latin typeface="Cambria Math" panose="02040503050406030204" pitchFamily="18" charset="0"/>
                      </a:rPr>
                      <m:t>𝑖</m:t>
                    </m:r>
                    <m:r>
                      <a:rPr lang="en-US" i="1">
                        <a:solidFill>
                          <a:srgbClr val="C00000"/>
                        </a:solidFill>
                        <a:latin typeface="Cambria Math" panose="02040503050406030204" pitchFamily="18" charset="0"/>
                      </a:rPr>
                      <m:t>&gt;</m:t>
                    </m:r>
                    <m:r>
                      <a:rPr lang="en-US" i="1">
                        <a:solidFill>
                          <a:srgbClr val="C00000"/>
                        </a:solidFill>
                        <a:latin typeface="Cambria Math" panose="02040503050406030204" pitchFamily="18" charset="0"/>
                      </a:rPr>
                      <m:t>𝑗</m:t>
                    </m:r>
                  </m:oMath>
                </a14:m>
                <a:r>
                  <a:rPr lang="en-US" dirty="0">
                    <a:solidFill>
                      <a:srgbClr val="C00000"/>
                    </a:solidFill>
                  </a:rPr>
                  <a:t>.    </a:t>
                </a:r>
                <a14:m>
                  <m:oMath xmlns:m="http://schemas.openxmlformats.org/officeDocument/2006/math">
                    <m:r>
                      <a:rPr lang="en-US" i="1">
                        <a:solidFill>
                          <a:srgbClr val="C00000"/>
                        </a:solidFill>
                        <a:latin typeface="Cambria Math" panose="02040503050406030204" pitchFamily="18" charset="0"/>
                      </a:rPr>
                      <m:t>𝑒</m:t>
                    </m:r>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𝑖</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𝑖</m:t>
                        </m:r>
                      </m:e>
                    </m:d>
                    <m:r>
                      <a:rPr lang="en-US">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𝑓</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𝑎</m:t>
                            </m:r>
                          </m:e>
                          <m:sub>
                            <m:r>
                              <a:rPr lang="en-US" i="1">
                                <a:solidFill>
                                  <a:srgbClr val="C00000"/>
                                </a:solidFill>
                                <a:latin typeface="Cambria Math" panose="02040503050406030204" pitchFamily="18" charset="0"/>
                              </a:rPr>
                              <m:t>𝑖</m:t>
                            </m:r>
                          </m:sub>
                        </m:sSub>
                      </m:e>
                    </m:d>
                  </m:oMath>
                </a14:m>
                <a:r>
                  <a:rPr lang="en-US" dirty="0">
                    <a:solidFill>
                      <a:srgbClr val="C00000"/>
                    </a:solidFill>
                  </a:rPr>
                  <a:t> for all </a:t>
                </a:r>
                <a:r>
                  <a:rPr lang="en-US" dirty="0" err="1">
                    <a:solidFill>
                      <a:srgbClr val="C00000"/>
                    </a:solidFill>
                  </a:rPr>
                  <a:t>i</a:t>
                </a:r>
                <a:endParaRPr lang="en-US" dirty="0">
                  <a:solidFill>
                    <a:srgbClr val="C00000"/>
                  </a:solidFill>
                </a:endParaRPr>
              </a:p>
            </p:txBody>
          </p:sp>
        </mc:Choice>
        <mc:Fallback xmlns="">
          <p:sp>
            <p:nvSpPr>
              <p:cNvPr id="5" name="Rectangle 4">
                <a:extLst>
                  <a:ext uri="{FF2B5EF4-FFF2-40B4-BE49-F238E27FC236}">
                    <a16:creationId xmlns:a16="http://schemas.microsoft.com/office/drawing/2014/main" id="{87515634-0169-0441-8AAC-4E51FA9E088B}"/>
                  </a:ext>
                </a:extLst>
              </p:cNvPr>
              <p:cNvSpPr>
                <a:spLocks noRot="1" noChangeAspect="1" noMove="1" noResize="1" noEditPoints="1" noAdjustHandles="1" noChangeArrowheads="1" noChangeShapeType="1" noTextEdit="1"/>
              </p:cNvSpPr>
              <p:nvPr/>
            </p:nvSpPr>
            <p:spPr>
              <a:xfrm>
                <a:off x="2181554" y="5636649"/>
                <a:ext cx="4572000" cy="933204"/>
              </a:xfrm>
              <a:prstGeom prst="rect">
                <a:avLst/>
              </a:prstGeom>
              <a:blipFill>
                <a:blip r:embed="rId3"/>
                <a:stretch>
                  <a:fillRect b="-6757"/>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C728A74-3931-1944-9F96-34CEC5AD55B8}"/>
                  </a:ext>
                </a:extLst>
              </p:cNvPr>
              <p:cNvSpPr txBox="1"/>
              <p:nvPr/>
            </p:nvSpPr>
            <p:spPr>
              <a:xfrm>
                <a:off x="609600" y="3836479"/>
                <a:ext cx="8247356" cy="1528303"/>
              </a:xfrm>
              <a:prstGeom prst="rect">
                <a:avLst/>
              </a:prstGeom>
              <a:noFill/>
            </p:spPr>
            <p:txBody>
              <a:bodyPr wrap="square" rtlCol="0">
                <a:spAutoFit/>
              </a:bodyPr>
              <a:lstStyle/>
              <a:p>
                <a:r>
                  <a:rPr lang="en-US" sz="2000" dirty="0">
                    <a:solidFill>
                      <a:srgbClr val="7030A0"/>
                    </a:solidFill>
                    <a:latin typeface="Calibri" panose="020F0502020204030204" pitchFamily="34" charset="0"/>
                    <a:cs typeface="Calibri" panose="020F0502020204030204" pitchFamily="34" charset="0"/>
                  </a:rPr>
                  <a:t>Main Ideas:   Let</a:t>
                </a:r>
                <a14:m>
                  <m:oMath xmlns:m="http://schemas.openxmlformats.org/officeDocument/2006/math">
                    <m:r>
                      <a:rPr lang="en-US" sz="2000" b="0" i="0" smtClean="0">
                        <a:solidFill>
                          <a:srgbClr val="7030A0"/>
                        </a:solidFill>
                        <a:latin typeface="Cambria Math" panose="02040503050406030204" pitchFamily="18" charset="0"/>
                      </a:rPr>
                      <m:t> </m:t>
                    </m:r>
                    <m:r>
                      <a:rPr lang="en-US" sz="2000" i="1">
                        <a:solidFill>
                          <a:srgbClr val="7030A0"/>
                        </a:solidFill>
                        <a:latin typeface="Cambria Math" panose="02040503050406030204" pitchFamily="18" charset="0"/>
                      </a:rPr>
                      <m:t>𝑤</m:t>
                    </m:r>
                    <m:d>
                      <m:dPr>
                        <m:begChr m:val="["/>
                        <m:endChr m:val="]"/>
                        <m:ctrlPr>
                          <a:rPr lang="en-US" sz="2000" i="1">
                            <a:solidFill>
                              <a:srgbClr val="7030A0"/>
                            </a:solidFill>
                            <a:latin typeface="Cambria Math" panose="02040503050406030204" pitchFamily="18" charset="0"/>
                          </a:rPr>
                        </m:ctrlPr>
                      </m:dPr>
                      <m:e>
                        <m:r>
                          <a:rPr lang="en-US" sz="2000" i="1">
                            <a:solidFill>
                              <a:srgbClr val="7030A0"/>
                            </a:solidFill>
                            <a:latin typeface="Cambria Math" panose="02040503050406030204" pitchFamily="18" charset="0"/>
                          </a:rPr>
                          <m:t>𝑖</m:t>
                        </m:r>
                        <m:r>
                          <a:rPr lang="en-US" sz="2000" i="1">
                            <a:solidFill>
                              <a:srgbClr val="7030A0"/>
                            </a:solidFill>
                            <a:latin typeface="Cambria Math" panose="02040503050406030204" pitchFamily="18" charset="0"/>
                          </a:rPr>
                          <m:t>,</m:t>
                        </m:r>
                        <m:r>
                          <a:rPr lang="en-US" sz="2000" i="1">
                            <a:solidFill>
                              <a:srgbClr val="7030A0"/>
                            </a:solidFill>
                            <a:latin typeface="Cambria Math" panose="02040503050406030204" pitchFamily="18" charset="0"/>
                          </a:rPr>
                          <m:t>𝑗</m:t>
                        </m:r>
                      </m:e>
                    </m:d>
                    <m:r>
                      <a:rPr lang="en-US" sz="2000" i="1">
                        <a:solidFill>
                          <a:srgbClr val="7030A0"/>
                        </a:solidFill>
                        <a:latin typeface="Cambria Math" panose="02040503050406030204" pitchFamily="18" charset="0"/>
                      </a:rPr>
                      <m:t>=</m:t>
                    </m:r>
                    <m:r>
                      <a:rPr lang="en-US" sz="2000" i="1">
                        <a:solidFill>
                          <a:srgbClr val="7030A0"/>
                        </a:solidFill>
                        <a:latin typeface="Cambria Math" panose="02040503050406030204" pitchFamily="18" charset="0"/>
                      </a:rPr>
                      <m:t>𝑓</m:t>
                    </m:r>
                    <m:d>
                      <m:dPr>
                        <m:ctrlPr>
                          <a:rPr lang="en-US" sz="2000" i="1">
                            <a:solidFill>
                              <a:srgbClr val="7030A0"/>
                            </a:solidFill>
                            <a:latin typeface="Cambria Math" panose="02040503050406030204" pitchFamily="18" charset="0"/>
                          </a:rPr>
                        </m:ctrlPr>
                      </m:dPr>
                      <m:e>
                        <m:sSub>
                          <m:sSubPr>
                            <m:ctrlPr>
                              <a:rPr lang="en-US" sz="2000" i="1">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𝑎</m:t>
                            </m:r>
                          </m:e>
                          <m:sub>
                            <m:r>
                              <a:rPr lang="en-US" sz="2000" i="1">
                                <a:solidFill>
                                  <a:srgbClr val="7030A0"/>
                                </a:solidFill>
                                <a:latin typeface="Cambria Math" panose="02040503050406030204" pitchFamily="18" charset="0"/>
                              </a:rPr>
                              <m:t>𝑖</m:t>
                            </m:r>
                          </m:sub>
                        </m:sSub>
                      </m:e>
                    </m:d>
                    <m:r>
                      <a:rPr lang="en-US" sz="2000" i="1">
                        <a:solidFill>
                          <a:srgbClr val="7030A0"/>
                        </a:solidFill>
                        <a:latin typeface="Cambria Math" panose="02040503050406030204" pitchFamily="18" charset="0"/>
                      </a:rPr>
                      <m:t>+…+</m:t>
                    </m:r>
                    <m:r>
                      <a:rPr lang="en-US" sz="2000" i="1">
                        <a:solidFill>
                          <a:srgbClr val="7030A0"/>
                        </a:solidFill>
                        <a:latin typeface="Cambria Math" panose="02040503050406030204" pitchFamily="18" charset="0"/>
                      </a:rPr>
                      <m:t>𝑓</m:t>
                    </m:r>
                    <m:d>
                      <m:dPr>
                        <m:ctrlPr>
                          <a:rPr lang="en-US" sz="2000" i="1">
                            <a:solidFill>
                              <a:srgbClr val="7030A0"/>
                            </a:solidFill>
                            <a:latin typeface="Cambria Math" panose="02040503050406030204" pitchFamily="18" charset="0"/>
                          </a:rPr>
                        </m:ctrlPr>
                      </m:dPr>
                      <m:e>
                        <m:sSub>
                          <m:sSubPr>
                            <m:ctrlPr>
                              <a:rPr lang="en-US" sz="2000" i="1">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𝑎</m:t>
                            </m:r>
                          </m:e>
                          <m:sub>
                            <m:r>
                              <a:rPr lang="en-US" sz="2000" i="1">
                                <a:solidFill>
                                  <a:srgbClr val="7030A0"/>
                                </a:solidFill>
                                <a:latin typeface="Cambria Math" panose="02040503050406030204" pitchFamily="18" charset="0"/>
                              </a:rPr>
                              <m:t>𝑗</m:t>
                            </m:r>
                          </m:sub>
                        </m:sSub>
                      </m:e>
                    </m:d>
                  </m:oMath>
                </a14:m>
                <a:r>
                  <a:rPr lang="en-US" sz="2000" dirty="0">
                    <a:solidFill>
                      <a:srgbClr val="7030A0"/>
                    </a:solidFill>
                    <a:latin typeface="Calibri" panose="020F0502020204030204" pitchFamily="34" charset="0"/>
                    <a:cs typeface="Calibri" panose="020F0502020204030204" pitchFamily="34" charset="0"/>
                  </a:rPr>
                  <a:t/>
                </a:r>
                <a:br>
                  <a:rPr lang="en-US" sz="2000" dirty="0">
                    <a:solidFill>
                      <a:srgbClr val="7030A0"/>
                    </a:solidFill>
                    <a:latin typeface="Calibri" panose="020F0502020204030204" pitchFamily="34" charset="0"/>
                    <a:cs typeface="Calibri" panose="020F0502020204030204" pitchFamily="34" charset="0"/>
                  </a:rPr>
                </a:br>
                <a:r>
                  <a:rPr lang="en-US" sz="2000" dirty="0">
                    <a:solidFill>
                      <a:srgbClr val="7030A0"/>
                    </a:solidFill>
                    <a:latin typeface="Calibri" panose="020F0502020204030204" pitchFamily="34" charset="0"/>
                    <a:cs typeface="Calibri" panose="020F0502020204030204" pitchFamily="34" charset="0"/>
                  </a:rPr>
                  <a:t>Let </a:t>
                </a:r>
                <a14:m>
                  <m:oMath xmlns:m="http://schemas.openxmlformats.org/officeDocument/2006/math">
                    <m:sSub>
                      <m:sSubPr>
                        <m:ctrlPr>
                          <a:rPr lang="en-US" altLang="en-US" sz="2000" i="1" dirty="0">
                            <a:solidFill>
                              <a:srgbClr val="7030A0"/>
                            </a:solidFill>
                            <a:latin typeface="Cambria Math" panose="02040503050406030204" pitchFamily="18" charset="0"/>
                          </a:rPr>
                        </m:ctrlPr>
                      </m:sSubPr>
                      <m:e>
                        <m:r>
                          <a:rPr lang="en-US" altLang="en-US" sz="2000" i="1" dirty="0">
                            <a:solidFill>
                              <a:srgbClr val="7030A0"/>
                            </a:solidFill>
                            <a:latin typeface="Cambria Math" panose="02040503050406030204" pitchFamily="18" charset="0"/>
                          </a:rPr>
                          <m:t>𝑇</m:t>
                        </m:r>
                      </m:e>
                      <m:sub>
                        <m:r>
                          <a:rPr lang="en-US" altLang="en-US" sz="2000" i="1" dirty="0">
                            <a:solidFill>
                              <a:srgbClr val="7030A0"/>
                            </a:solidFill>
                            <a:latin typeface="Cambria Math" panose="02040503050406030204" pitchFamily="18" charset="0"/>
                          </a:rPr>
                          <m:t>𝑖</m:t>
                        </m:r>
                        <m:r>
                          <a:rPr lang="en-US" altLang="en-US" sz="2000" i="1" dirty="0">
                            <a:solidFill>
                              <a:srgbClr val="7030A0"/>
                            </a:solidFill>
                            <a:latin typeface="Cambria Math" panose="02040503050406030204" pitchFamily="18" charset="0"/>
                          </a:rPr>
                          <m:t>,</m:t>
                        </m:r>
                        <m:r>
                          <a:rPr lang="en-US" altLang="en-US" sz="2000" i="1" dirty="0">
                            <a:solidFill>
                              <a:srgbClr val="7030A0"/>
                            </a:solidFill>
                            <a:latin typeface="Cambria Math" panose="02040503050406030204" pitchFamily="18" charset="0"/>
                          </a:rPr>
                          <m:t>𝑗</m:t>
                        </m:r>
                      </m:sub>
                    </m:sSub>
                  </m:oMath>
                </a14:m>
                <a:r>
                  <a:rPr lang="en-US" sz="2000" dirty="0">
                    <a:solidFill>
                      <a:srgbClr val="7030A0"/>
                    </a:solidFill>
                    <a:latin typeface="Calibri" panose="020F0502020204030204" pitchFamily="34" charset="0"/>
                    <a:cs typeface="Calibri" panose="020F0502020204030204" pitchFamily="34" charset="0"/>
                  </a:rPr>
                  <a:t>  be some tree   on the subset of nodes  </a:t>
                </a:r>
                <a14:m>
                  <m:oMath xmlns:m="http://schemas.openxmlformats.org/officeDocument/2006/math">
                    <m:sSub>
                      <m:sSubPr>
                        <m:ctrlPr>
                          <a:rPr lang="en-US" altLang="en-US" sz="2000" i="1">
                            <a:solidFill>
                              <a:srgbClr val="7030A0"/>
                            </a:solidFill>
                            <a:latin typeface="Cambria Math" panose="02040503050406030204" pitchFamily="18" charset="0"/>
                          </a:rPr>
                        </m:ctrlPr>
                      </m:sSubPr>
                      <m:e>
                        <m:r>
                          <a:rPr lang="en-US" altLang="en-US" sz="2000" i="1">
                            <a:solidFill>
                              <a:srgbClr val="7030A0"/>
                            </a:solidFill>
                            <a:latin typeface="Cambria Math" panose="02040503050406030204" pitchFamily="18" charset="0"/>
                          </a:rPr>
                          <m:t>𝑎</m:t>
                        </m:r>
                      </m:e>
                      <m:sub>
                        <m:r>
                          <a:rPr lang="en-US" altLang="en-US" sz="2000" i="1">
                            <a:solidFill>
                              <a:srgbClr val="7030A0"/>
                            </a:solidFill>
                            <a:latin typeface="Cambria Math" charset="0"/>
                          </a:rPr>
                          <m:t>𝑖</m:t>
                        </m:r>
                      </m:sub>
                    </m:sSub>
                    <m:r>
                      <a:rPr lang="en-US" altLang="en-US" sz="2000" i="1">
                        <a:solidFill>
                          <a:srgbClr val="7030A0"/>
                        </a:solidFill>
                        <a:latin typeface="Cambria Math" panose="02040503050406030204" pitchFamily="18" charset="0"/>
                      </a:rPr>
                      <m:t>&lt;</m:t>
                    </m:r>
                    <m:sSub>
                      <m:sSubPr>
                        <m:ctrlPr>
                          <a:rPr lang="en-US" altLang="en-US" sz="2000" i="1">
                            <a:solidFill>
                              <a:srgbClr val="7030A0"/>
                            </a:solidFill>
                            <a:latin typeface="Cambria Math" panose="02040503050406030204" pitchFamily="18" charset="0"/>
                          </a:rPr>
                        </m:ctrlPr>
                      </m:sSubPr>
                      <m:e>
                        <m:r>
                          <a:rPr lang="en-US" altLang="en-US" sz="2000" i="1">
                            <a:solidFill>
                              <a:srgbClr val="7030A0"/>
                            </a:solidFill>
                            <a:latin typeface="Cambria Math" panose="02040503050406030204" pitchFamily="18" charset="0"/>
                          </a:rPr>
                          <m:t>𝑎</m:t>
                        </m:r>
                      </m:e>
                      <m:sub>
                        <m:r>
                          <a:rPr lang="en-US" altLang="en-US" sz="2000" i="1">
                            <a:solidFill>
                              <a:srgbClr val="7030A0"/>
                            </a:solidFill>
                            <a:latin typeface="Cambria Math" charset="0"/>
                          </a:rPr>
                          <m:t>𝑖</m:t>
                        </m:r>
                        <m:r>
                          <a:rPr lang="en-US" altLang="en-US" sz="2000" i="1">
                            <a:solidFill>
                              <a:srgbClr val="7030A0"/>
                            </a:solidFill>
                            <a:latin typeface="Cambria Math" charset="0"/>
                          </a:rPr>
                          <m:t>+1</m:t>
                        </m:r>
                      </m:sub>
                    </m:sSub>
                    <m:r>
                      <a:rPr lang="en-US" altLang="en-US" sz="2000" i="1">
                        <a:solidFill>
                          <a:srgbClr val="7030A0"/>
                        </a:solidFill>
                        <a:latin typeface="Cambria Math" panose="02040503050406030204" pitchFamily="18" charset="0"/>
                      </a:rPr>
                      <m:t>&lt;…&lt;</m:t>
                    </m:r>
                    <m:sSub>
                      <m:sSubPr>
                        <m:ctrlPr>
                          <a:rPr lang="en-US" altLang="en-US" sz="2000" i="1">
                            <a:solidFill>
                              <a:srgbClr val="7030A0"/>
                            </a:solidFill>
                            <a:latin typeface="Cambria Math" panose="02040503050406030204" pitchFamily="18" charset="0"/>
                          </a:rPr>
                        </m:ctrlPr>
                      </m:sSubPr>
                      <m:e>
                        <m:r>
                          <a:rPr lang="en-US" altLang="en-US" sz="2000" i="1">
                            <a:solidFill>
                              <a:srgbClr val="7030A0"/>
                            </a:solidFill>
                            <a:latin typeface="Cambria Math" panose="02040503050406030204" pitchFamily="18" charset="0"/>
                          </a:rPr>
                          <m:t>𝑎</m:t>
                        </m:r>
                      </m:e>
                      <m:sub>
                        <m:r>
                          <a:rPr lang="en-US" altLang="en-US" sz="2000" i="1">
                            <a:solidFill>
                              <a:srgbClr val="7030A0"/>
                            </a:solidFill>
                            <a:latin typeface="Cambria Math" panose="02040503050406030204" pitchFamily="18" charset="0"/>
                          </a:rPr>
                          <m:t>𝑗</m:t>
                        </m:r>
                      </m:sub>
                    </m:sSub>
                  </m:oMath>
                </a14:m>
                <a:r>
                  <a:rPr lang="en-US" sz="2000" dirty="0">
                    <a:solidFill>
                      <a:srgbClr val="7030A0"/>
                    </a:solidFill>
                    <a:latin typeface="Calibri" panose="020F0502020204030204" pitchFamily="34" charset="0"/>
                    <a:cs typeface="Calibri" panose="020F0502020204030204" pitchFamily="34" charset="0"/>
                  </a:rPr>
                  <a:t>.</a:t>
                </a:r>
                <a:br>
                  <a:rPr lang="en-US" sz="2000" dirty="0">
                    <a:solidFill>
                      <a:srgbClr val="7030A0"/>
                    </a:solidFill>
                    <a:latin typeface="Calibri" panose="020F0502020204030204" pitchFamily="34" charset="0"/>
                    <a:cs typeface="Calibri" panose="020F0502020204030204" pitchFamily="34" charset="0"/>
                  </a:rPr>
                </a:br>
                <a:r>
                  <a:rPr lang="en-US" sz="2000" dirty="0">
                    <a:solidFill>
                      <a:srgbClr val="7030A0"/>
                    </a:solidFill>
                    <a:latin typeface="Calibri" panose="020F0502020204030204" pitchFamily="34" charset="0"/>
                    <a:cs typeface="Calibri" panose="020F0502020204030204" pitchFamily="34" charset="0"/>
                  </a:rPr>
                  <a:t>Define Cost of subtree as </a:t>
                </a:r>
                <a14:m>
                  <m:oMath xmlns:m="http://schemas.openxmlformats.org/officeDocument/2006/math">
                    <m:r>
                      <a:rPr lang="en-US" sz="2000" b="0" i="0" dirty="0" smtClean="0">
                        <a:solidFill>
                          <a:srgbClr val="7030A0"/>
                        </a:solidFill>
                        <a:latin typeface="Cambria Math" panose="02040503050406030204" pitchFamily="18" charset="0"/>
                      </a:rPr>
                      <m:t> </m:t>
                    </m:r>
                    <m:r>
                      <a:rPr lang="en-US" sz="2000" i="1" dirty="0">
                        <a:solidFill>
                          <a:srgbClr val="7030A0"/>
                        </a:solidFill>
                        <a:latin typeface="Cambria Math" panose="02040503050406030204" pitchFamily="18" charset="0"/>
                      </a:rPr>
                      <m:t>𝐵</m:t>
                    </m:r>
                    <m:d>
                      <m:dPr>
                        <m:ctrlPr>
                          <a:rPr lang="en-US" sz="2000" i="1" dirty="0">
                            <a:solidFill>
                              <a:srgbClr val="7030A0"/>
                            </a:solidFill>
                            <a:latin typeface="Cambria Math" panose="02040503050406030204" pitchFamily="18" charset="0"/>
                          </a:rPr>
                        </m:ctrlPr>
                      </m:dPr>
                      <m:e>
                        <m:sSub>
                          <m:sSubPr>
                            <m:ctrlPr>
                              <a:rPr lang="en-US" altLang="en-US" sz="2000" i="1" dirty="0">
                                <a:solidFill>
                                  <a:srgbClr val="7030A0"/>
                                </a:solidFill>
                                <a:latin typeface="Cambria Math" panose="02040503050406030204" pitchFamily="18" charset="0"/>
                              </a:rPr>
                            </m:ctrlPr>
                          </m:sSubPr>
                          <m:e>
                            <m:r>
                              <a:rPr lang="en-US" altLang="en-US" sz="2000" i="1" dirty="0">
                                <a:solidFill>
                                  <a:srgbClr val="7030A0"/>
                                </a:solidFill>
                                <a:latin typeface="Cambria Math" panose="02040503050406030204" pitchFamily="18" charset="0"/>
                              </a:rPr>
                              <m:t>𝑇</m:t>
                            </m:r>
                          </m:e>
                          <m:sub>
                            <m:r>
                              <a:rPr lang="en-US" altLang="en-US" sz="2000" i="1" dirty="0">
                                <a:solidFill>
                                  <a:srgbClr val="7030A0"/>
                                </a:solidFill>
                                <a:latin typeface="Cambria Math" panose="02040503050406030204" pitchFamily="18" charset="0"/>
                              </a:rPr>
                              <m:t>𝑖</m:t>
                            </m:r>
                            <m:r>
                              <a:rPr lang="en-US" altLang="en-US" sz="2000" i="1" dirty="0">
                                <a:solidFill>
                                  <a:srgbClr val="7030A0"/>
                                </a:solidFill>
                                <a:latin typeface="Cambria Math" panose="02040503050406030204" pitchFamily="18" charset="0"/>
                              </a:rPr>
                              <m:t>,</m:t>
                            </m:r>
                            <m:r>
                              <a:rPr lang="en-US" altLang="en-US" sz="2000" i="1" dirty="0">
                                <a:solidFill>
                                  <a:srgbClr val="7030A0"/>
                                </a:solidFill>
                                <a:latin typeface="Cambria Math" panose="02040503050406030204" pitchFamily="18" charset="0"/>
                              </a:rPr>
                              <m:t>𝑗</m:t>
                            </m:r>
                          </m:sub>
                        </m:sSub>
                      </m:e>
                    </m:d>
                    <m:r>
                      <a:rPr lang="en-US" sz="2000" i="1" dirty="0">
                        <a:solidFill>
                          <a:srgbClr val="7030A0"/>
                        </a:solidFill>
                        <a:latin typeface="Cambria Math" panose="02040503050406030204" pitchFamily="18" charset="0"/>
                      </a:rPr>
                      <m:t>=</m:t>
                    </m:r>
                    <m:nary>
                      <m:naryPr>
                        <m:chr m:val="∑"/>
                        <m:ctrlPr>
                          <a:rPr lang="en-US" sz="2000" i="1" dirty="0">
                            <a:solidFill>
                              <a:srgbClr val="7030A0"/>
                            </a:solidFill>
                            <a:latin typeface="Cambria Math" panose="02040503050406030204" pitchFamily="18" charset="0"/>
                          </a:rPr>
                        </m:ctrlPr>
                      </m:naryPr>
                      <m:sub>
                        <m:r>
                          <a:rPr lang="en-US" sz="2000" i="1" dirty="0">
                            <a:solidFill>
                              <a:srgbClr val="7030A0"/>
                            </a:solidFill>
                            <a:latin typeface="Cambria Math" charset="0"/>
                          </a:rPr>
                          <m:t>𝑡</m:t>
                        </m:r>
                        <m:r>
                          <a:rPr lang="en-US" sz="2000" i="1" dirty="0">
                            <a:solidFill>
                              <a:srgbClr val="7030A0"/>
                            </a:solidFill>
                            <a:latin typeface="Cambria Math" panose="02040503050406030204" pitchFamily="18" charset="0"/>
                          </a:rPr>
                          <m:t>=</m:t>
                        </m:r>
                        <m:r>
                          <a:rPr lang="en-US" sz="2000" i="1" dirty="0">
                            <a:solidFill>
                              <a:srgbClr val="7030A0"/>
                            </a:solidFill>
                            <a:latin typeface="Cambria Math" charset="0"/>
                          </a:rPr>
                          <m:t>𝑗</m:t>
                        </m:r>
                      </m:sub>
                      <m:sup>
                        <m:r>
                          <a:rPr lang="en-US" sz="2000" i="1" dirty="0">
                            <a:solidFill>
                              <a:srgbClr val="7030A0"/>
                            </a:solidFill>
                            <a:latin typeface="Cambria Math" charset="0"/>
                          </a:rPr>
                          <m:t>𝑗</m:t>
                        </m:r>
                      </m:sup>
                      <m:e>
                        <m:r>
                          <a:rPr lang="en-US" sz="2000" i="1" dirty="0">
                            <a:solidFill>
                              <a:srgbClr val="7030A0"/>
                            </a:solidFill>
                            <a:latin typeface="Cambria Math" panose="02040503050406030204" pitchFamily="18" charset="0"/>
                          </a:rPr>
                          <m:t>𝑓</m:t>
                        </m:r>
                        <m:d>
                          <m:dPr>
                            <m:ctrlPr>
                              <a:rPr lang="en-US" sz="2000" i="1" dirty="0">
                                <a:solidFill>
                                  <a:srgbClr val="7030A0"/>
                                </a:solidFill>
                                <a:latin typeface="Cambria Math" panose="02040503050406030204" pitchFamily="18" charset="0"/>
                              </a:rPr>
                            </m:ctrlPr>
                          </m:dPr>
                          <m:e>
                            <m:sSub>
                              <m:sSubPr>
                                <m:ctrlPr>
                                  <a:rPr lang="en-US" sz="2000" i="1" dirty="0">
                                    <a:solidFill>
                                      <a:srgbClr val="7030A0"/>
                                    </a:solidFill>
                                    <a:latin typeface="Cambria Math" panose="02040503050406030204" pitchFamily="18" charset="0"/>
                                  </a:rPr>
                                </m:ctrlPr>
                              </m:sSubPr>
                              <m:e>
                                <m:r>
                                  <a:rPr lang="en-US" sz="2000" i="1" dirty="0">
                                    <a:solidFill>
                                      <a:srgbClr val="7030A0"/>
                                    </a:solidFill>
                                    <a:latin typeface="Cambria Math" panose="02040503050406030204" pitchFamily="18" charset="0"/>
                                  </a:rPr>
                                  <m:t>𝑎</m:t>
                                </m:r>
                              </m:e>
                              <m:sub>
                                <m:r>
                                  <a:rPr lang="en-US" sz="2000" i="1" dirty="0">
                                    <a:solidFill>
                                      <a:srgbClr val="7030A0"/>
                                    </a:solidFill>
                                    <a:latin typeface="Cambria Math" charset="0"/>
                                  </a:rPr>
                                  <m:t>𝑡</m:t>
                                </m:r>
                              </m:sub>
                            </m:sSub>
                          </m:e>
                        </m:d>
                        <m:r>
                          <a:rPr lang="en-US" sz="2000" i="1" dirty="0">
                            <a:solidFill>
                              <a:srgbClr val="7030A0"/>
                            </a:solidFill>
                            <a:latin typeface="Cambria Math" panose="02040503050406030204" pitchFamily="18" charset="0"/>
                          </a:rPr>
                          <m:t>(</m:t>
                        </m:r>
                        <m:r>
                          <a:rPr lang="en-US" sz="2000" i="1" dirty="0">
                            <a:solidFill>
                              <a:srgbClr val="7030A0"/>
                            </a:solidFill>
                            <a:latin typeface="Cambria Math" panose="02040503050406030204" pitchFamily="18" charset="0"/>
                          </a:rPr>
                          <m:t>𝑑</m:t>
                        </m:r>
                        <m:d>
                          <m:dPr>
                            <m:ctrlPr>
                              <a:rPr lang="en-US" sz="2000" i="1" dirty="0">
                                <a:solidFill>
                                  <a:srgbClr val="7030A0"/>
                                </a:solidFill>
                                <a:latin typeface="Cambria Math" panose="02040503050406030204" pitchFamily="18" charset="0"/>
                              </a:rPr>
                            </m:ctrlPr>
                          </m:dPr>
                          <m:e>
                            <m:sSub>
                              <m:sSubPr>
                                <m:ctrlPr>
                                  <a:rPr lang="en-US" sz="2000" i="1" dirty="0">
                                    <a:solidFill>
                                      <a:srgbClr val="7030A0"/>
                                    </a:solidFill>
                                    <a:latin typeface="Cambria Math" panose="02040503050406030204" pitchFamily="18" charset="0"/>
                                  </a:rPr>
                                </m:ctrlPr>
                              </m:sSubPr>
                              <m:e>
                                <m:r>
                                  <a:rPr lang="en-US" sz="2000" i="1" dirty="0">
                                    <a:solidFill>
                                      <a:srgbClr val="7030A0"/>
                                    </a:solidFill>
                                    <a:latin typeface="Cambria Math" panose="02040503050406030204" pitchFamily="18" charset="0"/>
                                  </a:rPr>
                                  <m:t>𝑎</m:t>
                                </m:r>
                              </m:e>
                              <m:sub>
                                <m:r>
                                  <a:rPr lang="en-US" sz="2000" i="1" dirty="0">
                                    <a:solidFill>
                                      <a:srgbClr val="7030A0"/>
                                    </a:solidFill>
                                    <a:latin typeface="Cambria Math" charset="0"/>
                                  </a:rPr>
                                  <m:t>𝑡</m:t>
                                </m:r>
                              </m:sub>
                            </m:sSub>
                          </m:e>
                        </m:d>
                        <m:r>
                          <a:rPr lang="en-US" sz="2000" i="1" dirty="0">
                            <a:solidFill>
                              <a:srgbClr val="7030A0"/>
                            </a:solidFill>
                            <a:latin typeface="Cambria Math" panose="02040503050406030204" pitchFamily="18" charset="0"/>
                          </a:rPr>
                          <m:t>+1)</m:t>
                        </m:r>
                      </m:e>
                    </m:nary>
                  </m:oMath>
                </a14:m>
                <a:r>
                  <a:rPr lang="en-US" sz="2000" dirty="0">
                    <a:solidFill>
                      <a:srgbClr val="7030A0"/>
                    </a:solidFill>
                    <a:latin typeface="Calibri" panose="020F0502020204030204" pitchFamily="34" charset="0"/>
                    <a:cs typeface="Calibri" panose="020F0502020204030204" pitchFamily="34" charset="0"/>
                  </a:rPr>
                  <a:t/>
                </a:r>
                <a:br>
                  <a:rPr lang="en-US" sz="2000" dirty="0">
                    <a:solidFill>
                      <a:srgbClr val="7030A0"/>
                    </a:solidFill>
                    <a:latin typeface="Calibri" panose="020F0502020204030204" pitchFamily="34" charset="0"/>
                    <a:cs typeface="Calibri" panose="020F0502020204030204" pitchFamily="34" charset="0"/>
                  </a:rPr>
                </a:br>
                <a:r>
                  <a:rPr lang="en-US" sz="2000" dirty="0">
                    <a:solidFill>
                      <a:srgbClr val="7030A0"/>
                    </a:solidFill>
                    <a:latin typeface="Calibri" panose="020F0502020204030204" pitchFamily="34" charset="0"/>
                    <a:cs typeface="Calibri" panose="020F0502020204030204" pitchFamily="34" charset="0"/>
                  </a:rPr>
                  <a:t>Set </a:t>
                </a:r>
                <a14:m>
                  <m:oMath xmlns:m="http://schemas.openxmlformats.org/officeDocument/2006/math">
                    <m:r>
                      <a:rPr lang="en-US" sz="2000" i="1">
                        <a:solidFill>
                          <a:srgbClr val="7030A0"/>
                        </a:solidFill>
                        <a:latin typeface="Cambria Math" panose="02040503050406030204" pitchFamily="18" charset="0"/>
                      </a:rPr>
                      <m:t>𝑒</m:t>
                    </m:r>
                    <m:d>
                      <m:dPr>
                        <m:begChr m:val="["/>
                        <m:endChr m:val="]"/>
                        <m:ctrlPr>
                          <a:rPr lang="en-US" sz="2000" i="1">
                            <a:solidFill>
                              <a:srgbClr val="7030A0"/>
                            </a:solidFill>
                            <a:latin typeface="Cambria Math" panose="02040503050406030204" pitchFamily="18" charset="0"/>
                          </a:rPr>
                        </m:ctrlPr>
                      </m:dPr>
                      <m:e>
                        <m:r>
                          <a:rPr lang="en-US" sz="2000" i="1">
                            <a:solidFill>
                              <a:srgbClr val="7030A0"/>
                            </a:solidFill>
                            <a:latin typeface="Cambria Math" panose="02040503050406030204" pitchFamily="18" charset="0"/>
                          </a:rPr>
                          <m:t>𝑖</m:t>
                        </m:r>
                        <m:r>
                          <a:rPr lang="en-US" sz="2000" i="1">
                            <a:solidFill>
                              <a:srgbClr val="7030A0"/>
                            </a:solidFill>
                            <a:latin typeface="Cambria Math" panose="02040503050406030204" pitchFamily="18" charset="0"/>
                          </a:rPr>
                          <m:t>,</m:t>
                        </m:r>
                        <m:r>
                          <a:rPr lang="en-US" sz="2000" i="1">
                            <a:solidFill>
                              <a:srgbClr val="7030A0"/>
                            </a:solidFill>
                            <a:latin typeface="Cambria Math" panose="02040503050406030204" pitchFamily="18" charset="0"/>
                          </a:rPr>
                          <m:t>𝑗</m:t>
                        </m:r>
                      </m:e>
                    </m:d>
                    <m:r>
                      <a:rPr lang="en-US" sz="2000">
                        <a:solidFill>
                          <a:srgbClr val="7030A0"/>
                        </a:solidFill>
                        <a:latin typeface="Cambria Math" panose="02040503050406030204" pitchFamily="18" charset="0"/>
                      </a:rPr>
                      <m:t>=</m:t>
                    </m:r>
                  </m:oMath>
                </a14:m>
                <a:r>
                  <a:rPr lang="en-US" sz="2000" dirty="0">
                    <a:solidFill>
                      <a:srgbClr val="7030A0"/>
                    </a:solidFill>
                    <a:latin typeface="Calibri" panose="020F0502020204030204" pitchFamily="34" charset="0"/>
                    <a:cs typeface="Calibri" panose="020F0502020204030204" pitchFamily="34" charset="0"/>
                  </a:rPr>
                  <a:t> the minimum cost of any BST on </a:t>
                </a:r>
                <a14:m>
                  <m:oMath xmlns:m="http://schemas.openxmlformats.org/officeDocument/2006/math">
                    <m:sSub>
                      <m:sSubPr>
                        <m:ctrlPr>
                          <a:rPr lang="en-US" sz="2000" i="1">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𝑎</m:t>
                        </m:r>
                      </m:e>
                      <m:sub>
                        <m:r>
                          <a:rPr lang="en-US" sz="2000" i="1">
                            <a:solidFill>
                              <a:srgbClr val="7030A0"/>
                            </a:solidFill>
                            <a:latin typeface="Cambria Math" panose="02040503050406030204" pitchFamily="18" charset="0"/>
                          </a:rPr>
                          <m:t>𝑖</m:t>
                        </m:r>
                      </m:sub>
                    </m:sSub>
                    <m:r>
                      <a:rPr lang="en-US" sz="2000" i="1">
                        <a:solidFill>
                          <a:srgbClr val="7030A0"/>
                        </a:solidFill>
                        <a:latin typeface="Cambria Math" panose="02040503050406030204" pitchFamily="18" charset="0"/>
                      </a:rPr>
                      <m:t>,…,</m:t>
                    </m:r>
                    <m:sSub>
                      <m:sSubPr>
                        <m:ctrlPr>
                          <a:rPr lang="en-US" sz="2000" i="1" smtClean="0">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𝑎</m:t>
                        </m:r>
                      </m:e>
                      <m:sub>
                        <m:r>
                          <a:rPr lang="en-US" sz="2000" i="1">
                            <a:solidFill>
                              <a:srgbClr val="7030A0"/>
                            </a:solidFill>
                            <a:latin typeface="Cambria Math" panose="02040503050406030204" pitchFamily="18" charset="0"/>
                          </a:rPr>
                          <m:t>𝑗</m:t>
                        </m:r>
                      </m:sub>
                    </m:sSub>
                  </m:oMath>
                </a14:m>
                <a:r>
                  <a:rPr lang="en-US" sz="2000" dirty="0">
                    <a:solidFill>
                      <a:srgbClr val="7030A0"/>
                    </a:solidFill>
                    <a:latin typeface="Calibri" panose="020F0502020204030204" pitchFamily="34" charset="0"/>
                    <a:cs typeface="Calibri" panose="020F0502020204030204" pitchFamily="34" charset="0"/>
                  </a:rPr>
                  <a:t>.    Want </a:t>
                </a:r>
                <a14:m>
                  <m:oMath xmlns:m="http://schemas.openxmlformats.org/officeDocument/2006/math">
                    <m:r>
                      <a:rPr lang="en-US" sz="2000" i="1">
                        <a:solidFill>
                          <a:srgbClr val="7030A0"/>
                        </a:solidFill>
                        <a:latin typeface="Cambria Math" panose="02040503050406030204" pitchFamily="18" charset="0"/>
                      </a:rPr>
                      <m:t>𝑒</m:t>
                    </m:r>
                    <m:d>
                      <m:dPr>
                        <m:begChr m:val="["/>
                        <m:endChr m:val="]"/>
                        <m:ctrlPr>
                          <a:rPr lang="en-US" sz="2000" i="1">
                            <a:solidFill>
                              <a:srgbClr val="7030A0"/>
                            </a:solidFill>
                            <a:latin typeface="Cambria Math" panose="02040503050406030204" pitchFamily="18" charset="0"/>
                          </a:rPr>
                        </m:ctrlPr>
                      </m:dPr>
                      <m:e>
                        <m:r>
                          <a:rPr lang="en-US" sz="2000" b="0" i="1" smtClean="0">
                            <a:solidFill>
                              <a:srgbClr val="7030A0"/>
                            </a:solidFill>
                            <a:latin typeface="Cambria Math" panose="02040503050406030204" pitchFamily="18" charset="0"/>
                          </a:rPr>
                          <m:t>1</m:t>
                        </m:r>
                        <m:r>
                          <a:rPr lang="en-US" sz="2000" i="1">
                            <a:solidFill>
                              <a:srgbClr val="7030A0"/>
                            </a:solidFill>
                            <a:latin typeface="Cambria Math" panose="02040503050406030204" pitchFamily="18" charset="0"/>
                          </a:rPr>
                          <m:t>,</m:t>
                        </m:r>
                        <m:r>
                          <a:rPr lang="en-US" sz="2000" b="0" i="1" smtClean="0">
                            <a:solidFill>
                              <a:srgbClr val="7030A0"/>
                            </a:solidFill>
                            <a:latin typeface="Cambria Math" panose="02040503050406030204" pitchFamily="18" charset="0"/>
                          </a:rPr>
                          <m:t>𝑛</m:t>
                        </m:r>
                      </m:e>
                    </m:d>
                  </m:oMath>
                </a14:m>
                <a:endParaRPr lang="en-US" sz="2000" dirty="0">
                  <a:solidFill>
                    <a:srgbClr val="7030A0"/>
                  </a:solidFill>
                  <a:latin typeface="Calibri" panose="020F0502020204030204" pitchFamily="34" charset="0"/>
                  <a:cs typeface="Calibri" panose="020F0502020204030204" pitchFamily="34" charset="0"/>
                </a:endParaRPr>
              </a:p>
            </p:txBody>
          </p:sp>
        </mc:Choice>
        <mc:Fallback xmlns="">
          <p:sp>
            <p:nvSpPr>
              <p:cNvPr id="12" name="TextBox 11">
                <a:extLst>
                  <a:ext uri="{FF2B5EF4-FFF2-40B4-BE49-F238E27FC236}">
                    <a16:creationId xmlns:a16="http://schemas.microsoft.com/office/drawing/2014/main" id="{8C728A74-3931-1944-9F96-34CEC5AD55B8}"/>
                  </a:ext>
                </a:extLst>
              </p:cNvPr>
              <p:cNvSpPr txBox="1">
                <a:spLocks noRot="1" noChangeAspect="1" noMove="1" noResize="1" noEditPoints="1" noAdjustHandles="1" noChangeArrowheads="1" noChangeShapeType="1" noTextEdit="1"/>
              </p:cNvSpPr>
              <p:nvPr/>
            </p:nvSpPr>
            <p:spPr>
              <a:xfrm>
                <a:off x="609600" y="3836479"/>
                <a:ext cx="8247356" cy="1528303"/>
              </a:xfrm>
              <a:prstGeom prst="rect">
                <a:avLst/>
              </a:prstGeom>
              <a:blipFill>
                <a:blip r:embed="rId4"/>
                <a:stretch>
                  <a:fillRect l="-770" b="-223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EF1BCF7-D9ED-B245-907A-8121F8DE8E3C}"/>
                  </a:ext>
                </a:extLst>
              </p:cNvPr>
              <p:cNvSpPr txBox="1"/>
              <p:nvPr/>
            </p:nvSpPr>
            <p:spPr>
              <a:xfrm>
                <a:off x="4419600" y="713732"/>
                <a:ext cx="914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l-GR" sz="2400" i="1" smtClean="0">
                          <a:solidFill>
                            <a:srgbClr val="008080"/>
                          </a:solidFill>
                          <a:latin typeface="Cambria Math" panose="02040503050406030204" pitchFamily="18" charset="0"/>
                          <a:ea typeface="Cambria Math" panose="02040503050406030204" pitchFamily="18" charset="0"/>
                        </a:rPr>
                        <m:t>Θ</m:t>
                      </m:r>
                      <m:r>
                        <a:rPr lang="el-GR" sz="2400" i="1" smtClean="0">
                          <a:solidFill>
                            <a:srgbClr val="008080"/>
                          </a:solidFill>
                          <a:latin typeface="Cambria Math" panose="02040503050406030204" pitchFamily="18" charset="0"/>
                          <a:ea typeface="Cambria Math" panose="02040503050406030204" pitchFamily="18" charset="0"/>
                        </a:rPr>
                        <m:t> </m:t>
                      </m:r>
                      <m:d>
                        <m:dPr>
                          <m:ctrlPr>
                            <a:rPr lang="en-US" sz="2400" b="0" i="1" smtClean="0">
                              <a:solidFill>
                                <a:srgbClr val="008080"/>
                              </a:solidFill>
                              <a:latin typeface="Cambria Math" panose="02040503050406030204" pitchFamily="18" charset="0"/>
                            </a:rPr>
                          </m:ctrlPr>
                        </m:dPr>
                        <m:e>
                          <m:sSup>
                            <m:sSupPr>
                              <m:ctrlPr>
                                <a:rPr lang="en-US" sz="2400" b="0" i="1" smtClean="0">
                                  <a:solidFill>
                                    <a:srgbClr val="008080"/>
                                  </a:solidFill>
                                  <a:latin typeface="Cambria Math" panose="02040503050406030204" pitchFamily="18" charset="0"/>
                                </a:rPr>
                              </m:ctrlPr>
                            </m:sSupPr>
                            <m:e>
                              <m:r>
                                <a:rPr lang="en-US" sz="2400" b="0" i="1" smtClean="0">
                                  <a:solidFill>
                                    <a:srgbClr val="008080"/>
                                  </a:solidFill>
                                  <a:latin typeface="Cambria Math" panose="02040503050406030204" pitchFamily="18" charset="0"/>
                                </a:rPr>
                                <m:t>𝑛</m:t>
                              </m:r>
                            </m:e>
                            <m:sup>
                              <m:r>
                                <a:rPr lang="en-US" sz="2400" b="0" i="1" smtClean="0">
                                  <a:solidFill>
                                    <a:srgbClr val="008080"/>
                                  </a:solidFill>
                                  <a:latin typeface="Cambria Math" panose="02040503050406030204" pitchFamily="18" charset="0"/>
                                </a:rPr>
                                <m:t>3</m:t>
                              </m:r>
                            </m:sup>
                          </m:sSup>
                        </m:e>
                      </m:d>
                    </m:oMath>
                  </m:oMathPara>
                </a14:m>
                <a:endParaRPr lang="en-US" sz="2400" dirty="0">
                  <a:solidFill>
                    <a:srgbClr val="008080"/>
                  </a:solidFill>
                </a:endParaRPr>
              </a:p>
            </p:txBody>
          </p:sp>
        </mc:Choice>
        <mc:Fallback xmlns="">
          <p:sp>
            <p:nvSpPr>
              <p:cNvPr id="13" name="TextBox 12">
                <a:extLst>
                  <a:ext uri="{FF2B5EF4-FFF2-40B4-BE49-F238E27FC236}">
                    <a16:creationId xmlns:a16="http://schemas.microsoft.com/office/drawing/2014/main" id="{4EF1BCF7-D9ED-B245-907A-8121F8DE8E3C}"/>
                  </a:ext>
                </a:extLst>
              </p:cNvPr>
              <p:cNvSpPr txBox="1">
                <a:spLocks noRot="1" noChangeAspect="1" noMove="1" noResize="1" noEditPoints="1" noAdjustHandles="1" noChangeArrowheads="1" noChangeShapeType="1" noTextEdit="1"/>
              </p:cNvSpPr>
              <p:nvPr/>
            </p:nvSpPr>
            <p:spPr>
              <a:xfrm>
                <a:off x="4419600" y="713732"/>
                <a:ext cx="914400" cy="461665"/>
              </a:xfrm>
              <a:prstGeom prst="rect">
                <a:avLst/>
              </a:prstGeom>
              <a:blipFill>
                <a:blip r:embed="rId5"/>
                <a:stretch>
                  <a:fillRect l="-1389" b="-18421"/>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F31C9F92-F878-094F-B346-B17277FBB681}"/>
              </a:ext>
            </a:extLst>
          </p:cNvPr>
          <p:cNvGrpSpPr/>
          <p:nvPr/>
        </p:nvGrpSpPr>
        <p:grpSpPr>
          <a:xfrm>
            <a:off x="6420117" y="1736068"/>
            <a:ext cx="2590392" cy="2228056"/>
            <a:chOff x="5198095" y="3390403"/>
            <a:chExt cx="2781674" cy="2346048"/>
          </a:xfrm>
        </p:grpSpPr>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259EBC7F-F596-034F-A023-FDCA3DA4ACBC}"/>
                    </a:ext>
                  </a:extLst>
                </p:cNvPr>
                <p:cNvSpPr>
                  <a:spLocks noChangeArrowheads="1"/>
                </p:cNvSpPr>
                <p:nvPr/>
              </p:nvSpPr>
              <p:spPr bwMode="auto">
                <a:xfrm>
                  <a:off x="6326803" y="3390403"/>
                  <a:ext cx="538417" cy="391646"/>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type="none" w="sm" len="sm"/>
                      <a:tailEnd type="none" w="sm" len="sm"/>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en-US" sz="1800" b="0" i="1" u="none" dirty="0" smtClean="0">
                                <a:latin typeface="Cambria Math" panose="02040503050406030204" pitchFamily="18" charset="0"/>
                              </a:rPr>
                            </m:ctrlPr>
                          </m:sSubPr>
                          <m:e>
                            <m:r>
                              <a:rPr lang="en-US" altLang="en-US" sz="1800" b="0" i="1" u="none" dirty="0" smtClean="0">
                                <a:latin typeface="Cambria Math" panose="02040503050406030204" pitchFamily="18" charset="0"/>
                              </a:rPr>
                              <m:t>𝑇</m:t>
                            </m:r>
                          </m:e>
                          <m:sub>
                            <m:r>
                              <a:rPr lang="en-US" altLang="en-US" sz="1800" b="0" i="1" u="none" dirty="0" smtClean="0">
                                <a:latin typeface="Cambria Math" panose="02040503050406030204" pitchFamily="18" charset="0"/>
                              </a:rPr>
                              <m:t>𝑖</m:t>
                            </m:r>
                            <m:r>
                              <a:rPr lang="en-US" altLang="en-US" sz="1800" b="0" i="1" u="none" dirty="0" smtClean="0">
                                <a:latin typeface="Cambria Math" panose="02040503050406030204" pitchFamily="18" charset="0"/>
                              </a:rPr>
                              <m:t>,</m:t>
                            </m:r>
                            <m:r>
                              <a:rPr lang="en-US" altLang="en-US" sz="1800" b="0" i="1" u="none" dirty="0" smtClean="0">
                                <a:latin typeface="Cambria Math" panose="02040503050406030204" pitchFamily="18" charset="0"/>
                              </a:rPr>
                              <m:t>𝑗</m:t>
                            </m:r>
                          </m:sub>
                        </m:sSub>
                      </m:oMath>
                    </m:oMathPara>
                  </a14:m>
                  <a:endParaRPr lang="en-US" altLang="en-US" sz="1800" i="1" u="none" baseline="-25000"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6326803" y="3390403"/>
                  <a:ext cx="538417" cy="391646"/>
                </a:xfrm>
                <a:prstGeom prst="rect">
                  <a:avLst/>
                </a:prstGeom>
                <a:blipFill rotWithShape="0">
                  <a:blip r:embed="rId6"/>
                  <a:stretch>
                    <a:fillRect b="-937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a:noFill/>
                    </a:rPr>
                    <a:t> </a:t>
                  </a:r>
                </a:p>
              </p:txBody>
            </p:sp>
          </mc:Fallback>
        </mc:AlternateContent>
        <p:grpSp>
          <p:nvGrpSpPr>
            <p:cNvPr id="17" name="Group 16">
              <a:extLst>
                <a:ext uri="{FF2B5EF4-FFF2-40B4-BE49-F238E27FC236}">
                  <a16:creationId xmlns:a16="http://schemas.microsoft.com/office/drawing/2014/main" id="{47280E3B-129F-ED4F-B154-AD2400228236}"/>
                </a:ext>
              </a:extLst>
            </p:cNvPr>
            <p:cNvGrpSpPr/>
            <p:nvPr/>
          </p:nvGrpSpPr>
          <p:grpSpPr>
            <a:xfrm>
              <a:off x="5198095" y="3833251"/>
              <a:ext cx="2781674" cy="1903200"/>
              <a:chOff x="5567709" y="3269509"/>
              <a:chExt cx="2781674" cy="1903200"/>
            </a:xfrm>
          </p:grpSpPr>
          <p:sp>
            <p:nvSpPr>
              <p:cNvPr id="18" name="AutoShape 4">
                <a:extLst>
                  <a:ext uri="{FF2B5EF4-FFF2-40B4-BE49-F238E27FC236}">
                    <a16:creationId xmlns:a16="http://schemas.microsoft.com/office/drawing/2014/main" id="{88C5BFB1-FF14-DA48-B90C-D514B041C818}"/>
                  </a:ext>
                </a:extLst>
              </p:cNvPr>
              <p:cNvSpPr>
                <a:spLocks noChangeArrowheads="1"/>
              </p:cNvSpPr>
              <p:nvPr/>
            </p:nvSpPr>
            <p:spPr bwMode="auto">
              <a:xfrm>
                <a:off x="5796309" y="3895325"/>
                <a:ext cx="914400" cy="990600"/>
              </a:xfrm>
              <a:prstGeom prst="flowChartExtract">
                <a:avLst/>
              </a:prstGeom>
              <a:ln>
                <a:solidFill>
                  <a:srgbClr val="008080"/>
                </a:solidFill>
                <a:headEnd type="none" w="sm" len="sm"/>
                <a:tailEnd type="none" w="sm" len="sm"/>
              </a:ln>
            </p:spPr>
            <p:style>
              <a:lnRef idx="2">
                <a:schemeClr val="accent2"/>
              </a:lnRef>
              <a:fillRef idx="1">
                <a:schemeClr val="lt1"/>
              </a:fillRef>
              <a:effectRef idx="0">
                <a:schemeClr val="accent2"/>
              </a:effectRef>
              <a:fontRef idx="minor">
                <a:schemeClr val="dk1"/>
              </a:fontRef>
            </p:style>
            <p:txBody>
              <a:bodyPr wrap="none"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en-US" altLang="en-US">
                  <a:solidFill>
                    <a:srgbClr val="FF0000"/>
                  </a:solidFill>
                </a:endParaRPr>
              </a:p>
            </p:txBody>
          </p:sp>
          <p:sp>
            <p:nvSpPr>
              <p:cNvPr id="19" name="AutoShape 5">
                <a:extLst>
                  <a:ext uri="{FF2B5EF4-FFF2-40B4-BE49-F238E27FC236}">
                    <a16:creationId xmlns:a16="http://schemas.microsoft.com/office/drawing/2014/main" id="{3A27A9D6-C5EA-BE4E-B247-EEB97D8A6BA2}"/>
                  </a:ext>
                </a:extLst>
              </p:cNvPr>
              <p:cNvSpPr>
                <a:spLocks noChangeArrowheads="1"/>
              </p:cNvSpPr>
              <p:nvPr/>
            </p:nvSpPr>
            <p:spPr bwMode="auto">
              <a:xfrm>
                <a:off x="7261505" y="3895325"/>
                <a:ext cx="914400" cy="990600"/>
              </a:xfrm>
              <a:prstGeom prst="flowChartExtract">
                <a:avLst/>
              </a:pr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wrap="none"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en-US" altLang="en-US"/>
              </a:p>
            </p:txBody>
          </p:sp>
          <p:sp>
            <p:nvSpPr>
              <p:cNvPr id="20" name="Oval 19">
                <a:extLst>
                  <a:ext uri="{FF2B5EF4-FFF2-40B4-BE49-F238E27FC236}">
                    <a16:creationId xmlns:a16="http://schemas.microsoft.com/office/drawing/2014/main" id="{F0DE1DC7-A06C-8C47-A901-E04B36E32C60}"/>
                  </a:ext>
                </a:extLst>
              </p:cNvPr>
              <p:cNvSpPr>
                <a:spLocks noChangeArrowheads="1"/>
              </p:cNvSpPr>
              <p:nvPr/>
            </p:nvSpPr>
            <p:spPr bwMode="auto">
              <a:xfrm>
                <a:off x="6786360" y="3283495"/>
                <a:ext cx="381000" cy="381000"/>
              </a:xfrm>
              <a:prstGeom prst="ellipse">
                <a:avLst/>
              </a:prstGeom>
              <a:solidFill>
                <a:srgbClr val="CCECFF"/>
              </a:solidFill>
              <a:ln w="12700">
                <a:solidFill>
                  <a:schemeClr val="tx1"/>
                </a:solidFill>
                <a:round/>
                <a:headEnd type="none" w="sm" len="sm"/>
                <a:tailEnd type="none" w="sm" len="sm"/>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dirty="0"/>
              </a:p>
            </p:txBody>
          </p:sp>
          <p:cxnSp>
            <p:nvCxnSpPr>
              <p:cNvPr id="21" name="AutoShape 7">
                <a:extLst>
                  <a:ext uri="{FF2B5EF4-FFF2-40B4-BE49-F238E27FC236}">
                    <a16:creationId xmlns:a16="http://schemas.microsoft.com/office/drawing/2014/main" id="{9BAC76BF-2F61-6441-B1B0-8E3E4FAAFFE2}"/>
                  </a:ext>
                </a:extLst>
              </p:cNvPr>
              <p:cNvCxnSpPr>
                <a:cxnSpLocks noChangeShapeType="1"/>
                <a:stCxn id="20" idx="3"/>
                <a:endCxn id="18" idx="0"/>
              </p:cNvCxnSpPr>
              <p:nvPr/>
            </p:nvCxnSpPr>
            <p:spPr bwMode="auto">
              <a:xfrm flipH="1">
                <a:off x="6253509" y="3608699"/>
                <a:ext cx="588647" cy="286626"/>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22" name="AutoShape 10">
                <a:extLst>
                  <a:ext uri="{FF2B5EF4-FFF2-40B4-BE49-F238E27FC236}">
                    <a16:creationId xmlns:a16="http://schemas.microsoft.com/office/drawing/2014/main" id="{935D275D-E196-934A-81A6-A592F89B3415}"/>
                  </a:ext>
                </a:extLst>
              </p:cNvPr>
              <p:cNvCxnSpPr>
                <a:cxnSpLocks noChangeShapeType="1"/>
                <a:stCxn id="20" idx="5"/>
                <a:endCxn id="19" idx="0"/>
              </p:cNvCxnSpPr>
              <p:nvPr/>
            </p:nvCxnSpPr>
            <p:spPr bwMode="auto">
              <a:xfrm>
                <a:off x="7111564" y="3608699"/>
                <a:ext cx="607141" cy="286626"/>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0B5EE705-FBD3-0E41-A6D8-86A6C1FBD51C}"/>
                      </a:ext>
                    </a:extLst>
                  </p:cNvPr>
                  <p:cNvSpPr>
                    <a:spLocks noChangeArrowheads="1"/>
                  </p:cNvSpPr>
                  <p:nvPr/>
                </p:nvSpPr>
                <p:spPr bwMode="auto">
                  <a:xfrm>
                    <a:off x="5567709" y="4809725"/>
                    <a:ext cx="414794" cy="362984"/>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type="none" w="sm" len="sm"/>
                        <a:tailEnd type="none" w="sm" len="sm"/>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en-US" sz="1800" i="1" u="none" dirty="0" smtClean="0">
                              <a:latin typeface="Cambria Math" panose="02040503050406030204" pitchFamily="18" charset="0"/>
                            </a:rPr>
                            <m:t>𝑎</m:t>
                          </m:r>
                          <m:r>
                            <a:rPr lang="en-US" altLang="en-US" sz="1800" i="1" u="none" baseline="-25000" dirty="0" err="1" smtClean="0">
                              <a:latin typeface="Cambria Math" panose="02040503050406030204" pitchFamily="18" charset="0"/>
                            </a:rPr>
                            <m:t>𝑖</m:t>
                          </m:r>
                        </m:oMath>
                      </m:oMathPara>
                    </a14:m>
                    <a:endParaRPr lang="en-US" altLang="en-US" sz="1800" i="1" u="none" baseline="-25000" dirty="0"/>
                  </a:p>
                </p:txBody>
              </p:sp>
            </mc:Choice>
            <mc:Fallback xmlns="">
              <p:sp>
                <p:nvSpPr>
                  <p:cNvPr id="11" name="Rectangle 10"/>
                  <p:cNvSpPr>
                    <a:spLocks noRot="1" noChangeAspect="1" noMove="1" noResize="1" noEditPoints="1" noAdjustHandles="1" noChangeArrowheads="1" noChangeShapeType="1" noTextEdit="1"/>
                  </p:cNvSpPr>
                  <p:nvPr/>
                </p:nvSpPr>
                <p:spPr bwMode="auto">
                  <a:xfrm>
                    <a:off x="5567709" y="4809725"/>
                    <a:ext cx="414794" cy="362984"/>
                  </a:xfrm>
                  <a:prstGeom prst="rect">
                    <a:avLst/>
                  </a:prstGeom>
                  <a:blipFill rotWithShape="0">
                    <a:blip r:embed="rId7"/>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901CC80C-1494-6A4B-A1E2-AAA6BA55E3F0}"/>
                      </a:ext>
                    </a:extLst>
                  </p:cNvPr>
                  <p:cNvSpPr>
                    <a:spLocks noChangeArrowheads="1"/>
                  </p:cNvSpPr>
                  <p:nvPr/>
                </p:nvSpPr>
                <p:spPr bwMode="auto">
                  <a:xfrm>
                    <a:off x="6340242" y="4798022"/>
                    <a:ext cx="696088" cy="362984"/>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type="none" w="sm" len="sm"/>
                        <a:tailEnd type="none" w="sm" len="sm"/>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en-US" sz="1800" b="0" i="1" u="none" dirty="0" smtClean="0">
                                  <a:latin typeface="Cambria Math" panose="02040503050406030204" pitchFamily="18" charset="0"/>
                                </a:rPr>
                              </m:ctrlPr>
                            </m:sSubPr>
                            <m:e>
                              <m:r>
                                <a:rPr lang="en-US" altLang="en-US" sz="1800" i="1" u="none" dirty="0" smtClean="0">
                                  <a:latin typeface="Cambria Math" panose="02040503050406030204" pitchFamily="18" charset="0"/>
                                </a:rPr>
                                <m:t>𝑎</m:t>
                              </m:r>
                            </m:e>
                            <m:sub>
                              <m:r>
                                <a:rPr lang="en-US" altLang="en-US" sz="1800" b="0" i="1" u="none" dirty="0" smtClean="0">
                                  <a:latin typeface="Cambria Math" panose="02040503050406030204" pitchFamily="18" charset="0"/>
                                </a:rPr>
                                <m:t>𝑘</m:t>
                              </m:r>
                              <m:r>
                                <a:rPr lang="en-US" altLang="en-US" sz="1800" b="0" i="1" u="none" dirty="0" smtClean="0">
                                  <a:latin typeface="Cambria Math" panose="02040503050406030204" pitchFamily="18" charset="0"/>
                                </a:rPr>
                                <m:t>−1</m:t>
                              </m:r>
                            </m:sub>
                          </m:sSub>
                        </m:oMath>
                      </m:oMathPara>
                    </a14:m>
                    <a:endParaRPr lang="en-US" altLang="en-US" sz="1800" i="1" u="none" baseline="-25000" dirty="0"/>
                  </a:p>
                </p:txBody>
              </p:sp>
            </mc:Choice>
            <mc:Fallback xmlns="">
              <p:sp>
                <p:nvSpPr>
                  <p:cNvPr id="12" name="Rectangle 11"/>
                  <p:cNvSpPr>
                    <a:spLocks noRot="1" noChangeAspect="1" noMove="1" noResize="1" noEditPoints="1" noAdjustHandles="1" noChangeArrowheads="1" noChangeShapeType="1" noTextEdit="1"/>
                  </p:cNvSpPr>
                  <p:nvPr/>
                </p:nvSpPr>
                <p:spPr bwMode="auto">
                  <a:xfrm>
                    <a:off x="6340242" y="4798022"/>
                    <a:ext cx="696088" cy="362984"/>
                  </a:xfrm>
                  <a:prstGeom prst="rect">
                    <a:avLst/>
                  </a:prstGeom>
                  <a:blipFill rotWithShape="0">
                    <a:blip r:embed="rId8"/>
                    <a:stretch>
                      <a:fillRect b="-339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9EB79635-20FD-2843-803C-5E0C113D8107}"/>
                      </a:ext>
                    </a:extLst>
                  </p:cNvPr>
                  <p:cNvSpPr>
                    <a:spLocks noChangeArrowheads="1"/>
                  </p:cNvSpPr>
                  <p:nvPr/>
                </p:nvSpPr>
                <p:spPr bwMode="auto">
                  <a:xfrm>
                    <a:off x="7002628" y="4809725"/>
                    <a:ext cx="696088" cy="362984"/>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type="none" w="sm" len="sm"/>
                        <a:tailEnd type="none" w="sm" len="sm"/>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en-US" sz="1800" b="0" i="1" u="none" dirty="0" smtClean="0">
                                  <a:latin typeface="Cambria Math" panose="02040503050406030204" pitchFamily="18" charset="0"/>
                                </a:rPr>
                              </m:ctrlPr>
                            </m:sSubPr>
                            <m:e>
                              <m:r>
                                <a:rPr lang="en-US" altLang="en-US" sz="1800" i="1" u="none" dirty="0" smtClean="0">
                                  <a:latin typeface="Cambria Math" panose="02040503050406030204" pitchFamily="18" charset="0"/>
                                </a:rPr>
                                <m:t>𝑎</m:t>
                              </m:r>
                            </m:e>
                            <m:sub>
                              <m:r>
                                <a:rPr lang="en-US" altLang="en-US" sz="1800" b="0" i="1" u="none" dirty="0" smtClean="0">
                                  <a:latin typeface="Cambria Math" panose="02040503050406030204" pitchFamily="18" charset="0"/>
                                </a:rPr>
                                <m:t>𝑘</m:t>
                              </m:r>
                              <m:r>
                                <a:rPr lang="en-US" altLang="en-US" sz="1800" b="0" i="1" u="none" dirty="0" smtClean="0">
                                  <a:latin typeface="Cambria Math" panose="02040503050406030204" pitchFamily="18" charset="0"/>
                                </a:rPr>
                                <m:t>+1</m:t>
                              </m:r>
                            </m:sub>
                          </m:sSub>
                        </m:oMath>
                      </m:oMathPara>
                    </a14:m>
                    <a:endParaRPr lang="en-US" altLang="en-US" sz="1800" i="1" u="none" baseline="-25000"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7002628" y="4809725"/>
                    <a:ext cx="696088" cy="362984"/>
                  </a:xfrm>
                  <a:prstGeom prst="rect">
                    <a:avLst/>
                  </a:prstGeom>
                  <a:blipFill rotWithShape="0">
                    <a:blip r:embed="rId9"/>
                    <a:stretch>
                      <a:fillRect b="-33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EAA75D5B-0D0C-D347-8FD5-887C9E2EF9AB}"/>
                      </a:ext>
                    </a:extLst>
                  </p:cNvPr>
                  <p:cNvSpPr>
                    <a:spLocks noChangeArrowheads="1"/>
                  </p:cNvSpPr>
                  <p:nvPr/>
                </p:nvSpPr>
                <p:spPr bwMode="auto">
                  <a:xfrm>
                    <a:off x="7929909" y="4809725"/>
                    <a:ext cx="419474" cy="362984"/>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type="none" w="sm" len="sm"/>
                        <a:tailEnd type="none" w="sm" len="sm"/>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en-US" sz="1800" i="1" u="none" dirty="0" smtClean="0">
                              <a:latin typeface="Cambria Math" panose="02040503050406030204" pitchFamily="18" charset="0"/>
                            </a:rPr>
                            <m:t>𝑎</m:t>
                          </m:r>
                          <m:r>
                            <a:rPr lang="en-US" altLang="en-US" sz="1800" i="1" u="none" baseline="-25000" dirty="0" err="1" smtClean="0">
                              <a:latin typeface="Cambria Math" panose="02040503050406030204" pitchFamily="18" charset="0"/>
                            </a:rPr>
                            <m:t>𝑗</m:t>
                          </m:r>
                        </m:oMath>
                      </m:oMathPara>
                    </a14:m>
                    <a:endParaRPr lang="en-US" altLang="en-US" sz="1800" i="1" u="none" baseline="-25000" dirty="0"/>
                  </a:p>
                </p:txBody>
              </p:sp>
            </mc:Choice>
            <mc:Fallback xmlns="">
              <p:sp>
                <p:nvSpPr>
                  <p:cNvPr id="14" name="Rectangle 13"/>
                  <p:cNvSpPr>
                    <a:spLocks noRot="1" noChangeAspect="1" noMove="1" noResize="1" noEditPoints="1" noAdjustHandles="1" noChangeArrowheads="1" noChangeShapeType="1" noTextEdit="1"/>
                  </p:cNvSpPr>
                  <p:nvPr/>
                </p:nvSpPr>
                <p:spPr bwMode="auto">
                  <a:xfrm>
                    <a:off x="7929909" y="4809725"/>
                    <a:ext cx="419474" cy="362984"/>
                  </a:xfrm>
                  <a:prstGeom prst="rect">
                    <a:avLst/>
                  </a:prstGeom>
                  <a:blipFill rotWithShape="0">
                    <a:blip r:embed="rId10"/>
                    <a:stretch>
                      <a:fillRect b="-133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48F0ABC8-4DB8-6642-8183-40047B80DC2A}"/>
                      </a:ext>
                    </a:extLst>
                  </p:cNvPr>
                  <p:cNvSpPr>
                    <a:spLocks noChangeArrowheads="1"/>
                  </p:cNvSpPr>
                  <p:nvPr/>
                </p:nvSpPr>
                <p:spPr bwMode="auto">
                  <a:xfrm>
                    <a:off x="5890195" y="4450051"/>
                    <a:ext cx="781240" cy="38151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type="none" w="sm" len="sm"/>
                        <a:tailEnd type="none" w="sm" len="sm"/>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en-US" sz="1800" b="0" i="1" u="none" dirty="0" smtClean="0">
                                  <a:latin typeface="Cambria Math" panose="02040503050406030204" pitchFamily="18" charset="0"/>
                                </a:rPr>
                              </m:ctrlPr>
                            </m:sSubPr>
                            <m:e>
                              <m:r>
                                <a:rPr lang="en-US" altLang="en-US" sz="1800" b="0" i="1" u="none" dirty="0" smtClean="0">
                                  <a:latin typeface="Cambria Math" panose="02040503050406030204" pitchFamily="18" charset="0"/>
                                </a:rPr>
                                <m:t>𝑇</m:t>
                              </m:r>
                            </m:e>
                            <m:sub>
                              <m:r>
                                <a:rPr lang="en-US" altLang="en-US" sz="1800" b="0" i="1" u="none" dirty="0" smtClean="0">
                                  <a:latin typeface="Cambria Math" panose="02040503050406030204" pitchFamily="18" charset="0"/>
                                </a:rPr>
                                <m:t>𝑖</m:t>
                              </m:r>
                              <m:r>
                                <a:rPr lang="en-US" altLang="en-US" sz="1800" b="0" i="1" u="none" dirty="0" smtClean="0">
                                  <a:latin typeface="Cambria Math" panose="02040503050406030204" pitchFamily="18" charset="0"/>
                                </a:rPr>
                                <m:t>,</m:t>
                              </m:r>
                              <m:r>
                                <a:rPr lang="en-US" altLang="en-US" sz="1800" b="0" i="1" u="none" dirty="0" smtClean="0">
                                  <a:latin typeface="Cambria Math" panose="02040503050406030204" pitchFamily="18" charset="0"/>
                                </a:rPr>
                                <m:t>𝑘</m:t>
                              </m:r>
                              <m:r>
                                <a:rPr lang="en-US" altLang="en-US" sz="1800" b="0" i="1" u="none" dirty="0" smtClean="0">
                                  <a:latin typeface="Cambria Math" panose="02040503050406030204" pitchFamily="18" charset="0"/>
                                </a:rPr>
                                <m:t>−1</m:t>
                              </m:r>
                            </m:sub>
                          </m:sSub>
                        </m:oMath>
                      </m:oMathPara>
                    </a14:m>
                    <a:endParaRPr lang="en-US" altLang="en-US" sz="1800" i="1" u="none" baseline="-25000" dirty="0"/>
                  </a:p>
                </p:txBody>
              </p:sp>
            </mc:Choice>
            <mc:Fallback xmlns="">
              <p:sp>
                <p:nvSpPr>
                  <p:cNvPr id="15" name="Rectangle 14"/>
                  <p:cNvSpPr>
                    <a:spLocks noRot="1" noChangeAspect="1" noMove="1" noResize="1" noEditPoints="1" noAdjustHandles="1" noChangeArrowheads="1" noChangeShapeType="1" noTextEdit="1"/>
                  </p:cNvSpPr>
                  <p:nvPr/>
                </p:nvSpPr>
                <p:spPr bwMode="auto">
                  <a:xfrm>
                    <a:off x="5890195" y="4450051"/>
                    <a:ext cx="781240" cy="381515"/>
                  </a:xfrm>
                  <a:prstGeom prst="rect">
                    <a:avLst/>
                  </a:prstGeom>
                  <a:blipFill rotWithShape="0">
                    <a:blip r:embed="rId11"/>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783754C3-A681-B241-84AD-ED871269800B}"/>
                      </a:ext>
                    </a:extLst>
                  </p:cNvPr>
                  <p:cNvSpPr>
                    <a:spLocks noChangeArrowheads="1"/>
                  </p:cNvSpPr>
                  <p:nvPr/>
                </p:nvSpPr>
                <p:spPr bwMode="auto">
                  <a:xfrm>
                    <a:off x="7339170" y="4420587"/>
                    <a:ext cx="800476" cy="391646"/>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type="none" w="sm" len="sm"/>
                        <a:tailEnd type="none" w="sm" len="sm"/>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en-US" sz="1800" b="0" i="1" u="none" dirty="0" smtClean="0">
                                  <a:latin typeface="Cambria Math" panose="02040503050406030204" pitchFamily="18" charset="0"/>
                                </a:rPr>
                              </m:ctrlPr>
                            </m:sSubPr>
                            <m:e>
                              <m:r>
                                <a:rPr lang="en-US" altLang="en-US" sz="1800" b="0" i="1" u="none" dirty="0" smtClean="0">
                                  <a:latin typeface="Cambria Math" panose="02040503050406030204" pitchFamily="18" charset="0"/>
                                </a:rPr>
                                <m:t>𝑇</m:t>
                              </m:r>
                            </m:e>
                            <m:sub>
                              <m:r>
                                <a:rPr lang="en-US" altLang="en-US" sz="1800" b="0" i="1" u="none" dirty="0" smtClean="0">
                                  <a:latin typeface="Cambria Math" panose="02040503050406030204" pitchFamily="18" charset="0"/>
                                </a:rPr>
                                <m:t>𝑘</m:t>
                              </m:r>
                              <m:r>
                                <a:rPr lang="en-US" altLang="en-US" sz="1800" b="0" i="1" u="none" dirty="0" smtClean="0">
                                  <a:latin typeface="Cambria Math" panose="02040503050406030204" pitchFamily="18" charset="0"/>
                                </a:rPr>
                                <m:t>+1,</m:t>
                              </m:r>
                              <m:r>
                                <a:rPr lang="en-US" altLang="en-US" sz="1800" b="0" i="1" u="none" dirty="0" smtClean="0">
                                  <a:latin typeface="Cambria Math" panose="02040503050406030204" pitchFamily="18" charset="0"/>
                                </a:rPr>
                                <m:t>𝑗</m:t>
                              </m:r>
                            </m:sub>
                          </m:sSub>
                        </m:oMath>
                      </m:oMathPara>
                    </a14:m>
                    <a:endParaRPr lang="en-US" altLang="en-US" sz="1800" i="1" u="none" baseline="-25000" dirty="0"/>
                  </a:p>
                </p:txBody>
              </p:sp>
            </mc:Choice>
            <mc:Fallback xmlns="">
              <p:sp>
                <p:nvSpPr>
                  <p:cNvPr id="16" name="Rectangle 15"/>
                  <p:cNvSpPr>
                    <a:spLocks noRot="1" noChangeAspect="1" noMove="1" noResize="1" noEditPoints="1" noAdjustHandles="1" noChangeArrowheads="1" noChangeShapeType="1" noTextEdit="1"/>
                  </p:cNvSpPr>
                  <p:nvPr/>
                </p:nvSpPr>
                <p:spPr bwMode="auto">
                  <a:xfrm>
                    <a:off x="7339170" y="4420587"/>
                    <a:ext cx="800476" cy="391646"/>
                  </a:xfrm>
                  <a:prstGeom prst="rect">
                    <a:avLst/>
                  </a:prstGeom>
                  <a:blipFill rotWithShape="0">
                    <a:blip r:embed="rId12"/>
                    <a:stretch>
                      <a:fillRect b="-781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286D980F-9E4F-9349-8A7B-EDFAC36810E1}"/>
                      </a:ext>
                    </a:extLst>
                  </p:cNvPr>
                  <p:cNvSpPr>
                    <a:spLocks noChangeArrowheads="1"/>
                  </p:cNvSpPr>
                  <p:nvPr/>
                </p:nvSpPr>
                <p:spPr bwMode="auto">
                  <a:xfrm>
                    <a:off x="6783748" y="3269509"/>
                    <a:ext cx="451086" cy="362984"/>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type="none" w="sm" len="sm"/>
                        <a:tailEnd type="none" w="sm" len="sm"/>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en-US" sz="1800" i="1" u="none" dirty="0" smtClean="0">
                              <a:latin typeface="Cambria Math" panose="02040503050406030204" pitchFamily="18" charset="0"/>
                            </a:rPr>
                            <m:t>𝑎</m:t>
                          </m:r>
                          <m:r>
                            <a:rPr lang="en-US" altLang="en-US" sz="1800" i="1" u="none" baseline="-25000" dirty="0" err="1" smtClean="0">
                              <a:latin typeface="Cambria Math" panose="02040503050406030204" pitchFamily="18" charset="0"/>
                            </a:rPr>
                            <m:t>𝑘</m:t>
                          </m:r>
                        </m:oMath>
                      </m:oMathPara>
                    </a14:m>
                    <a:endParaRPr lang="en-US" altLang="en-US" sz="1800" i="1" u="none" baseline="-25000" dirty="0"/>
                  </a:p>
                </p:txBody>
              </p:sp>
            </mc:Choice>
            <mc:Fallback xmlns="">
              <p:sp>
                <p:nvSpPr>
                  <p:cNvPr id="26" name="Rectangle 25"/>
                  <p:cNvSpPr>
                    <a:spLocks noRot="1" noChangeAspect="1" noMove="1" noResize="1" noEditPoints="1" noAdjustHandles="1" noChangeArrowheads="1" noChangeShapeType="1" noTextEdit="1"/>
                  </p:cNvSpPr>
                  <p:nvPr/>
                </p:nvSpPr>
                <p:spPr bwMode="auto">
                  <a:xfrm>
                    <a:off x="6783748" y="3269509"/>
                    <a:ext cx="451086" cy="362984"/>
                  </a:xfrm>
                  <a:prstGeom prst="rect">
                    <a:avLst/>
                  </a:prstGeom>
                  <a:blipFill rotWithShape="0">
                    <a:blip r:embed="rId13"/>
                    <a:stretch>
                      <a:fillRect b="-339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a:noFill/>
                      </a:rPr>
                      <a:t> </a:t>
                    </a:r>
                  </a:p>
                </p:txBody>
              </p:sp>
            </mc:Fallback>
          </mc:AlternateContent>
        </p:grpSp>
      </p:grpSp>
    </p:spTree>
    <p:extLst>
      <p:ext uri="{BB962C8B-B14F-4D97-AF65-F5344CB8AC3E}">
        <p14:creationId xmlns:p14="http://schemas.microsoft.com/office/powerpoint/2010/main" val="1994851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Problem From an Old Exam</a:t>
            </a:r>
          </a:p>
        </p:txBody>
      </p:sp>
      <p:sp>
        <p:nvSpPr>
          <p:cNvPr id="4" name="Slide Number Placeholder 3"/>
          <p:cNvSpPr>
            <a:spLocks noGrp="1"/>
          </p:cNvSpPr>
          <p:nvPr>
            <p:ph type="sldNum" sz="quarter" idx="10"/>
          </p:nvPr>
        </p:nvSpPr>
        <p:spPr/>
        <p:txBody>
          <a:bodyPr/>
          <a:lstStyle/>
          <a:p>
            <a:fld id="{2783EFA4-6284-4AB8-B3E7-5E7F2FB51AB8}" type="slidenum">
              <a:rPr lang="en-US" altLang="en-US" smtClean="0"/>
              <a:pPr/>
              <a:t>8</a:t>
            </a:fld>
            <a:endParaRPr lang="en-US" altLang="en-US" dirty="0"/>
          </a:p>
        </p:txBody>
      </p:sp>
      <p:sp>
        <p:nvSpPr>
          <p:cNvPr id="5" name="TextBox 4"/>
          <p:cNvSpPr txBox="1"/>
          <p:nvPr/>
        </p:nvSpPr>
        <p:spPr>
          <a:xfrm>
            <a:off x="350874" y="914400"/>
            <a:ext cx="8027582" cy="5632311"/>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1)  A message containing letters from A − Z is being encoded to numbers using the following mapping: </a:t>
            </a:r>
          </a:p>
          <a:p>
            <a:r>
              <a:rPr lang="en-US" sz="2400" dirty="0">
                <a:solidFill>
                  <a:srgbClr val="C00000"/>
                </a:solidFill>
                <a:latin typeface="Calibri" panose="020F0502020204030204" pitchFamily="34" charset="0"/>
                <a:cs typeface="Calibri" panose="020F0502020204030204" pitchFamily="34" charset="0"/>
              </a:rPr>
              <a:t>“A” → 1 </a:t>
            </a:r>
            <a:br>
              <a:rPr lang="en-US" sz="2400" dirty="0">
                <a:solidFill>
                  <a:srgbClr val="C00000"/>
                </a:solidFill>
                <a:latin typeface="Calibri" panose="020F0502020204030204" pitchFamily="34" charset="0"/>
                <a:cs typeface="Calibri" panose="020F0502020204030204" pitchFamily="34" charset="0"/>
              </a:rPr>
            </a:br>
            <a:r>
              <a:rPr lang="en-US" sz="2400" dirty="0">
                <a:solidFill>
                  <a:srgbClr val="C00000"/>
                </a:solidFill>
                <a:latin typeface="Calibri" panose="020F0502020204030204" pitchFamily="34" charset="0"/>
                <a:cs typeface="Calibri" panose="020F0502020204030204" pitchFamily="34" charset="0"/>
              </a:rPr>
              <a:t>“B” → 2</a:t>
            </a:r>
            <a:br>
              <a:rPr lang="en-US" sz="2400" dirty="0">
                <a:solidFill>
                  <a:srgbClr val="C00000"/>
                </a:solidFill>
                <a:latin typeface="Calibri" panose="020F0502020204030204" pitchFamily="34" charset="0"/>
                <a:cs typeface="Calibri" panose="020F0502020204030204" pitchFamily="34" charset="0"/>
              </a:rPr>
            </a:br>
            <a:r>
              <a:rPr lang="en-US" sz="2400" dirty="0">
                <a:solidFill>
                  <a:srgbClr val="C00000"/>
                </a:solidFill>
                <a:latin typeface="Calibri" panose="020F0502020204030204" pitchFamily="34" charset="0"/>
                <a:cs typeface="Calibri" panose="020F0502020204030204" pitchFamily="34" charset="0"/>
              </a:rPr>
              <a:t> . . . </a:t>
            </a:r>
            <a:br>
              <a:rPr lang="en-US" sz="2400" dirty="0">
                <a:solidFill>
                  <a:srgbClr val="C00000"/>
                </a:solidFill>
                <a:latin typeface="Calibri" panose="020F0502020204030204" pitchFamily="34" charset="0"/>
                <a:cs typeface="Calibri" panose="020F0502020204030204" pitchFamily="34" charset="0"/>
              </a:rPr>
            </a:br>
            <a:r>
              <a:rPr lang="en-US" sz="2400" dirty="0">
                <a:solidFill>
                  <a:srgbClr val="C00000"/>
                </a:solidFill>
                <a:latin typeface="Calibri" panose="020F0502020204030204" pitchFamily="34" charset="0"/>
                <a:cs typeface="Calibri" panose="020F0502020204030204" pitchFamily="34" charset="0"/>
              </a:rPr>
              <a:t>“Z” → 26 </a:t>
            </a:r>
          </a:p>
          <a:p>
            <a:endParaRPr lang="en-US" sz="2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Given an encoded message </a:t>
            </a:r>
            <a:r>
              <a:rPr lang="en-US" sz="2400" b="1" i="1" dirty="0">
                <a:latin typeface="Calibri" panose="020F0502020204030204" pitchFamily="34" charset="0"/>
                <a:cs typeface="Calibri" panose="020F0502020204030204" pitchFamily="34" charset="0"/>
              </a:rPr>
              <a:t>A</a:t>
            </a:r>
            <a:r>
              <a:rPr lang="en-US" sz="2400" b="1" dirty="0">
                <a:latin typeface="Calibri" panose="020F0502020204030204" pitchFamily="34" charset="0"/>
                <a:cs typeface="Calibri" panose="020F0502020204030204" pitchFamily="34" charset="0"/>
              </a:rPr>
              <a:t> containing </a:t>
            </a:r>
            <a:r>
              <a:rPr lang="en-US" sz="2400" b="1" i="1" dirty="0">
                <a:latin typeface="Calibri" panose="020F0502020204030204" pitchFamily="34" charset="0"/>
                <a:cs typeface="Calibri" panose="020F0502020204030204" pitchFamily="34" charset="0"/>
              </a:rPr>
              <a:t>n</a:t>
            </a:r>
            <a:r>
              <a:rPr lang="en-US" sz="2400" b="1" dirty="0">
                <a:latin typeface="Calibri" panose="020F0502020204030204" pitchFamily="34" charset="0"/>
                <a:cs typeface="Calibri" panose="020F0502020204030204" pitchFamily="34" charset="0"/>
              </a:rPr>
              <a:t> digits, design a </a:t>
            </a:r>
            <a:r>
              <a:rPr lang="en-US" sz="2400" b="1" i="1" dirty="0">
                <a:latin typeface="Calibri" panose="020F0502020204030204" pitchFamily="34" charset="0"/>
                <a:cs typeface="Calibri" panose="020F0502020204030204" pitchFamily="34" charset="0"/>
              </a:rPr>
              <a:t>O(n) </a:t>
            </a:r>
            <a:r>
              <a:rPr lang="en-US" sz="2400" b="1" dirty="0">
                <a:latin typeface="Calibri" panose="020F0502020204030204" pitchFamily="34" charset="0"/>
                <a:cs typeface="Calibri" panose="020F0502020204030204" pitchFamily="34" charset="0"/>
              </a:rPr>
              <a:t>time dynamic programming algorithm to determine the total number of ways to decode </a:t>
            </a:r>
            <a:r>
              <a:rPr lang="en-US" sz="2400" b="1" i="1" dirty="0">
                <a:latin typeface="Calibri" panose="020F0502020204030204" pitchFamily="34" charset="0"/>
                <a:cs typeface="Calibri" panose="020F0502020204030204" pitchFamily="34" charset="0"/>
              </a:rPr>
              <a:t>A</a:t>
            </a:r>
            <a:r>
              <a:rPr lang="en-US" sz="2400" b="1" dirty="0">
                <a:latin typeface="Calibri" panose="020F0502020204030204" pitchFamily="34" charset="0"/>
                <a:cs typeface="Calibri" panose="020F0502020204030204" pitchFamily="34" charset="0"/>
              </a:rPr>
              <a:t>.</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 For example, encoded message ”23”,  could be decoded as “BC”(2, 3) or “W”(23). </a:t>
            </a:r>
          </a:p>
          <a:p>
            <a:r>
              <a:rPr lang="en-US" sz="2400" dirty="0">
                <a:latin typeface="Calibri" panose="020F0502020204030204" pitchFamily="34" charset="0"/>
                <a:cs typeface="Calibri" panose="020F0502020204030204" pitchFamily="34" charset="0"/>
              </a:rPr>
              <a:t/>
            </a: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The number of ways to decode “23” is 2.</a:t>
            </a:r>
          </a:p>
        </p:txBody>
      </p:sp>
    </p:spTree>
    <p:extLst>
      <p:ext uri="{BB962C8B-B14F-4D97-AF65-F5344CB8AC3E}">
        <p14:creationId xmlns:p14="http://schemas.microsoft.com/office/powerpoint/2010/main" val="3339929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Problem From an Old Exam</a:t>
            </a:r>
          </a:p>
        </p:txBody>
      </p:sp>
      <p:sp>
        <p:nvSpPr>
          <p:cNvPr id="4" name="Slide Number Placeholder 3"/>
          <p:cNvSpPr>
            <a:spLocks noGrp="1"/>
          </p:cNvSpPr>
          <p:nvPr>
            <p:ph type="sldNum" sz="quarter" idx="10"/>
          </p:nvPr>
        </p:nvSpPr>
        <p:spPr/>
        <p:txBody>
          <a:bodyPr/>
          <a:lstStyle/>
          <a:p>
            <a:fld id="{2783EFA4-6284-4AB8-B3E7-5E7F2FB51AB8}" type="slidenum">
              <a:rPr lang="en-US" altLang="en-US" smtClean="0"/>
              <a:pPr/>
              <a:t>9</a:t>
            </a:fld>
            <a:endParaRPr lang="en-US" altLang="en-US" dirty="0"/>
          </a:p>
        </p:txBody>
      </p:sp>
      <p:sp>
        <p:nvSpPr>
          <p:cNvPr id="5" name="TextBox 4"/>
          <p:cNvSpPr txBox="1"/>
          <p:nvPr/>
        </p:nvSpPr>
        <p:spPr>
          <a:xfrm>
            <a:off x="372139" y="925032"/>
            <a:ext cx="8027582" cy="1938992"/>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1) </a:t>
            </a:r>
            <a:r>
              <a:rPr lang="en-US" sz="2400" dirty="0">
                <a:solidFill>
                  <a:srgbClr val="C00000"/>
                </a:solidFill>
                <a:latin typeface="Calibri" panose="020F0502020204030204" pitchFamily="34" charset="0"/>
                <a:cs typeface="Calibri" panose="020F0502020204030204" pitchFamily="34" charset="0"/>
              </a:rPr>
              <a:t>“A” → 1,    “B” → 2,   . . .,   “Z” → 26 </a:t>
            </a:r>
          </a:p>
          <a:p>
            <a:endParaRPr lang="en-US" sz="2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Given an encoded message </a:t>
            </a:r>
            <a:r>
              <a:rPr lang="en-US" sz="2400" b="1" i="1" dirty="0">
                <a:latin typeface="Calibri" panose="020F0502020204030204" pitchFamily="34" charset="0"/>
                <a:cs typeface="Calibri" panose="020F0502020204030204" pitchFamily="34" charset="0"/>
              </a:rPr>
              <a:t>A</a:t>
            </a:r>
            <a:r>
              <a:rPr lang="en-US" sz="2400" b="1" dirty="0">
                <a:latin typeface="Calibri" panose="020F0502020204030204" pitchFamily="34" charset="0"/>
                <a:cs typeface="Calibri" panose="020F0502020204030204" pitchFamily="34" charset="0"/>
              </a:rPr>
              <a:t> containing </a:t>
            </a:r>
            <a:r>
              <a:rPr lang="en-US" sz="2400" b="1" i="1" dirty="0">
                <a:latin typeface="Calibri" panose="020F0502020204030204" pitchFamily="34" charset="0"/>
                <a:cs typeface="Calibri" panose="020F0502020204030204" pitchFamily="34" charset="0"/>
              </a:rPr>
              <a:t>n</a:t>
            </a:r>
            <a:r>
              <a:rPr lang="en-US" sz="2400" b="1" dirty="0">
                <a:latin typeface="Calibri" panose="020F0502020204030204" pitchFamily="34" charset="0"/>
                <a:cs typeface="Calibri" panose="020F0502020204030204" pitchFamily="34" charset="0"/>
              </a:rPr>
              <a:t> digits in 1-9, design a </a:t>
            </a:r>
            <a:r>
              <a:rPr lang="en-US" sz="2400" b="1" i="1" dirty="0">
                <a:latin typeface="Calibri" panose="020F0502020204030204" pitchFamily="34" charset="0"/>
                <a:cs typeface="Calibri" panose="020F0502020204030204" pitchFamily="34" charset="0"/>
              </a:rPr>
              <a:t>O(n) </a:t>
            </a:r>
            <a:r>
              <a:rPr lang="en-US" sz="2400" b="1" dirty="0">
                <a:latin typeface="Calibri" panose="020F0502020204030204" pitchFamily="34" charset="0"/>
                <a:cs typeface="Calibri" panose="020F0502020204030204" pitchFamily="34" charset="0"/>
              </a:rPr>
              <a:t>time dynamic programming algorithm to determine the total number of ways to decode </a:t>
            </a:r>
            <a:r>
              <a:rPr lang="en-US" sz="2400" b="1" i="1" dirty="0">
                <a:latin typeface="Calibri" panose="020F0502020204030204" pitchFamily="34" charset="0"/>
                <a:cs typeface="Calibri" panose="020F0502020204030204" pitchFamily="34" charset="0"/>
              </a:rPr>
              <a:t>A</a:t>
            </a:r>
            <a:r>
              <a:rPr lang="en-US" sz="2400" b="1" dirty="0">
                <a:latin typeface="Calibri" panose="020F0502020204030204" pitchFamily="34" charset="0"/>
                <a:cs typeface="Calibri" panose="020F0502020204030204" pitchFamily="34" charset="0"/>
              </a:rPr>
              <a:t>.</a:t>
            </a:r>
          </a:p>
        </p:txBody>
      </p:sp>
      <mc:AlternateContent xmlns:mc="http://schemas.openxmlformats.org/markup-compatibility/2006" xmlns:a14="http://schemas.microsoft.com/office/drawing/2010/main">
        <mc:Choice Requires="a14">
          <p:sp>
            <p:nvSpPr>
              <p:cNvPr id="3" name="TextBox 2"/>
              <p:cNvSpPr txBox="1"/>
              <p:nvPr/>
            </p:nvSpPr>
            <p:spPr>
              <a:xfrm>
                <a:off x="372139" y="3104706"/>
                <a:ext cx="7921256"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Let  </a:t>
                </a:r>
                <a14:m>
                  <m:oMath xmlns:m="http://schemas.openxmlformats.org/officeDocument/2006/math">
                    <m:r>
                      <a:rPr lang="en-US" sz="2400" b="0" i="1" smtClean="0">
                        <a:latin typeface="Cambria Math" panose="02040503050406030204" pitchFamily="18" charset="0"/>
                        <a:cs typeface="Calibri" panose="020F0502020204030204" pitchFamily="34" charset="0"/>
                      </a:rPr>
                      <m:t>𝑑</m:t>
                    </m:r>
                    <m:r>
                      <a:rPr lang="en-US" sz="2400" b="0" i="1" smtClean="0">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𝑖</m:t>
                    </m:r>
                    <m:r>
                      <a:rPr lang="en-US" sz="2400" b="0" i="1" smtClean="0">
                        <a:latin typeface="Cambria Math" panose="02040503050406030204" pitchFamily="18" charset="0"/>
                        <a:cs typeface="Calibri" panose="020F0502020204030204" pitchFamily="34" charset="0"/>
                      </a:rPr>
                      <m:t>]</m:t>
                    </m:r>
                  </m:oMath>
                </a14:m>
                <a:r>
                  <a:rPr lang="en-US" sz="2400" dirty="0">
                    <a:latin typeface="Calibri" panose="020F0502020204030204" pitchFamily="34" charset="0"/>
                    <a:cs typeface="Calibri" panose="020F0502020204030204" pitchFamily="34" charset="0"/>
                  </a:rPr>
                  <a:t> be the total number of ways to decode A[1..i].  </a:t>
                </a:r>
              </a:p>
            </p:txBody>
          </p:sp>
        </mc:Choice>
        <mc:Fallback xmlns="">
          <p:sp>
            <p:nvSpPr>
              <p:cNvPr id="3" name="TextBox 2"/>
              <p:cNvSpPr txBox="1">
                <a:spLocks noRot="1" noChangeAspect="1" noMove="1" noResize="1" noEditPoints="1" noAdjustHandles="1" noChangeArrowheads="1" noChangeShapeType="1" noTextEdit="1"/>
              </p:cNvSpPr>
              <p:nvPr/>
            </p:nvSpPr>
            <p:spPr>
              <a:xfrm>
                <a:off x="372139" y="3104706"/>
                <a:ext cx="7921256" cy="461665"/>
              </a:xfrm>
              <a:prstGeom prst="rect">
                <a:avLst/>
              </a:prstGeom>
              <a:blipFill>
                <a:blip r:embed="rId2"/>
                <a:stretch>
                  <a:fillRect l="-1120" t="-5263" b="-26316"/>
                </a:stretch>
              </a:blipFill>
            </p:spPr>
            <p:txBody>
              <a:bodyPr/>
              <a:lstStyle/>
              <a:p>
                <a:r>
                  <a:rPr lang="en-US">
                    <a:noFill/>
                  </a:rPr>
                  <a:t> </a:t>
                </a:r>
              </a:p>
            </p:txBody>
          </p:sp>
        </mc:Fallback>
      </mc:AlternateContent>
      <p:cxnSp>
        <p:nvCxnSpPr>
          <p:cNvPr id="7" name="Straight Connector 6"/>
          <p:cNvCxnSpPr/>
          <p:nvPr/>
        </p:nvCxnSpPr>
        <p:spPr bwMode="auto">
          <a:xfrm>
            <a:off x="0" y="2864024"/>
            <a:ext cx="9144000" cy="0"/>
          </a:xfrm>
          <a:prstGeom prst="line">
            <a:avLst/>
          </a:prstGeom>
          <a:solidFill>
            <a:schemeClr val="accent1"/>
          </a:solidFill>
          <a:ln w="9525" cap="flat" cmpd="sng" algn="ctr">
            <a:solidFill>
              <a:schemeClr val="tx1"/>
            </a:solidFill>
            <a:prstDash val="solid"/>
            <a:round/>
            <a:headEnd type="none" w="med" len="me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mc:AlternateContent xmlns:mc="http://schemas.openxmlformats.org/markup-compatibility/2006" xmlns:a14="http://schemas.microsoft.com/office/drawing/2010/main">
        <mc:Choice Requires="a14">
          <p:sp>
            <p:nvSpPr>
              <p:cNvPr id="8" name="TextBox 7"/>
              <p:cNvSpPr txBox="1"/>
              <p:nvPr/>
            </p:nvSpPr>
            <p:spPr>
              <a:xfrm>
                <a:off x="372138" y="3637775"/>
                <a:ext cx="8240234" cy="830997"/>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Base Cases:  </a:t>
                </a:r>
              </a:p>
              <a:p>
                <a:r>
                  <a:rPr lang="en-US" sz="2400" dirty="0">
                    <a:latin typeface="Calibri" panose="020F0502020204030204" pitchFamily="34" charset="0"/>
                    <a:cs typeface="Calibri" panose="020F0502020204030204" pitchFamily="34" charset="0"/>
                  </a:rPr>
                  <a:t> </a:t>
                </a:r>
                <a14:m>
                  <m:oMath xmlns:m="http://schemas.openxmlformats.org/officeDocument/2006/math">
                    <m:r>
                      <a:rPr lang="en-US" sz="2400" b="0" i="1" smtClean="0">
                        <a:solidFill>
                          <a:srgbClr val="C00000"/>
                        </a:solidFill>
                        <a:latin typeface="Cambria Math" panose="02040503050406030204" pitchFamily="18" charset="0"/>
                        <a:cs typeface="Calibri" panose="020F0502020204030204" pitchFamily="34" charset="0"/>
                      </a:rPr>
                      <m:t>𝑑</m:t>
                    </m:r>
                    <m:d>
                      <m:dPr>
                        <m:begChr m:val="["/>
                        <m:endChr m:val="]"/>
                        <m:ctrlPr>
                          <a:rPr lang="en-US" sz="2400" b="0" i="1" smtClean="0">
                            <a:solidFill>
                              <a:srgbClr val="C00000"/>
                            </a:solidFill>
                            <a:latin typeface="Cambria Math" panose="02040503050406030204" pitchFamily="18" charset="0"/>
                            <a:cs typeface="Calibri" panose="020F0502020204030204" pitchFamily="34" charset="0"/>
                          </a:rPr>
                        </m:ctrlPr>
                      </m:dPr>
                      <m:e>
                        <m:r>
                          <a:rPr lang="en-US" sz="2400" b="0" i="1" smtClean="0">
                            <a:solidFill>
                              <a:srgbClr val="C00000"/>
                            </a:solidFill>
                            <a:latin typeface="Cambria Math" panose="02040503050406030204" pitchFamily="18" charset="0"/>
                            <a:cs typeface="Calibri" panose="020F0502020204030204" pitchFamily="34" charset="0"/>
                          </a:rPr>
                          <m:t>1</m:t>
                        </m:r>
                      </m:e>
                    </m:d>
                    <m:r>
                      <a:rPr lang="en-US" sz="2400" b="0" i="1" smtClean="0">
                        <a:solidFill>
                          <a:srgbClr val="C00000"/>
                        </a:solidFill>
                        <a:latin typeface="Cambria Math" panose="02040503050406030204" pitchFamily="18" charset="0"/>
                        <a:cs typeface="Calibri" panose="020F0502020204030204" pitchFamily="34" charset="0"/>
                      </a:rPr>
                      <m:t>=1</m:t>
                    </m:r>
                    <m:r>
                      <a:rPr lang="en-US" sz="2400" b="0" i="1" smtClean="0">
                        <a:latin typeface="Cambria Math" panose="02040503050406030204" pitchFamily="18" charset="0"/>
                        <a:cs typeface="Calibri" panose="020F0502020204030204" pitchFamily="34" charset="0"/>
                      </a:rPr>
                      <m:t>,</m:t>
                    </m:r>
                  </m:oMath>
                </a14:m>
                <a:r>
                  <a:rPr lang="en-US" sz="2400" dirty="0">
                    <a:latin typeface="Calibri" panose="020F0502020204030204" pitchFamily="34" charset="0"/>
                    <a:cs typeface="Calibri" panose="020F0502020204030204" pitchFamily="34" charset="0"/>
                  </a:rPr>
                  <a:t>  since there is only one way to decode the items </a:t>
                </a:r>
              </a:p>
            </p:txBody>
          </p:sp>
        </mc:Choice>
        <mc:Fallback xmlns="">
          <p:sp>
            <p:nvSpPr>
              <p:cNvPr id="8" name="TextBox 7"/>
              <p:cNvSpPr txBox="1">
                <a:spLocks noRot="1" noChangeAspect="1" noMove="1" noResize="1" noEditPoints="1" noAdjustHandles="1" noChangeArrowheads="1" noChangeShapeType="1" noTextEdit="1"/>
              </p:cNvSpPr>
              <p:nvPr/>
            </p:nvSpPr>
            <p:spPr>
              <a:xfrm>
                <a:off x="372138" y="3637775"/>
                <a:ext cx="8240234" cy="830997"/>
              </a:xfrm>
              <a:prstGeom prst="rect">
                <a:avLst/>
              </a:prstGeom>
              <a:blipFill>
                <a:blip r:embed="rId3"/>
                <a:stretch>
                  <a:fillRect l="-1109" t="-588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23109" y="5689291"/>
                <a:ext cx="7921256" cy="9161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C00000"/>
                          </a:solidFill>
                          <a:latin typeface="Cambria Math" panose="02040503050406030204" pitchFamily="18" charset="0"/>
                        </a:rPr>
                        <m:t>𝑑</m:t>
                      </m:r>
                      <m:d>
                        <m:dPr>
                          <m:begChr m:val="["/>
                          <m:endChr m:val="]"/>
                          <m:ctrlPr>
                            <a:rPr lang="en-US" sz="2400" b="0" i="1" smtClean="0">
                              <a:solidFill>
                                <a:srgbClr val="C00000"/>
                              </a:solidFill>
                              <a:latin typeface="Cambria Math" panose="02040503050406030204" pitchFamily="18" charset="0"/>
                            </a:rPr>
                          </m:ctrlPr>
                        </m:dPr>
                        <m:e>
                          <m:r>
                            <a:rPr lang="en-US" sz="2400" b="0" i="1" smtClean="0">
                              <a:solidFill>
                                <a:srgbClr val="C00000"/>
                              </a:solidFill>
                              <a:latin typeface="Cambria Math" panose="02040503050406030204" pitchFamily="18" charset="0"/>
                            </a:rPr>
                            <m:t>2</m:t>
                          </m:r>
                        </m:e>
                      </m:d>
                      <m:r>
                        <a:rPr lang="en-US" sz="2400" b="0" i="1" smtClean="0">
                          <a:solidFill>
                            <a:srgbClr val="C00000"/>
                          </a:solidFill>
                          <a:latin typeface="Cambria Math" panose="02040503050406030204" pitchFamily="18" charset="0"/>
                        </a:rPr>
                        <m:t>=</m:t>
                      </m:r>
                      <m:d>
                        <m:dPr>
                          <m:begChr m:val="{"/>
                          <m:endChr m:val=""/>
                          <m:ctrlPr>
                            <a:rPr lang="en-US" sz="2400" b="0" i="1" smtClean="0">
                              <a:solidFill>
                                <a:srgbClr val="C00000"/>
                              </a:solidFill>
                              <a:latin typeface="Cambria Math" panose="02040503050406030204" pitchFamily="18" charset="0"/>
                            </a:rPr>
                          </m:ctrlPr>
                        </m:dPr>
                        <m:e>
                          <m:m>
                            <m:mPr>
                              <m:mcs>
                                <m:mc>
                                  <m:mcPr>
                                    <m:count m:val="2"/>
                                    <m:mcJc m:val="center"/>
                                  </m:mcPr>
                                </m:mc>
                              </m:mcs>
                              <m:ctrlPr>
                                <a:rPr lang="en-US" sz="2400" b="0" i="1" smtClean="0">
                                  <a:solidFill>
                                    <a:srgbClr val="C00000"/>
                                  </a:solidFill>
                                  <a:latin typeface="Cambria Math" panose="02040503050406030204" pitchFamily="18" charset="0"/>
                                </a:rPr>
                              </m:ctrlPr>
                            </m:mPr>
                            <m:mr>
                              <m:e>
                                <m:r>
                                  <m:rPr>
                                    <m:brk m:alnAt="7"/>
                                  </m:rPr>
                                  <a:rPr lang="en-US" sz="2400" b="0" i="1" smtClean="0">
                                    <a:solidFill>
                                      <a:srgbClr val="C00000"/>
                                    </a:solidFill>
                                    <a:latin typeface="Cambria Math" panose="02040503050406030204" pitchFamily="18" charset="0"/>
                                  </a:rPr>
                                  <m:t>1</m:t>
                                </m:r>
                              </m:e>
                              <m:e>
                                <m:r>
                                  <m:rPr>
                                    <m:sty m:val="p"/>
                                  </m:rPr>
                                  <a:rPr lang="en-US" sz="2400" b="0" i="0" smtClean="0">
                                    <a:solidFill>
                                      <a:srgbClr val="C00000"/>
                                    </a:solidFill>
                                    <a:latin typeface="Cambria Math" panose="02040503050406030204" pitchFamily="18" charset="0"/>
                                  </a:rPr>
                                  <m:t>if</m:t>
                                </m:r>
                                <m:r>
                                  <a:rPr lang="en-US" sz="2400" b="0" i="1" smtClean="0">
                                    <a:solidFill>
                                      <a:srgbClr val="C00000"/>
                                    </a:solidFill>
                                    <a:latin typeface="Cambria Math" panose="02040503050406030204" pitchFamily="18" charset="0"/>
                                  </a:rPr>
                                  <m:t> 10 ∗</m:t>
                                </m:r>
                                <m:r>
                                  <a:rPr lang="en-US" sz="2400" b="0" i="1" smtClean="0">
                                    <a:solidFill>
                                      <a:srgbClr val="C00000"/>
                                    </a:solidFill>
                                    <a:latin typeface="Cambria Math" panose="02040503050406030204" pitchFamily="18" charset="0"/>
                                  </a:rPr>
                                  <m:t>𝐴</m:t>
                                </m:r>
                                <m:d>
                                  <m:dPr>
                                    <m:begChr m:val="["/>
                                    <m:endChr m:val="]"/>
                                    <m:ctrlPr>
                                      <a:rPr lang="en-US" sz="2400" b="0" i="1" smtClean="0">
                                        <a:solidFill>
                                          <a:srgbClr val="C00000"/>
                                        </a:solidFill>
                                        <a:latin typeface="Cambria Math" panose="02040503050406030204" pitchFamily="18" charset="0"/>
                                      </a:rPr>
                                    </m:ctrlPr>
                                  </m:dPr>
                                  <m:e>
                                    <m:r>
                                      <a:rPr lang="en-US" sz="2400" b="0" i="1" smtClean="0">
                                        <a:solidFill>
                                          <a:srgbClr val="C00000"/>
                                        </a:solidFill>
                                        <a:latin typeface="Cambria Math" panose="02040503050406030204" pitchFamily="18" charset="0"/>
                                      </a:rPr>
                                      <m:t>𝑖</m:t>
                                    </m:r>
                                    <m:r>
                                      <a:rPr lang="en-US" sz="2400" b="0" i="1" smtClean="0">
                                        <a:solidFill>
                                          <a:srgbClr val="C00000"/>
                                        </a:solidFill>
                                        <a:latin typeface="Cambria Math" panose="02040503050406030204" pitchFamily="18" charset="0"/>
                                      </a:rPr>
                                      <m:t>−1</m:t>
                                    </m:r>
                                  </m:e>
                                </m:d>
                                <m:r>
                                  <a:rPr lang="en-US" sz="2400" b="0" i="1" smtClean="0">
                                    <a:solidFill>
                                      <a:srgbClr val="C00000"/>
                                    </a:solidFill>
                                    <a:latin typeface="Cambria Math" panose="02040503050406030204" pitchFamily="18" charset="0"/>
                                  </a:rPr>
                                  <m:t>+</m:t>
                                </m:r>
                                <m:r>
                                  <a:rPr lang="en-US" sz="2400" b="0" i="1" smtClean="0">
                                    <a:solidFill>
                                      <a:srgbClr val="C00000"/>
                                    </a:solidFill>
                                    <a:latin typeface="Cambria Math" panose="02040503050406030204" pitchFamily="18" charset="0"/>
                                  </a:rPr>
                                  <m:t>𝐴</m:t>
                                </m:r>
                                <m:d>
                                  <m:dPr>
                                    <m:begChr m:val="["/>
                                    <m:endChr m:val="]"/>
                                    <m:ctrlPr>
                                      <a:rPr lang="en-US" sz="2400" b="0" i="1" smtClean="0">
                                        <a:solidFill>
                                          <a:srgbClr val="C00000"/>
                                        </a:solidFill>
                                        <a:latin typeface="Cambria Math" panose="02040503050406030204" pitchFamily="18" charset="0"/>
                                      </a:rPr>
                                    </m:ctrlPr>
                                  </m:dPr>
                                  <m:e>
                                    <m:r>
                                      <a:rPr lang="en-US" sz="2400" b="0" i="1" smtClean="0">
                                        <a:solidFill>
                                          <a:srgbClr val="C00000"/>
                                        </a:solidFill>
                                        <a:latin typeface="Cambria Math" panose="02040503050406030204" pitchFamily="18" charset="0"/>
                                      </a:rPr>
                                      <m:t>𝑖</m:t>
                                    </m:r>
                                  </m:e>
                                </m:d>
                                <m:r>
                                  <a:rPr lang="en-US" sz="2400" b="0" i="1" smtClean="0">
                                    <a:solidFill>
                                      <a:srgbClr val="C00000"/>
                                    </a:solidFill>
                                    <a:latin typeface="Cambria Math" panose="02040503050406030204" pitchFamily="18" charset="0"/>
                                  </a:rPr>
                                  <m:t>&gt;26</m:t>
                                </m:r>
                              </m:e>
                            </m:mr>
                            <m:mr>
                              <m:e>
                                <m:r>
                                  <a:rPr lang="en-US" sz="2400" b="0" i="1" smtClean="0">
                                    <a:solidFill>
                                      <a:srgbClr val="C00000"/>
                                    </a:solidFill>
                                    <a:latin typeface="Cambria Math" panose="02040503050406030204" pitchFamily="18" charset="0"/>
                                  </a:rPr>
                                  <m:t>2</m:t>
                                </m:r>
                              </m:e>
                              <m:e>
                                <m:r>
                                  <m:rPr>
                                    <m:sty m:val="p"/>
                                  </m:rPr>
                                  <a:rPr lang="en-US" sz="2400" b="0" i="0" smtClean="0">
                                    <a:solidFill>
                                      <a:srgbClr val="C00000"/>
                                    </a:solidFill>
                                    <a:latin typeface="Cambria Math" panose="02040503050406030204" pitchFamily="18" charset="0"/>
                                  </a:rPr>
                                  <m:t>otherwise</m:t>
                                </m:r>
                              </m:e>
                            </m:mr>
                          </m:m>
                        </m:e>
                      </m:d>
                    </m:oMath>
                  </m:oMathPara>
                </a14:m>
                <a:endParaRPr lang="en-US" sz="2400" dirty="0">
                  <a:solidFill>
                    <a:srgbClr val="C0000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223109" y="5689291"/>
                <a:ext cx="7921256" cy="916148"/>
              </a:xfrm>
              <a:prstGeom prst="rect">
                <a:avLst/>
              </a:prstGeom>
              <a:blipFill>
                <a:blip r:embed="rId4"/>
                <a:stretch>
                  <a:fillRect/>
                </a:stretch>
              </a:blipFill>
            </p:spPr>
            <p:txBody>
              <a:bodyPr/>
              <a:lstStyle/>
              <a:p>
                <a:r>
                  <a:rPr lang="en-US">
                    <a:noFill/>
                  </a:rPr>
                  <a:t> </a:t>
                </a:r>
              </a:p>
            </p:txBody>
          </p:sp>
        </mc:Fallback>
      </mc:AlternateContent>
      <p:sp>
        <p:nvSpPr>
          <p:cNvPr id="13" name="TextBox 12"/>
          <p:cNvSpPr txBox="1"/>
          <p:nvPr/>
        </p:nvSpPr>
        <p:spPr>
          <a:xfrm>
            <a:off x="489098" y="4710223"/>
            <a:ext cx="7804297" cy="830997"/>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Working through the possibilities (checking whether  A[1 2] can encode a single letter or not, shows</a:t>
            </a:r>
          </a:p>
        </p:txBody>
      </p:sp>
    </p:spTree>
    <p:extLst>
      <p:ext uri="{BB962C8B-B14F-4D97-AF65-F5344CB8AC3E}">
        <p14:creationId xmlns:p14="http://schemas.microsoft.com/office/powerpoint/2010/main" val="1245513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2" grpId="0"/>
      <p:bldP spid="13" grpId="0"/>
    </p:bldLst>
  </p:timing>
</p:sld>
</file>

<file path=ppt/theme/theme1.xml><?xml version="1.0" encoding="utf-8"?>
<a:theme xmlns:a="http://schemas.openxmlformats.org/drawingml/2006/main" name="Theme1">
  <a:themeElements>
    <a:clrScheme name="alg-design 7">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660066"/>
      </a:folHlink>
    </a:clrScheme>
    <a:fontScheme name="alg-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altLang="en-US" sz="1600" b="0" i="0" u="none" strike="noStrike" cap="none" normalizeH="0" baseline="0" smtClean="0">
            <a:ln>
              <a:noFill/>
            </a:ln>
            <a:solidFill>
              <a:schemeClr val="tx1"/>
            </a:solidFill>
            <a:effectLst/>
            <a:latin typeface="Comic Sans MS" pitchFamily="92" charset="0"/>
          </a:defRPr>
        </a:defPPr>
      </a:lstStyle>
    </a:spDef>
    <a:lnDef>
      <a:spPr bwMode="auto">
        <a:solidFill>
          <a:schemeClr val="accent1"/>
        </a:solidFill>
        <a:ln w="9525" cap="flat" cmpd="sng" algn="ctr">
          <a:solidFill>
            <a:schemeClr val="tx1"/>
          </a:solidFill>
          <a:prstDash val="solid"/>
          <a:round/>
          <a:headEnd type="none" w="med" len="me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a:lstStyle/>
    </a:lnDef>
  </a:objectDefaults>
  <a:extraClrSchemeLst>
    <a:extraClrScheme>
      <a:clrScheme name="alg-design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alg-design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alg-design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alg-design 4">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CC"/>
        </a:folHlink>
      </a:clrScheme>
      <a:clrMap bg1="lt1" tx1="dk1" bg2="lt2" tx2="dk2" accent1="accent1" accent2="accent2" accent3="accent3" accent4="accent4" accent5="accent5" accent6="accent6" hlink="hlink" folHlink="folHlink"/>
    </a:extraClrScheme>
    <a:extraClrScheme>
      <a:clrScheme name="alg-design 5">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660066"/>
        </a:folHlink>
      </a:clrScheme>
      <a:clrMap bg1="lt1" tx1="dk1" bg2="lt2" tx2="dk2" accent1="accent1" accent2="accent2" accent3="accent3" accent4="accent4" accent5="accent5" accent6="accent6" hlink="hlink" folHlink="folHlink"/>
    </a:extraClrScheme>
    <a:extraClrScheme>
      <a:clrScheme name="alg-design 6">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FF"/>
        </a:folHlink>
      </a:clrScheme>
      <a:clrMap bg1="lt1" tx1="dk1" bg2="lt2" tx2="dk2" accent1="accent1" accent2="accent2" accent3="accent3" accent4="accent4" accent5="accent5" accent6="accent6" hlink="hlink" folHlink="folHlink"/>
    </a:extraClrScheme>
    <a:extraClrScheme>
      <a:clrScheme name="alg-design 7">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late.pptx" id="{AA307B08-B0FC-4A26-B9FC-0617943E04F9}" vid="{10C92630-FE6C-4CC0-8A49-508ECFFFA09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2337</TotalTime>
  <Words>1138</Words>
  <Application>Microsoft Office PowerPoint</Application>
  <PresentationFormat>On-screen Show (4:3)</PresentationFormat>
  <Paragraphs>211</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Cambria</vt:lpstr>
      <vt:lpstr>Cambria Math</vt:lpstr>
      <vt:lpstr>Comic Sans MS</vt:lpstr>
      <vt:lpstr>Monotype Sorts</vt:lpstr>
      <vt:lpstr>Wingdings</vt:lpstr>
      <vt:lpstr>Theme1</vt:lpstr>
      <vt:lpstr>COMP3711:  Extra DP Review</vt:lpstr>
      <vt:lpstr>What is DP</vt:lpstr>
      <vt:lpstr>Some Recurrences</vt:lpstr>
      <vt:lpstr>More Recurrences</vt:lpstr>
      <vt:lpstr>More Recurrences</vt:lpstr>
      <vt:lpstr>More Recurrences</vt:lpstr>
      <vt:lpstr>More Recurrences</vt:lpstr>
      <vt:lpstr>A Problem From an Old Exam</vt:lpstr>
      <vt:lpstr>A Problem From an Old Exam</vt:lpstr>
      <vt:lpstr>A Problem From an Old Exam</vt:lpstr>
      <vt:lpstr>A Problem From an Old Exam</vt:lpstr>
      <vt:lpstr>Another Problem From an Old Exam</vt:lpstr>
      <vt:lpstr>Recall Old Tutorial Question</vt:lpstr>
      <vt:lpstr>Solution to Tutorial Question</vt:lpstr>
      <vt:lpstr>Solution to Tutorial Question</vt:lpstr>
      <vt:lpstr>PowerPoint Presentation</vt:lpstr>
      <vt:lpstr>Back to Problem From an Old Exam</vt:lpstr>
      <vt:lpstr>Solution</vt:lpstr>
      <vt:lpstr>Solution</vt:lpstr>
      <vt:lpstr>Solution</vt:lpstr>
      <vt:lpstr>Dynamic Programming: Summary</vt:lpstr>
    </vt:vector>
  </TitlesOfParts>
  <Company>Dell Computer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 Algorithms</dc:title>
  <dc:creator>Yilei WANG</dc:creator>
  <cp:lastModifiedBy>user</cp:lastModifiedBy>
  <cp:revision>151</cp:revision>
  <cp:lastPrinted>2005-06-06T18:11:37Z</cp:lastPrinted>
  <dcterms:created xsi:type="dcterms:W3CDTF">2018-02-04T08:10:11Z</dcterms:created>
  <dcterms:modified xsi:type="dcterms:W3CDTF">2019-04-16T15:19:10Z</dcterms:modified>
</cp:coreProperties>
</file>