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0" r:id="rId1"/>
  </p:sldMasterIdLst>
  <p:notesMasterIdLst>
    <p:notesMasterId r:id="rId8"/>
  </p:notesMasterIdLst>
  <p:handoutMasterIdLst>
    <p:handoutMasterId r:id="rId9"/>
  </p:handoutMasterIdLst>
  <p:sldIdLst>
    <p:sldId id="432" r:id="rId2"/>
    <p:sldId id="440" r:id="rId3"/>
    <p:sldId id="460" r:id="rId4"/>
    <p:sldId id="455" r:id="rId5"/>
    <p:sldId id="461" r:id="rId6"/>
    <p:sldId id="462" r:id="rId7"/>
  </p:sldIdLst>
  <p:sldSz cx="9144000" cy="6858000" type="screen4x3"/>
  <p:notesSz cx="9269413" cy="7019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0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003399"/>
    <a:srgbClr val="FFFFFF"/>
    <a:srgbClr val="336699"/>
    <a:srgbClr val="CC0000"/>
    <a:srgbClr val="9D5B9D"/>
    <a:srgbClr val="990033"/>
    <a:srgbClr val="008080"/>
    <a:srgbClr val="0099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5" autoAdjust="0"/>
    <p:restoredTop sz="94927" autoAdjust="0"/>
  </p:normalViewPr>
  <p:slideViewPr>
    <p:cSldViewPr snapToGrid="0">
      <p:cViewPr varScale="1">
        <p:scale>
          <a:sx n="136" d="100"/>
          <a:sy n="136" d="100"/>
        </p:scale>
        <p:origin x="276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846" y="-90"/>
      </p:cViewPr>
      <p:guideLst>
        <p:guide orient="horz" pos="2210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4625" y="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algn="r"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fld id="{DC037533-458B-414A-8D0F-0DE1A6BB431A}" type="datetime1">
              <a:rPr lang="en-US" altLang="en-US"/>
              <a:pPr>
                <a:defRPr/>
              </a:pPr>
              <a:t>2/5/18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750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4625" y="666750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algn="r" defTabSz="931863">
              <a:defRPr kumimoji="0" sz="1200"/>
            </a:lvl1pPr>
          </a:lstStyle>
          <a:p>
            <a:fld id="{F9082A74-49A7-44F7-913E-05C358C151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406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483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33750"/>
            <a:ext cx="6796087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algn="r"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fld id="{F4EBE423-FA4C-4109-A680-B64E132339E4}" type="datetime1">
              <a:rPr lang="en-US" altLang="en-US"/>
              <a:pPr>
                <a:defRPr/>
              </a:pPr>
              <a:t>2/5/18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750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6750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algn="r" defTabSz="931863">
              <a:defRPr kumimoji="0" sz="1200"/>
            </a:lvl1pPr>
          </a:lstStyle>
          <a:p>
            <a:fld id="{5BCA9B7E-301E-4610-AC58-1837AACCBF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2477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A9B7E-301E-4610-AC58-1837AACCBFA5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7765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0581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C85E8F-AEDC-4434-AF61-CBF3EC12808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60392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83FDAE-D57C-46AD-911C-7CF5F31AEEA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8017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83EFA4-6284-4AB8-B3E7-5E7F2FB51AB8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80656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EAFFC3-0C30-4563-8F05-E03C50B9DFE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8380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614F17-CE23-4720-B844-8A549BD96506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74192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5D1D61-2D6A-4081-AD15-3E7FA526351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57722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95C211-9645-4D05-B941-BF70B00C14F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42827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8C0595-9900-4D45-AFB5-2A852F3A7600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3639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8BBDFB-9B7A-4FFA-A99C-1661A35E9CC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3435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535C9C-A170-49F1-8126-8FEF22035894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91070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A9B7374D-636F-48DF-88AE-6A92757C8362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21383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en-US"/>
              <a:t>COMP </a:t>
            </a:r>
            <a:r>
              <a:rPr lang="en-US" altLang="en-US" smtClean="0"/>
              <a:t>3711</a:t>
            </a:r>
            <a:endParaRPr lang="en-US" altLang="en-US" dirty="0"/>
          </a:p>
        </p:txBody>
      </p:sp>
      <p:sp>
        <p:nvSpPr>
          <p:cNvPr id="3077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algn="ctr"/>
            <a:r>
              <a:rPr lang="en-US" altLang="en-US" sz="2400" dirty="0"/>
              <a:t>Bubble Sort</a:t>
            </a:r>
          </a:p>
        </p:txBody>
      </p:sp>
      <p:sp>
        <p:nvSpPr>
          <p:cNvPr id="3075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51672499-C5F6-49BF-8E06-07C6AE842E46}" type="slidenum">
              <a:rPr lang="en-US" altLang="en-US" sz="800"/>
              <a:pPr/>
              <a:t>1</a:t>
            </a:fld>
            <a:endParaRPr lang="en-US" altLang="en-US" sz="1400"/>
          </a:p>
        </p:txBody>
      </p:sp>
      <p:sp>
        <p:nvSpPr>
          <p:cNvPr id="7" name="Subtitle 5"/>
          <p:cNvSpPr txBox="1">
            <a:spLocks/>
          </p:cNvSpPr>
          <p:nvPr/>
        </p:nvSpPr>
        <p:spPr bwMode="auto">
          <a:xfrm>
            <a:off x="1033463" y="4564063"/>
            <a:ext cx="7162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algn="l" defTabSz="915988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 sz="16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>
                <a:solidFill>
                  <a:schemeClr val="tx1"/>
                </a:solidFill>
                <a:latin typeface="+mn-lt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>
                <a:solidFill>
                  <a:schemeClr val="tx1"/>
                </a:solidFill>
                <a:latin typeface="+mn-lt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defRPr/>
            </a:pPr>
            <a:endParaRPr lang="en-US" sz="1800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Sorting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914400"/>
                <a:ext cx="8354939" cy="2534970"/>
              </a:xfrm>
            </p:spPr>
            <p:txBody>
              <a:bodyPr/>
              <a:lstStyle/>
              <a:p>
                <a:r>
                  <a:rPr lang="en-US" dirty="0"/>
                  <a:t>Input: </a:t>
                </a:r>
                <a:r>
                  <a:rPr lang="en-US" dirty="0">
                    <a:solidFill>
                      <a:schemeClr val="tx1"/>
                    </a:solidFill>
                  </a:rPr>
                  <a:t>An array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elements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[4 1 8 2 5] 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Output: </a:t>
                </a:r>
                <a:r>
                  <a:rPr lang="en-US" dirty="0">
                    <a:solidFill>
                      <a:schemeClr val="tx1"/>
                    </a:solidFill>
                  </a:rPr>
                  <a:t>Array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elements in sorted order (ascending)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[1 2 4 5 8]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914400"/>
                <a:ext cx="8354939" cy="2534970"/>
              </a:xfrm>
              <a:blipFill rotWithShape="0">
                <a:blip r:embed="rId2"/>
                <a:stretch>
                  <a:fillRect l="-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70014-C03A-4F5C-B593-181E144B0C59}" type="slidenum">
              <a:rPr lang="en-US" altLang="en-US" smtClean="0"/>
              <a:pPr/>
              <a:t>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8814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914400"/>
                <a:ext cx="8354939" cy="892629"/>
              </a:xfrm>
            </p:spPr>
            <p:txBody>
              <a:bodyPr/>
              <a:lstStyle/>
              <a:p>
                <a:r>
                  <a:rPr lang="en-US" dirty="0"/>
                  <a:t>Input: </a:t>
                </a:r>
                <a:r>
                  <a:rPr lang="en-US" dirty="0">
                    <a:solidFill>
                      <a:schemeClr val="tx1"/>
                    </a:solidFill>
                  </a:rPr>
                  <a:t>An array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elements</a:t>
                </a:r>
              </a:p>
              <a:p>
                <a:r>
                  <a:rPr lang="en-US" dirty="0"/>
                  <a:t>Output: </a:t>
                </a:r>
                <a:r>
                  <a:rPr lang="en-US" dirty="0">
                    <a:solidFill>
                      <a:schemeClr val="tx1"/>
                    </a:solidFill>
                  </a:rPr>
                  <a:t>Array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elements in sorted order (ascending)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914400"/>
                <a:ext cx="8354939" cy="892629"/>
              </a:xfrm>
              <a:blipFill rotWithShape="0">
                <a:blip r:embed="rId3"/>
                <a:stretch>
                  <a:fillRect l="-584" b="-10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70014-C03A-4F5C-B593-181E144B0C59}" type="slidenum">
              <a:rPr lang="en-US" altLang="en-US" smtClean="0"/>
              <a:pPr/>
              <a:t>3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7"/>
              <p:cNvSpPr txBox="1">
                <a:spLocks noChangeArrowheads="1"/>
              </p:cNvSpPr>
              <p:nvPr/>
            </p:nvSpPr>
            <p:spPr bwMode="auto">
              <a:xfrm>
                <a:off x="4932211" y="1959429"/>
                <a:ext cx="4113256" cy="25321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Bubble-Sort(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</m:oMath>
                </a14:m>
                <a:r>
                  <a:rPr lang="en-US" altLang="en-US" b="1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repeat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𝑠𝑤𝑎𝑝𝑝𝑒𝑑</m:t>
                    </m:r>
                    <m:r>
                      <a:rPr lang="en-US" altLang="en-US" b="1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 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i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←1</m:t>
                    </m:r>
                  </m:oMath>
                </a14:m>
                <a:r>
                  <a:rPr lang="en-US" altLang="en-US" i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i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to</a:t>
                </a:r>
                <a:r>
                  <a:rPr lang="en-US" altLang="en-US" i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</m:t>
                    </m:r>
                  </m:oMath>
                </a14:m>
                <a:endParaRPr lang="en-US" altLang="en-US" i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latin typeface="Cambria Math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+1]</m:t>
                    </m:r>
                  </m:oMath>
                </a14:m>
                <a:r>
                  <a:rPr lang="en-US" altLang="en-US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i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swap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b="1" i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+1]</m:t>
                    </m:r>
                  </m:oMath>
                </a14:m>
                <a:endParaRPr lang="en-US" altLang="en-US" i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𝑠𝑤𝑎𝑝𝑝𝑒𝑑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 </m:t>
                    </m:r>
                  </m:oMath>
                </a14:m>
                <a:r>
                  <a:rPr lang="en-US" altLang="en-US" b="1" i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i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until not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𝑠𝑤𝑎𝑝𝑝𝑒𝑑</m:t>
                    </m:r>
                  </m:oMath>
                </a14:m>
                <a:endParaRPr lang="en-US" altLang="en-US" i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2211" y="1959429"/>
                <a:ext cx="4113256" cy="2532103"/>
              </a:xfrm>
              <a:prstGeom prst="rect">
                <a:avLst/>
              </a:prstGeom>
              <a:blipFill rotWithShape="0">
                <a:blip r:embed="rId4"/>
                <a:stretch>
                  <a:fillRect b="-481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77800" y="5227191"/>
                <a:ext cx="867228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  <a:r>
                  <a:rPr lang="en-US" baseline="30000" dirty="0"/>
                  <a:t>st</a:t>
                </a:r>
                <a:r>
                  <a:rPr lang="en-US" dirty="0"/>
                  <a:t> Pass:   ( </a:t>
                </a:r>
                <a:r>
                  <a:rPr lang="en-US" dirty="0">
                    <a:solidFill>
                      <a:srgbClr val="C00000"/>
                    </a:solidFill>
                  </a:rPr>
                  <a:t>4 1</a:t>
                </a:r>
                <a:r>
                  <a:rPr lang="en-US" dirty="0"/>
                  <a:t> 8 2 5 )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( 1 </a:t>
                </a:r>
                <a:r>
                  <a:rPr lang="en-US" dirty="0">
                    <a:solidFill>
                      <a:srgbClr val="336699"/>
                    </a:solidFill>
                  </a:rPr>
                  <a:t>4 8</a:t>
                </a:r>
                <a:r>
                  <a:rPr lang="en-US" dirty="0"/>
                  <a:t> 2 5 )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( 1 4</a:t>
                </a:r>
                <a:r>
                  <a:rPr lang="en-US" dirty="0">
                    <a:solidFill>
                      <a:srgbClr val="C00000"/>
                    </a:solidFill>
                  </a:rPr>
                  <a:t> 8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2</a:t>
                </a:r>
                <a:r>
                  <a:rPr lang="en-US" dirty="0"/>
                  <a:t> 5 )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( 1 4 2 </a:t>
                </a:r>
                <a:r>
                  <a:rPr lang="en-US" dirty="0">
                    <a:solidFill>
                      <a:srgbClr val="C00000"/>
                    </a:solidFill>
                  </a:rPr>
                  <a:t>8 5</a:t>
                </a:r>
                <a:r>
                  <a:rPr lang="en-US" dirty="0"/>
                  <a:t> )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( 1 4 2 </a:t>
                </a:r>
                <a:r>
                  <a:rPr lang="en-US" dirty="0">
                    <a:solidFill>
                      <a:schemeClr val="bg2"/>
                    </a:solidFill>
                  </a:rPr>
                  <a:t>5 8</a:t>
                </a:r>
                <a:r>
                  <a:rPr lang="en-US" dirty="0"/>
                  <a:t> </a:t>
                </a:r>
                <a:r>
                  <a:rPr lang="en-US"/>
                  <a:t>) </a:t>
                </a:r>
                <a:r>
                  <a:rPr lang="en-US" smtClean="0"/>
                  <a:t> </a:t>
                </a:r>
                <a:endParaRPr lang="en-US" dirty="0"/>
              </a:p>
              <a:p>
                <a:r>
                  <a:rPr lang="en-US" dirty="0"/>
                  <a:t>2</a:t>
                </a:r>
                <a:r>
                  <a:rPr lang="en-US" baseline="30000" dirty="0"/>
                  <a:t>nd</a:t>
                </a:r>
                <a:r>
                  <a:rPr lang="en-US" dirty="0"/>
                  <a:t> Pass:  ( </a:t>
                </a:r>
                <a:r>
                  <a:rPr lang="en-US" dirty="0">
                    <a:solidFill>
                      <a:srgbClr val="336699"/>
                    </a:solidFill>
                  </a:rPr>
                  <a:t>1 4 </a:t>
                </a:r>
                <a:r>
                  <a:rPr lang="en-US" dirty="0"/>
                  <a:t>2 5 8 )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( 1 </a:t>
                </a:r>
                <a:r>
                  <a:rPr lang="en-US" dirty="0">
                    <a:solidFill>
                      <a:srgbClr val="CC0000"/>
                    </a:solidFill>
                  </a:rPr>
                  <a:t>4 2</a:t>
                </a:r>
                <a:r>
                  <a:rPr lang="en-US" dirty="0"/>
                  <a:t> 5 8 )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( 1 2 </a:t>
                </a:r>
                <a:r>
                  <a:rPr lang="en-US" dirty="0">
                    <a:solidFill>
                      <a:srgbClr val="336699"/>
                    </a:solidFill>
                  </a:rPr>
                  <a:t>4 5</a:t>
                </a:r>
                <a:r>
                  <a:rPr lang="en-US" dirty="0"/>
                  <a:t> 8 )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( 1 2 4 </a:t>
                </a:r>
                <a:r>
                  <a:rPr lang="en-US" dirty="0">
                    <a:solidFill>
                      <a:srgbClr val="336699"/>
                    </a:solidFill>
                  </a:rPr>
                  <a:t>5 8 </a:t>
                </a:r>
                <a:r>
                  <a:rPr lang="en-US" dirty="0"/>
                  <a:t>) </a:t>
                </a:r>
              </a:p>
              <a:p>
                <a:r>
                  <a:rPr lang="en-US" dirty="0"/>
                  <a:t>3</a:t>
                </a:r>
                <a:r>
                  <a:rPr lang="en-US" baseline="30000" dirty="0"/>
                  <a:t>rd</a:t>
                </a:r>
                <a:r>
                  <a:rPr lang="en-US" dirty="0"/>
                  <a:t>  Pass: ( </a:t>
                </a:r>
                <a:r>
                  <a:rPr lang="en-US" dirty="0">
                    <a:solidFill>
                      <a:srgbClr val="336699"/>
                    </a:solidFill>
                  </a:rPr>
                  <a:t>1 2</a:t>
                </a:r>
                <a:r>
                  <a:rPr lang="en-US" dirty="0"/>
                  <a:t> 4 5 8 )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( 1 </a:t>
                </a:r>
                <a:r>
                  <a:rPr lang="en-US" dirty="0">
                    <a:solidFill>
                      <a:srgbClr val="336699"/>
                    </a:solidFill>
                  </a:rPr>
                  <a:t>2 4</a:t>
                </a:r>
                <a:r>
                  <a:rPr lang="en-US" dirty="0"/>
                  <a:t> 5 8 )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( 1 2 </a:t>
                </a:r>
                <a:r>
                  <a:rPr lang="en-US" dirty="0">
                    <a:solidFill>
                      <a:srgbClr val="336699"/>
                    </a:solidFill>
                  </a:rPr>
                  <a:t>4 5</a:t>
                </a:r>
                <a:r>
                  <a:rPr lang="en-US" dirty="0"/>
                  <a:t> 8 )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( 1 2 4 </a:t>
                </a:r>
                <a:r>
                  <a:rPr lang="en-US" dirty="0">
                    <a:solidFill>
                      <a:srgbClr val="336699"/>
                    </a:solidFill>
                  </a:rPr>
                  <a:t>5 8</a:t>
                </a:r>
                <a:r>
                  <a:rPr lang="en-US" dirty="0"/>
                  <a:t> )</a:t>
                </a:r>
              </a:p>
              <a:p>
                <a:endParaRPr lang="en-US" dirty="0"/>
              </a:p>
              <a:p>
                <a:r>
                  <a:rPr lang="en-US" dirty="0"/>
                  <a:t>3</a:t>
                </a:r>
                <a:r>
                  <a:rPr lang="en-US" baseline="30000" dirty="0"/>
                  <a:t>rd</a:t>
                </a:r>
                <a:r>
                  <a:rPr lang="en-US" dirty="0"/>
                  <a:t> Pass had no swaps, so terminate.  Array is sorted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" y="5227191"/>
                <a:ext cx="8672286" cy="1569660"/>
              </a:xfrm>
              <a:prstGeom prst="rect">
                <a:avLst/>
              </a:prstGeom>
              <a:blipFill rotWithShape="0">
                <a:blip r:embed="rId5"/>
                <a:stretch>
                  <a:fillRect l="-351" t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2605245"/>
            <a:ext cx="45792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(*) Walk through all items from first to last</a:t>
            </a:r>
          </a:p>
          <a:p>
            <a:pPr lvl="1"/>
            <a:r>
              <a:rPr lang="en-US" dirty="0"/>
              <a:t>Compare each item to its successor</a:t>
            </a:r>
          </a:p>
          <a:p>
            <a:pPr lvl="1"/>
            <a:r>
              <a:rPr lang="en-US" dirty="0"/>
              <a:t>If they are in wrong order, swap them</a:t>
            </a:r>
          </a:p>
          <a:p>
            <a:pPr lvl="1"/>
            <a:r>
              <a:rPr lang="en-US" dirty="0"/>
              <a:t>If any item was swapped go to (*)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9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of bubble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914400"/>
                <a:ext cx="8166847" cy="2169459"/>
              </a:xfrm>
            </p:spPr>
            <p:txBody>
              <a:bodyPr/>
              <a:lstStyle/>
              <a:p>
                <a:r>
                  <a:rPr lang="en-US" dirty="0"/>
                  <a:t>Claim: </a:t>
                </a:r>
                <a:r>
                  <a:rPr lang="en-US" dirty="0">
                    <a:solidFill>
                      <a:schemeClr val="tx1"/>
                    </a:solidFill>
                  </a:rPr>
                  <a:t>When bubble sort terminates, the array must be sorted.</a:t>
                </a:r>
              </a:p>
              <a:p>
                <a:r>
                  <a:rPr lang="en-US" dirty="0"/>
                  <a:t>Proof:</a:t>
                </a:r>
                <a:r>
                  <a:rPr lang="en-US" dirty="0">
                    <a:solidFill>
                      <a:schemeClr val="tx1"/>
                    </a:solidFill>
                  </a:rPr>
                  <a:t> Trivial.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The algorithm terminates only if the last pass did not swap any pair, i.e.,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 …,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/>
                </a:r>
                <a:br>
                  <a:rPr lang="en-US" dirty="0">
                    <a:solidFill>
                      <a:srgbClr val="FF0000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That is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/>
                </a:r>
                <a:br>
                  <a:rPr lang="en-US" dirty="0">
                    <a:solidFill>
                      <a:srgbClr val="FF0000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914400"/>
                <a:ext cx="8166847" cy="2169459"/>
              </a:xfrm>
              <a:blipFill>
                <a:blip r:embed="rId2"/>
                <a:stretch>
                  <a:fillRect l="-622" b="-4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4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9611" y="3496657"/>
                <a:ext cx="8184777" cy="3247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eaLnBrk="1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</a:pPr>
                <a:r>
                  <a:rPr lang="en-US" sz="1800" kern="0" dirty="0">
                    <a:solidFill>
                      <a:srgbClr val="003399"/>
                    </a:solidFill>
                    <a:latin typeface="Comic Sans MS"/>
                  </a:rPr>
                  <a:t>Claim: </a:t>
                </a:r>
                <a:r>
                  <a:rPr lang="en-US" sz="1800" kern="0" dirty="0">
                    <a:solidFill>
                      <a:srgbClr val="000000"/>
                    </a:solidFill>
                    <a:latin typeface="Comic Sans MS"/>
                  </a:rPr>
                  <a:t>Bubble sort terminates after at most </a:t>
                </a:r>
                <a14:m>
                  <m:oMath xmlns:m="http://schemas.openxmlformats.org/officeDocument/2006/math">
                    <m:r>
                      <a:rPr lang="en-US" sz="18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kern="0" dirty="0">
                    <a:solidFill>
                      <a:srgbClr val="000000"/>
                    </a:solidFill>
                    <a:latin typeface="Comic Sans MS"/>
                  </a:rPr>
                  <a:t> passes.</a:t>
                </a:r>
              </a:p>
              <a:p>
                <a:pPr lvl="0" eaLnBrk="1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</a:pPr>
                <a:r>
                  <a:rPr lang="en-US" sz="1800" kern="0" dirty="0">
                    <a:solidFill>
                      <a:srgbClr val="003399"/>
                    </a:solidFill>
                    <a:latin typeface="Comic Sans MS"/>
                  </a:rPr>
                  <a:t>Proof:</a:t>
                </a:r>
                <a:r>
                  <a:rPr lang="en-US" sz="1800" kern="0" dirty="0">
                    <a:solidFill>
                      <a:srgbClr val="000000"/>
                    </a:solidFill>
                    <a:latin typeface="Comic Sans MS"/>
                  </a:rPr>
                  <a:t> </a:t>
                </a:r>
              </a:p>
              <a:p>
                <a:pPr marL="346075" lvl="1" indent="-231775" eaLnBrk="1" hangingPunct="1">
                  <a:lnSpc>
                    <a:spcPts val="2600"/>
                  </a:lnSpc>
                  <a:buClr>
                    <a:srgbClr val="000000"/>
                  </a:buClr>
                  <a:buSzPct val="35000"/>
                  <a:buFont typeface="Monotype Sorts" pitchFamily="92" charset="2"/>
                  <a:buChar char="n"/>
                </a:pPr>
                <a:r>
                  <a:rPr lang="en-US" sz="1800" kern="0" dirty="0">
                    <a:solidFill>
                      <a:srgbClr val="000000"/>
                    </a:solidFill>
                    <a:latin typeface="Comic Sans MS"/>
                  </a:rPr>
                  <a:t>After the 1</a:t>
                </a:r>
                <a:r>
                  <a:rPr lang="en-US" sz="1800" kern="0" baseline="30000" dirty="0">
                    <a:solidFill>
                      <a:srgbClr val="000000"/>
                    </a:solidFill>
                    <a:latin typeface="Comic Sans MS"/>
                  </a:rPr>
                  <a:t>st</a:t>
                </a:r>
                <a:r>
                  <a:rPr lang="en-US" sz="1800" kern="0" dirty="0">
                    <a:solidFill>
                      <a:srgbClr val="000000"/>
                    </a:solidFill>
                    <a:latin typeface="Comic Sans MS"/>
                  </a:rPr>
                  <a:t> pass, the largest element must be at </a:t>
                </a:r>
                <a14:m>
                  <m:oMath xmlns:m="http://schemas.openxmlformats.org/officeDocument/2006/math">
                    <m:r>
                      <a:rPr lang="en-US" sz="18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kern="0" dirty="0">
                    <a:solidFill>
                      <a:srgbClr val="000000"/>
                    </a:solidFill>
                    <a:latin typeface="Comic Sans MS"/>
                  </a:rPr>
                  <a:t>, and it will not be swapped any more.</a:t>
                </a:r>
              </a:p>
              <a:p>
                <a:pPr marL="346075" lvl="1" indent="-231775" eaLnBrk="1" hangingPunct="1">
                  <a:lnSpc>
                    <a:spcPts val="2600"/>
                  </a:lnSpc>
                  <a:buClr>
                    <a:srgbClr val="000000"/>
                  </a:buClr>
                  <a:buSzPct val="35000"/>
                  <a:buFont typeface="Monotype Sorts" pitchFamily="92" charset="2"/>
                  <a:buChar char="n"/>
                </a:pPr>
                <a:r>
                  <a:rPr lang="en-US" sz="1800" kern="0" dirty="0">
                    <a:solidFill>
                      <a:srgbClr val="000000"/>
                    </a:solidFill>
                    <a:latin typeface="Comic Sans MS"/>
                  </a:rPr>
                  <a:t>After the 2</a:t>
                </a:r>
                <a:r>
                  <a:rPr lang="en-US" sz="1800" kern="0" baseline="30000" dirty="0">
                    <a:solidFill>
                      <a:srgbClr val="000000"/>
                    </a:solidFill>
                    <a:latin typeface="Comic Sans MS"/>
                  </a:rPr>
                  <a:t>nd</a:t>
                </a:r>
                <a:r>
                  <a:rPr lang="en-US" sz="1800" kern="0" dirty="0">
                    <a:solidFill>
                      <a:srgbClr val="000000"/>
                    </a:solidFill>
                    <a:latin typeface="Comic Sans MS"/>
                  </a:rPr>
                  <a:t> pass, the 2</a:t>
                </a:r>
                <a:r>
                  <a:rPr lang="en-US" sz="1800" kern="0" baseline="30000" dirty="0">
                    <a:solidFill>
                      <a:srgbClr val="000000"/>
                    </a:solidFill>
                    <a:latin typeface="Comic Sans MS"/>
                  </a:rPr>
                  <a:t>nd</a:t>
                </a:r>
                <a:r>
                  <a:rPr lang="en-US" sz="1800" kern="0" dirty="0">
                    <a:solidFill>
                      <a:srgbClr val="000000"/>
                    </a:solidFill>
                    <a:latin typeface="Comic Sans MS"/>
                  </a:rPr>
                  <a:t> largest element must be at </a:t>
                </a:r>
                <a14:m>
                  <m:oMath xmlns:m="http://schemas.openxmlformats.org/officeDocument/2006/math">
                    <m:r>
                      <a:rPr lang="en-US" sz="18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1800" kern="0" dirty="0">
                    <a:solidFill>
                      <a:srgbClr val="000000"/>
                    </a:solidFill>
                    <a:latin typeface="Comic Sans MS"/>
                  </a:rPr>
                  <a:t>, and it will not be swapped any more.</a:t>
                </a:r>
              </a:p>
              <a:p>
                <a:pPr marL="346075" lvl="1" indent="-231775" eaLnBrk="1" hangingPunct="1">
                  <a:lnSpc>
                    <a:spcPts val="2600"/>
                  </a:lnSpc>
                  <a:buClr>
                    <a:srgbClr val="000000"/>
                  </a:buClr>
                  <a:buSzPct val="35000"/>
                  <a:buFont typeface="Monotype Sorts" pitchFamily="92" charset="2"/>
                  <a:buChar char="n"/>
                </a:pPr>
                <a:r>
                  <a:rPr lang="en-US" sz="1800" kern="0" dirty="0">
                    <a:solidFill>
                      <a:srgbClr val="000000"/>
                    </a:solidFill>
                    <a:latin typeface="Comic Sans MS"/>
                  </a:rPr>
                  <a:t>…</a:t>
                </a:r>
              </a:p>
              <a:p>
                <a:pPr marL="346075" lvl="1" indent="-231775" eaLnBrk="1" hangingPunct="1">
                  <a:lnSpc>
                    <a:spcPts val="2600"/>
                  </a:lnSpc>
                  <a:buClr>
                    <a:srgbClr val="000000"/>
                  </a:buClr>
                  <a:buSzPct val="35000"/>
                  <a:buFont typeface="Monotype Sorts" pitchFamily="92" charset="2"/>
                  <a:buChar char="n"/>
                </a:pPr>
                <a:r>
                  <a:rPr lang="en-US" sz="1800" kern="0" dirty="0">
                    <a:solidFill>
                      <a:srgbClr val="000000"/>
                    </a:solidFill>
                    <a:latin typeface="Comic Sans MS"/>
                  </a:rPr>
                  <a:t>After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ker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m:rPr>
                        <m:sty m:val="p"/>
                      </m:rPr>
                      <a:rPr lang="en-US" sz="18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st</m:t>
                    </m:r>
                  </m:oMath>
                </a14:m>
                <a:r>
                  <a:rPr lang="en-US" sz="1800" kern="0" dirty="0">
                    <a:solidFill>
                      <a:srgbClr val="000000"/>
                    </a:solidFill>
                    <a:latin typeface="Comic Sans MS"/>
                  </a:rPr>
                  <a:t> pass, the 2</a:t>
                </a:r>
                <a:r>
                  <a:rPr lang="en-US" sz="1800" kern="0" baseline="30000" dirty="0">
                    <a:solidFill>
                      <a:srgbClr val="000000"/>
                    </a:solidFill>
                    <a:latin typeface="Comic Sans MS"/>
                  </a:rPr>
                  <a:t>nd</a:t>
                </a:r>
                <a:r>
                  <a:rPr lang="en-US" sz="1800" kern="0" dirty="0">
                    <a:solidFill>
                      <a:srgbClr val="000000"/>
                    </a:solidFill>
                    <a:latin typeface="Comic Sans MS"/>
                  </a:rPr>
                  <a:t> smallest element must be at </a:t>
                </a:r>
                <a14:m>
                  <m:oMath xmlns:m="http://schemas.openxmlformats.org/officeDocument/2006/math">
                    <m:r>
                      <a:rPr lang="en-US" sz="18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[2]</m:t>
                    </m:r>
                  </m:oMath>
                </a14:m>
                <a:r>
                  <a:rPr lang="en-US" sz="1800" kern="0" dirty="0">
                    <a:solidFill>
                      <a:srgbClr val="000000"/>
                    </a:solidFill>
                    <a:latin typeface="Comic Sans MS"/>
                  </a:rPr>
                  <a:t>, and the smallest element must be at </a:t>
                </a:r>
                <a14:m>
                  <m:oMath xmlns:m="http://schemas.openxmlformats.org/officeDocument/2006/math">
                    <m:r>
                      <a:rPr lang="en-US" sz="18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1800" kern="0" dirty="0">
                    <a:solidFill>
                      <a:srgbClr val="000000"/>
                    </a:solidFill>
                    <a:latin typeface="Comic Sans MS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11" y="3496657"/>
                <a:ext cx="8184777" cy="3247043"/>
              </a:xfrm>
              <a:prstGeom prst="rect">
                <a:avLst/>
              </a:prstGeom>
              <a:blipFill>
                <a:blip r:embed="rId3"/>
                <a:stretch>
                  <a:fillRect l="-671" b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059704" y="2745305"/>
            <a:ext cx="1250577" cy="338554"/>
          </a:xfrm>
          <a:prstGeom prst="rect">
            <a:avLst/>
          </a:prstGeom>
          <a:solidFill>
            <a:srgbClr val="002060">
              <a:alpha val="25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SORTED!</a:t>
            </a:r>
          </a:p>
        </p:txBody>
      </p:sp>
    </p:spTree>
    <p:extLst>
      <p:ext uri="{BB962C8B-B14F-4D97-AF65-F5344CB8AC3E}">
        <p14:creationId xmlns:p14="http://schemas.microsoft.com/office/powerpoint/2010/main" val="43753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of bubble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7848600" cy="456340"/>
              </a:xfrm>
            </p:spPr>
            <p:txBody>
              <a:bodyPr/>
              <a:lstStyle/>
              <a:p>
                <a:r>
                  <a:rPr lang="en-US" dirty="0"/>
                  <a:t>Claim: </a:t>
                </a:r>
                <a:r>
                  <a:rPr lang="en-US" dirty="0">
                    <a:solidFill>
                      <a:schemeClr val="tx1"/>
                    </a:solidFill>
                  </a:rPr>
                  <a:t>Bubble sort terminates after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passes.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7848600" cy="456340"/>
              </a:xfrm>
              <a:blipFill rotWithShape="0">
                <a:blip r:embed="rId2"/>
                <a:stretch>
                  <a:fillRect l="-621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5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9600" y="1523140"/>
                <a:ext cx="7623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Since each phase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comparisons and there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𝑂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𝑛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passes </a:t>
                </a:r>
                <a:br>
                  <a:rPr lang="en-US" dirty="0"/>
                </a:br>
                <a:r>
                  <a:rPr lang="en-US" dirty="0"/>
                  <a:t>=&gt; entire  algorithm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comparisons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3140"/>
                <a:ext cx="7623424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400" t="-2083" b="-13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9600" y="2384243"/>
                <a:ext cx="828782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Tighter analysis:  Suppose </a:t>
                </a:r>
                <a:r>
                  <a:rPr lang="en-US" dirty="0" err="1"/>
                  <a:t>i</a:t>
                </a:r>
                <a:r>
                  <a:rPr lang="en-US" dirty="0"/>
                  <a:t> &lt; j and , in original array, A[</a:t>
                </a:r>
                <a:r>
                  <a:rPr lang="en-US" dirty="0" err="1"/>
                  <a:t>i</a:t>
                </a:r>
                <a:r>
                  <a:rPr lang="en-US" dirty="0"/>
                  <a:t>] &gt; A[j].</a:t>
                </a:r>
                <a:br>
                  <a:rPr lang="en-US" dirty="0"/>
                </a:br>
                <a:r>
                  <a:rPr lang="en-US" dirty="0"/>
                  <a:t>We then say that </a:t>
                </a:r>
                <a:r>
                  <a:rPr lang="en-US" dirty="0">
                    <a:solidFill>
                      <a:srgbClr val="FF0000"/>
                    </a:solidFill>
                  </a:rPr>
                  <a:t>the pair (</a:t>
                </a:r>
                <a:r>
                  <a:rPr lang="en-US" dirty="0" err="1">
                    <a:solidFill>
                      <a:srgbClr val="FF0000"/>
                    </a:solidFill>
                  </a:rPr>
                  <a:t>i,j</a:t>
                </a:r>
                <a:r>
                  <a:rPr lang="en-US" dirty="0">
                    <a:solidFill>
                      <a:srgbClr val="FF0000"/>
                    </a:solidFill>
                  </a:rPr>
                  <a:t>) form an INVERSION (pair) </a:t>
                </a:r>
                <a:r>
                  <a:rPr lang="en-US" dirty="0"/>
                  <a:t>in the original array.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Example:  In array </a:t>
                </a:r>
                <a:r>
                  <a:rPr lang="en-US" dirty="0"/>
                  <a:t>( </a:t>
                </a:r>
                <a:r>
                  <a:rPr lang="en-US" dirty="0">
                    <a:solidFill>
                      <a:srgbClr val="C00000"/>
                    </a:solidFill>
                  </a:rPr>
                  <a:t>4 1 8 2 5 </a:t>
                </a:r>
                <a:r>
                  <a:rPr lang="en-US" dirty="0" smtClean="0"/>
                  <a:t>), inversion pairs are</a:t>
                </a:r>
              </a:p>
              <a:p>
                <a:r>
                  <a:rPr lang="en-US" dirty="0" smtClean="0"/>
                  <a:t>(4,1),  (4,2),  (8,2),  (8,5)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Recall the execution of Bubble sort on this input:</a:t>
                </a:r>
              </a:p>
              <a:p>
                <a:endParaRPr lang="en-US" dirty="0"/>
              </a:p>
              <a:p>
                <a:r>
                  <a:rPr lang="en-US" dirty="0"/>
                  <a:t>1</a:t>
                </a:r>
                <a:r>
                  <a:rPr lang="en-US" baseline="30000" dirty="0"/>
                  <a:t>st</a:t>
                </a:r>
                <a:r>
                  <a:rPr lang="en-US" dirty="0"/>
                  <a:t> Pass:   ( </a:t>
                </a:r>
                <a:r>
                  <a:rPr lang="en-US" dirty="0">
                    <a:solidFill>
                      <a:srgbClr val="C00000"/>
                    </a:solidFill>
                  </a:rPr>
                  <a:t>4 1</a:t>
                </a:r>
                <a:r>
                  <a:rPr lang="en-US" dirty="0"/>
                  <a:t> 8 2 5 )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( 1 </a:t>
                </a:r>
                <a:r>
                  <a:rPr lang="en-US" dirty="0">
                    <a:solidFill>
                      <a:srgbClr val="336699"/>
                    </a:solidFill>
                  </a:rPr>
                  <a:t>4 8</a:t>
                </a:r>
                <a:r>
                  <a:rPr lang="en-US" dirty="0"/>
                  <a:t> 2 5 )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( 1 4</a:t>
                </a:r>
                <a:r>
                  <a:rPr lang="en-US" dirty="0">
                    <a:solidFill>
                      <a:srgbClr val="C00000"/>
                    </a:solidFill>
                  </a:rPr>
                  <a:t> 8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2</a:t>
                </a:r>
                <a:r>
                  <a:rPr lang="en-US" dirty="0"/>
                  <a:t> 5 )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( 1 4 2 </a:t>
                </a:r>
                <a:r>
                  <a:rPr lang="en-US" dirty="0">
                    <a:solidFill>
                      <a:srgbClr val="C00000"/>
                    </a:solidFill>
                  </a:rPr>
                  <a:t>8 5</a:t>
                </a:r>
                <a:r>
                  <a:rPr lang="en-US" dirty="0"/>
                  <a:t> 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US" dirty="0"/>
                  <a:t> ( 1 4 2 </a:t>
                </a:r>
                <a:r>
                  <a:rPr lang="en-US" dirty="0">
                    <a:solidFill>
                      <a:schemeClr val="bg2"/>
                    </a:solidFill>
                  </a:rPr>
                  <a:t>5 8</a:t>
                </a:r>
                <a:r>
                  <a:rPr lang="en-US" dirty="0"/>
                  <a:t> ) ) </a:t>
                </a:r>
              </a:p>
              <a:p>
                <a:r>
                  <a:rPr lang="en-US" dirty="0"/>
                  <a:t>2</a:t>
                </a:r>
                <a:r>
                  <a:rPr lang="en-US" baseline="30000" dirty="0"/>
                  <a:t>nd</a:t>
                </a:r>
                <a:r>
                  <a:rPr lang="en-US" dirty="0"/>
                  <a:t> Pass:  ( </a:t>
                </a:r>
                <a:r>
                  <a:rPr lang="en-US" dirty="0">
                    <a:solidFill>
                      <a:srgbClr val="336699"/>
                    </a:solidFill>
                  </a:rPr>
                  <a:t>1 4 </a:t>
                </a:r>
                <a:r>
                  <a:rPr lang="en-US" dirty="0"/>
                  <a:t>2 5 8 )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( 1 </a:t>
                </a:r>
                <a:r>
                  <a:rPr lang="en-US" dirty="0">
                    <a:solidFill>
                      <a:srgbClr val="CC0000"/>
                    </a:solidFill>
                  </a:rPr>
                  <a:t>4 2</a:t>
                </a:r>
                <a:r>
                  <a:rPr lang="en-US" dirty="0"/>
                  <a:t> 5 8 )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( 1 2 </a:t>
                </a:r>
                <a:r>
                  <a:rPr lang="en-US" dirty="0">
                    <a:solidFill>
                      <a:srgbClr val="336699"/>
                    </a:solidFill>
                  </a:rPr>
                  <a:t>4 5</a:t>
                </a:r>
                <a:r>
                  <a:rPr lang="en-US" dirty="0"/>
                  <a:t> 8 )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( 1 2 4 </a:t>
                </a:r>
                <a:r>
                  <a:rPr lang="en-US" dirty="0">
                    <a:solidFill>
                      <a:srgbClr val="336699"/>
                    </a:solidFill>
                  </a:rPr>
                  <a:t>5 8 </a:t>
                </a:r>
                <a:r>
                  <a:rPr lang="en-US" dirty="0"/>
                  <a:t>) </a:t>
                </a:r>
              </a:p>
              <a:p>
                <a:r>
                  <a:rPr lang="en-US" dirty="0"/>
                  <a:t>3</a:t>
                </a:r>
                <a:r>
                  <a:rPr lang="en-US" baseline="30000" dirty="0"/>
                  <a:t>rd</a:t>
                </a:r>
                <a:r>
                  <a:rPr lang="en-US" dirty="0"/>
                  <a:t>  Pass: ( </a:t>
                </a:r>
                <a:r>
                  <a:rPr lang="en-US" dirty="0">
                    <a:solidFill>
                      <a:srgbClr val="336699"/>
                    </a:solidFill>
                  </a:rPr>
                  <a:t>1 2</a:t>
                </a:r>
                <a:r>
                  <a:rPr lang="en-US" dirty="0"/>
                  <a:t> 4 5 8 )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( 1 </a:t>
                </a:r>
                <a:r>
                  <a:rPr lang="en-US" dirty="0">
                    <a:solidFill>
                      <a:srgbClr val="336699"/>
                    </a:solidFill>
                  </a:rPr>
                  <a:t>2 4</a:t>
                </a:r>
                <a:r>
                  <a:rPr lang="en-US" dirty="0"/>
                  <a:t> 5 8 )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( 1 2 </a:t>
                </a:r>
                <a:r>
                  <a:rPr lang="en-US" dirty="0">
                    <a:solidFill>
                      <a:srgbClr val="336699"/>
                    </a:solidFill>
                  </a:rPr>
                  <a:t>4 5</a:t>
                </a:r>
                <a:r>
                  <a:rPr lang="en-US" dirty="0"/>
                  <a:t> 8 )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( 1 2 4 </a:t>
                </a:r>
                <a:r>
                  <a:rPr lang="en-US" dirty="0">
                    <a:solidFill>
                      <a:srgbClr val="336699"/>
                    </a:solidFill>
                  </a:rPr>
                  <a:t>5 8</a:t>
                </a:r>
                <a:r>
                  <a:rPr lang="en-US" dirty="0"/>
                  <a:t> 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swaps made by bubble sort were EXACTLY the inversion pairs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384243"/>
                <a:ext cx="8287820" cy="3785652"/>
              </a:xfrm>
              <a:prstGeom prst="rect">
                <a:avLst/>
              </a:prstGeom>
              <a:blipFill rotWithShape="0">
                <a:blip r:embed="rId4"/>
                <a:stretch>
                  <a:fillRect l="-368" t="-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2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of bubble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7848600" cy="456340"/>
              </a:xfrm>
            </p:spPr>
            <p:txBody>
              <a:bodyPr/>
              <a:lstStyle/>
              <a:p>
                <a:r>
                  <a:rPr lang="en-US" dirty="0"/>
                  <a:t>Claim: </a:t>
                </a:r>
                <a:r>
                  <a:rPr lang="en-US" dirty="0">
                    <a:solidFill>
                      <a:schemeClr val="tx1"/>
                    </a:solidFill>
                  </a:rPr>
                  <a:t>Bubble sort terminates after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passes.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7848600" cy="456340"/>
              </a:xfrm>
              <a:blipFill rotWithShape="0">
                <a:blip r:embed="rId2"/>
                <a:stretch>
                  <a:fillRect l="-621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6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9600" y="2945288"/>
                <a:ext cx="8287820" cy="3090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r>
                  <a:rPr lang="en-US" dirty="0"/>
                  <a:t>A swap can only be caused by an original inversion pair (WHY). </a:t>
                </a:r>
                <a:br>
                  <a:rPr lang="en-US" dirty="0"/>
                </a:br>
                <a:r>
                  <a:rPr lang="en-US" dirty="0"/>
                  <a:t>Also, every inversion pair will at some point  be compared and then cause a swap.</a:t>
                </a:r>
              </a:p>
              <a:p>
                <a:endParaRPr lang="en-US" dirty="0"/>
              </a:p>
              <a:p>
                <a:pPr marL="285750" indent="-285750">
                  <a:buFont typeface="Symbol" charset="2"/>
                  <a:buChar char="Þ"/>
                </a:pPr>
                <a:r>
                  <a:rPr lang="en-US" dirty="0"/>
                  <a:t>The number of swaps performed by bubble sort  is exactly equal to the number of inversion pairs in the original array A [ ]. This is called the </a:t>
                </a:r>
                <a:r>
                  <a:rPr lang="en-US" dirty="0">
                    <a:solidFill>
                      <a:srgbClr val="FF0000"/>
                    </a:solidFill>
                  </a:rPr>
                  <a:t>Inversion Number of A </a:t>
                </a:r>
              </a:p>
              <a:p>
                <a:pPr marL="285750" indent="-285750">
                  <a:buFont typeface="Symbol" charset="2"/>
                  <a:buChar char="Þ"/>
                </a:pPr>
                <a:endParaRPr lang="en-US" dirty="0"/>
              </a:p>
              <a:p>
                <a:pPr marL="285750" indent="-285750">
                  <a:buFont typeface="Symbol" charset="2"/>
                  <a:buChar char="Þ"/>
                </a:pPr>
                <a:r>
                  <a:rPr lang="en-US" dirty="0"/>
                  <a:t>Number of comparisons performed by bubble sort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en-US" dirty="0"/>
                  <a:t> Inversion # of A</a:t>
                </a:r>
              </a:p>
              <a:p>
                <a:endParaRPr lang="en-US" dirty="0"/>
              </a:p>
              <a:p>
                <a:r>
                  <a:rPr lang="en-US" dirty="0"/>
                  <a:t>If the Array is in reverse sorted order then EVERY pair is an Inversion Pair so inversion number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mr-IN" i="1" smtClean="0">
                                <a:latin typeface="Cambria Math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mr-I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Θ</m:t>
                    </m:r>
                    <m:d>
                      <m:dPr>
                        <m:ctrlPr>
                          <a:rPr lang="mr-IN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(This is a worst case for bubble sort)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945288"/>
                <a:ext cx="8287820" cy="3090526"/>
              </a:xfrm>
              <a:prstGeom prst="rect">
                <a:avLst/>
              </a:prstGeom>
              <a:blipFill rotWithShape="0">
                <a:blip r:embed="rId3"/>
                <a:stretch>
                  <a:fillRect l="-368" r="-588" b="-1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8643" y="6290846"/>
                <a:ext cx="711999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Worst case running time of Bubble Sort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Θ</m:t>
                    </m:r>
                    <m:d>
                      <m:dPr>
                        <m:ctrlPr>
                          <a:rPr lang="mr-I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mr-IN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>
                        <a:solidFill>
                          <a:srgbClr val="C00000"/>
                        </a:solidFill>
                        <a:latin typeface="Cambria Math" charset="0"/>
                      </a:rPr>
                      <m:t>.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43" y="6290846"/>
                <a:ext cx="7119991" cy="584775"/>
              </a:xfrm>
              <a:prstGeom prst="rect">
                <a:avLst/>
              </a:prstGeom>
              <a:blipFill rotWithShape="0">
                <a:blip r:embed="rId4"/>
                <a:stretch>
                  <a:fillRect l="-514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09600" y="2294333"/>
            <a:ext cx="8030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Tighter analysis:  Suppose </a:t>
            </a:r>
            <a:r>
              <a:rPr lang="en-US" dirty="0" err="1"/>
              <a:t>i</a:t>
            </a:r>
            <a:r>
              <a:rPr lang="en-US" dirty="0"/>
              <a:t> &lt; j and , in original array, A[</a:t>
            </a:r>
            <a:r>
              <a:rPr lang="en-US" dirty="0" err="1"/>
              <a:t>i</a:t>
            </a:r>
            <a:r>
              <a:rPr lang="en-US" dirty="0"/>
              <a:t>] &gt; A[j].</a:t>
            </a:r>
            <a:br>
              <a:rPr lang="en-US" dirty="0"/>
            </a:br>
            <a:r>
              <a:rPr lang="en-US" dirty="0"/>
              <a:t>We then say that </a:t>
            </a:r>
            <a:r>
              <a:rPr lang="en-US" dirty="0">
                <a:solidFill>
                  <a:srgbClr val="FF0000"/>
                </a:solidFill>
              </a:rPr>
              <a:t>the pair (</a:t>
            </a:r>
            <a:r>
              <a:rPr lang="en-US" dirty="0" err="1">
                <a:solidFill>
                  <a:srgbClr val="FF0000"/>
                </a:solidFill>
              </a:rPr>
              <a:t>i,j</a:t>
            </a:r>
            <a:r>
              <a:rPr lang="en-US" dirty="0">
                <a:solidFill>
                  <a:srgbClr val="FF0000"/>
                </a:solidFill>
              </a:rPr>
              <a:t>) form an INVERSION (pair) </a:t>
            </a:r>
            <a:r>
              <a:rPr lang="en-US" dirty="0"/>
              <a:t>in the original array.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9600" y="1523140"/>
                <a:ext cx="7623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Since each phase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comparisons and there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𝑂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𝑛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passes </a:t>
                </a:r>
                <a:br>
                  <a:rPr lang="en-US" dirty="0"/>
                </a:br>
                <a:r>
                  <a:rPr lang="en-US" dirty="0"/>
                  <a:t>=&gt; entire  algorithm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comparisons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3140"/>
                <a:ext cx="7623424" cy="584775"/>
              </a:xfrm>
              <a:prstGeom prst="rect">
                <a:avLst/>
              </a:prstGeom>
              <a:blipFill rotWithShape="0">
                <a:blip r:embed="rId5"/>
                <a:stretch>
                  <a:fillRect l="-400" t="-2083" b="-13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4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36699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000000"/>
      </a:accent4>
      <a:accent5>
        <a:srgbClr val="E2F4FF"/>
      </a:accent5>
      <a:accent6>
        <a:srgbClr val="E7E7B9"/>
      </a:accent6>
      <a:hlink>
        <a:srgbClr val="FF6600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6650</TotalTime>
  <Words>550</Words>
  <Application>Microsoft Macintosh PowerPoint</Application>
  <PresentationFormat>On-screen Show (4:3)</PresentationFormat>
  <Paragraphs>81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Cambria Math</vt:lpstr>
      <vt:lpstr>Comic Sans MS</vt:lpstr>
      <vt:lpstr>Courier New</vt:lpstr>
      <vt:lpstr>Monotype Sorts</vt:lpstr>
      <vt:lpstr>Symbol</vt:lpstr>
      <vt:lpstr>Wingdings</vt:lpstr>
      <vt:lpstr>Theme1</vt:lpstr>
      <vt:lpstr>COMP 3711</vt:lpstr>
      <vt:lpstr>The Sorting Problem</vt:lpstr>
      <vt:lpstr>Bubble Sort</vt:lpstr>
      <vt:lpstr>Correctness of bubble sort</vt:lpstr>
      <vt:lpstr>Running time of bubble sort</vt:lpstr>
      <vt:lpstr>Running time of bubble sort</vt:lpstr>
    </vt:vector>
  </TitlesOfParts>
  <Company>Dell Computer Corporation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Kevin Wayne</dc:creator>
  <cp:lastModifiedBy>Microsoft Office User</cp:lastModifiedBy>
  <cp:revision>710</cp:revision>
  <cp:lastPrinted>2005-06-06T18:11:37Z</cp:lastPrinted>
  <dcterms:created xsi:type="dcterms:W3CDTF">1999-11-17T14:21:04Z</dcterms:created>
  <dcterms:modified xsi:type="dcterms:W3CDTF">2018-02-05T06:45:53Z</dcterms:modified>
</cp:coreProperties>
</file>